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59" r:id="rId4"/>
    <p:sldId id="260" r:id="rId5"/>
    <p:sldId id="261" r:id="rId6"/>
    <p:sldId id="262" r:id="rId7"/>
    <p:sldId id="275" r:id="rId8"/>
    <p:sldId id="270" r:id="rId9"/>
    <p:sldId id="271" r:id="rId10"/>
    <p:sldId id="274" r:id="rId11"/>
    <p:sldId id="27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48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5142-C11C-A214-FD05-75B4FB23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E567-DF9B-D48E-1DBB-9EC44FFA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800129"/>
          </a:xfrm>
        </p:spPr>
        <p:txBody>
          <a:bodyPr>
            <a:normAutofit/>
          </a:bodyPr>
          <a:lstStyle/>
          <a:p>
            <a:r>
              <a:rPr lang="en-US" sz="2000" dirty="0"/>
              <a:t>The Poisson—Boltzmann equation must be solved many times during the solving procedure for self-consistent field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FF58-A66A-9505-4C38-37218991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DD199-FFBA-8FD7-ECB8-A820E0DA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97" y="2017698"/>
            <a:ext cx="4017585" cy="13581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363201-2268-DA16-B81C-6B6E0FE96E65}"/>
              </a:ext>
            </a:extLst>
          </p:cNvPr>
          <p:cNvSpPr txBox="1">
            <a:spLocks/>
          </p:cNvSpPr>
          <p:nvPr/>
        </p:nvSpPr>
        <p:spPr>
          <a:xfrm>
            <a:off x="838200" y="3595757"/>
            <a:ext cx="10515600" cy="80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the counterion-only system, numerically solving the PB equation is difficult due to the length scale of the decay.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F1E20-47CF-C636-5376-A4A5743C5504}"/>
              </a:ext>
            </a:extLst>
          </p:cNvPr>
          <p:cNvSpPr txBox="1">
            <a:spLocks/>
          </p:cNvSpPr>
          <p:nvPr/>
        </p:nvSpPr>
        <p:spPr>
          <a:xfrm>
            <a:off x="838200" y="4575987"/>
            <a:ext cx="10744200" cy="206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Key characteristics of PB equation</a:t>
            </a:r>
          </a:p>
          <a:p>
            <a:pPr lvl="1"/>
            <a:r>
              <a:rPr lang="en-US" sz="1600" dirty="0"/>
              <a:t>Highly non-linear</a:t>
            </a:r>
          </a:p>
          <a:p>
            <a:pPr lvl="1"/>
            <a:r>
              <a:rPr lang="en-US" sz="1600" dirty="0"/>
              <a:t>One boundary corresponds to charged surface, while other corresponds to charge neutrality of system</a:t>
            </a:r>
          </a:p>
          <a:p>
            <a:pPr lvl="1"/>
            <a:r>
              <a:rPr lang="en-US" sz="1600" dirty="0"/>
              <a:t>Can be numerically solved using NBC—NBC or NBC—DBC (due to compatibility condition/charge neutrality)</a:t>
            </a:r>
          </a:p>
        </p:txBody>
      </p:sp>
    </p:spTree>
    <p:extLst>
      <p:ext uri="{BB962C8B-B14F-4D97-AF65-F5344CB8AC3E}">
        <p14:creationId xmlns:p14="http://schemas.microsoft.com/office/powerpoint/2010/main" val="290029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domain size, modifying right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0" y="3204148"/>
            <a:ext cx="121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50800" y="4568369"/>
            <a:ext cx="116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50800" y="5840976"/>
            <a:ext cx="116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Autofit/>
          </a:bodyPr>
          <a:lstStyle/>
          <a:p>
            <a:r>
              <a:rPr lang="en-US" sz="3200" dirty="0"/>
              <a:t>Addition of homogeneous background charge (z &gt; 95)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597438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597438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632543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783396-368F-C1F3-B720-EDC9FEF644AB}"/>
              </a:ext>
            </a:extLst>
          </p:cNvPr>
          <p:cNvSpPr txBox="1"/>
          <p:nvPr/>
        </p:nvSpPr>
        <p:spPr>
          <a:xfrm>
            <a:off x="369969" y="1064863"/>
            <a:ext cx="918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charge negative for (z&gt;95), colors indicate different charge densities</a:t>
            </a:r>
          </a:p>
        </p:txBody>
      </p: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D2DA-E6EA-48A8-1E5F-8B94ECDF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65F11-7EED-7880-F9B6-FC8F9A9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75EF46-9F03-0CF1-DB0D-08336609C1E5}"/>
              </a:ext>
            </a:extLst>
          </p:cNvPr>
          <p:cNvSpPr txBox="1">
            <a:spLocks/>
          </p:cNvSpPr>
          <p:nvPr/>
        </p:nvSpPr>
        <p:spPr>
          <a:xfrm>
            <a:off x="838200" y="1566333"/>
            <a:ext cx="10515600" cy="3462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Map this grid onto the computational grid used in SCFT</a:t>
            </a:r>
          </a:p>
          <a:p>
            <a:r>
              <a:rPr lang="en-US" sz="2000" dirty="0"/>
              <a:t>Run SCFT</a:t>
            </a:r>
          </a:p>
          <a:p>
            <a:r>
              <a:rPr lang="en-US" sz="2000" dirty="0"/>
              <a:t>Get morphologies</a:t>
            </a:r>
          </a:p>
        </p:txBody>
      </p:sp>
    </p:spTree>
    <p:extLst>
      <p:ext uri="{BB962C8B-B14F-4D97-AF65-F5344CB8AC3E}">
        <p14:creationId xmlns:p14="http://schemas.microsoft.com/office/powerpoint/2010/main" val="68237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B29E-6A32-61D1-FB50-6B45F9B3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(1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ED732-2F58-A9A9-03CE-5435FC3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6597A-B639-7BA9-1DC9-A7943FDE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" y="1917466"/>
            <a:ext cx="3761882" cy="26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95E716E-7625-8B1D-A1D9-C66DD69B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77" y="1896481"/>
            <a:ext cx="3761883" cy="266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8AD7A420-FB1E-7F70-D7B6-00FE2838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95" y="1921379"/>
            <a:ext cx="3761882" cy="266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4774D-B861-5E85-2FD6-BF18CE26B933}"/>
              </a:ext>
            </a:extLst>
          </p:cNvPr>
          <p:cNvSpPr txBox="1"/>
          <p:nvPr/>
        </p:nvSpPr>
        <p:spPr>
          <a:xfrm>
            <a:off x="540412" y="1393754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Dirichlet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1515-D2AA-1EA3-D10F-F990D56DABDC}"/>
              </a:ext>
            </a:extLst>
          </p:cNvPr>
          <p:cNvSpPr txBox="1"/>
          <p:nvPr/>
        </p:nvSpPr>
        <p:spPr>
          <a:xfrm>
            <a:off x="1106488" y="4700464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Good for 1 </a:t>
            </a:r>
            <a:r>
              <a:rPr lang="en-US" sz="1400" dirty="0" err="1"/>
              <a:t>uC</a:t>
            </a:r>
            <a:r>
              <a:rPr lang="en-US" sz="1400" dirty="0"/>
              <a:t>/cm2, but cannot provide natural boundary for higher surface charge densities even for very high N</a:t>
            </a:r>
          </a:p>
        </p:txBody>
      </p:sp>
    </p:spTree>
    <p:extLst>
      <p:ext uri="{BB962C8B-B14F-4D97-AF65-F5344CB8AC3E}">
        <p14:creationId xmlns:p14="http://schemas.microsoft.com/office/powerpoint/2010/main" val="339671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1344-9B07-70C5-96DD-88E4EB5D5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20BF-D61C-F37C-E3B5-E7A0FD1E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(2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E9C0-5043-91A8-080F-968DB752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B4AE2-43C1-6E41-92C0-32731F5D5F55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(D) – Neumann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42F6-3BBF-8B6B-BA20-E107CA55F201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choose an arbitrary point to set the value of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DBEE4CD-A59F-46C8-FFE6-66650821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95" y="3043039"/>
            <a:ext cx="3045949" cy="22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9BDAEB08-7E9D-3CD8-77ED-D239292F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668" y="3043535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F2AD9AEE-C327-1ED5-1D9E-168425973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68" y="3058331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FA3C1F-380A-CF8B-D605-9618CE49A783}"/>
              </a:ext>
            </a:extLst>
          </p:cNvPr>
          <p:cNvSpPr txBox="1"/>
          <p:nvPr/>
        </p:nvSpPr>
        <p:spPr>
          <a:xfrm>
            <a:off x="723637" y="216401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(Numerically ill-conditioned, but some </a:t>
            </a:r>
            <a:r>
              <a:rPr lang="en-US" sz="1400" dirty="0" err="1"/>
              <a:t>stackoverflow</a:t>
            </a:r>
            <a:r>
              <a:rPr lang="en-US" sz="1400" dirty="0"/>
              <a:t> comments recommended it for similar problems)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74009-B2E9-9C29-5683-DD317E48E7E1}"/>
              </a:ext>
            </a:extLst>
          </p:cNvPr>
          <p:cNvSpPr txBox="1"/>
          <p:nvPr/>
        </p:nvSpPr>
        <p:spPr>
          <a:xfrm>
            <a:off x="1111678" y="5701485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Visually okay, but when implemented into full SCFT, very wrong results (not shown)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88EAF-2793-C4F8-DC75-110B5D2B216A}"/>
              </a:ext>
            </a:extLst>
          </p:cNvPr>
          <p:cNvSpPr txBox="1"/>
          <p:nvPr/>
        </p:nvSpPr>
        <p:spPr>
          <a:xfrm>
            <a:off x="1264751" y="275001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−5e-20 C/nm2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639C11-2C81-994C-76B7-F2DFEB0E06E7}"/>
              </a:ext>
            </a:extLst>
          </p:cNvPr>
          <p:cNvSpPr txBox="1"/>
          <p:nvPr/>
        </p:nvSpPr>
        <p:spPr>
          <a:xfrm>
            <a:off x="4376489" y="271977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−10e-20 C/nm2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5C0C9-AE49-49D6-88E1-7DB7F508113A}"/>
              </a:ext>
            </a:extLst>
          </p:cNvPr>
          <p:cNvSpPr txBox="1"/>
          <p:nvPr/>
        </p:nvSpPr>
        <p:spPr>
          <a:xfrm>
            <a:off x="7461401" y="2736106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−20e-20 C/nm2</a:t>
            </a:r>
          </a:p>
        </p:txBody>
      </p:sp>
    </p:spTree>
    <p:extLst>
      <p:ext uri="{BB962C8B-B14F-4D97-AF65-F5344CB8AC3E}">
        <p14:creationId xmlns:p14="http://schemas.microsoft.com/office/powerpoint/2010/main" val="191311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02D25-2A72-492F-50C7-C967EF93A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7EE-3373-8622-2E82-335098D4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(3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AD7BB-0E99-FDE8-55DF-C8A1DB07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EEC96-FDBF-B95E-2C84-AEFFE4283461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“Heat”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11AAB-FF28-5B21-D0ED-4BFD1946AFBD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iterate until “steady state”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65B33-7A50-3629-EF45-4D1D8307774C}"/>
              </a:ext>
            </a:extLst>
          </p:cNvPr>
          <p:cNvSpPr txBox="1"/>
          <p:nvPr/>
        </p:nvSpPr>
        <p:spPr>
          <a:xfrm>
            <a:off x="1158973" y="4686179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not met for any mix of numerical conditions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AED19B8-3A67-5CAA-E6FD-DD65C6C1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74" y="2488165"/>
            <a:ext cx="26162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E60ECA8-A3D1-FDB3-21BB-D97C4CEA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83" y="2488164"/>
            <a:ext cx="25546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29EE86-9DA5-F671-6ECE-99C78B714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0" y="2472649"/>
            <a:ext cx="2616204" cy="186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F1946930-9C3F-CB17-791D-E7B83716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78" y="2488164"/>
            <a:ext cx="2616205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0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EBBBF-F380-B640-D4F2-AA1A3391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92BF-C9A2-4ACD-8FC1-E057CDC8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Non-uniform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D7261-C633-6242-90A1-F564051B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1D51-830A-8BA3-49DD-2769B4FA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6"/>
            <a:ext cx="10515600" cy="3948043"/>
          </a:xfrm>
        </p:spPr>
        <p:txBody>
          <a:bodyPr>
            <a:normAutofit/>
          </a:bodyPr>
          <a:lstStyle/>
          <a:p>
            <a:r>
              <a:rPr lang="en-US" sz="2000" dirty="0"/>
              <a:t>So far, all uniform grid (space between points equal along line) finite difference</a:t>
            </a:r>
          </a:p>
          <a:p>
            <a:r>
              <a:rPr lang="en-US" sz="2000" dirty="0"/>
              <a:t>However, solution changes drastically at one interface and slowly at another (log function)</a:t>
            </a:r>
          </a:p>
          <a:p>
            <a:r>
              <a:rPr lang="en-US" sz="2000" dirty="0"/>
              <a:t>Finite difference is amenable to grid stretching, but must follow some rules</a:t>
            </a:r>
          </a:p>
          <a:p>
            <a:pPr lvl="1"/>
            <a:r>
              <a:rPr lang="en-US" sz="1600" dirty="0"/>
              <a:t>Mapping needs to be 1-to-1 (easy to accomplish)</a:t>
            </a:r>
          </a:p>
          <a:p>
            <a:pPr lvl="1"/>
            <a:r>
              <a:rPr lang="en-US" sz="1600" dirty="0"/>
              <a:t>Stretching must be smooth and continuous (adds some limitations)</a:t>
            </a:r>
          </a:p>
          <a:p>
            <a:pPr lvl="1"/>
            <a:r>
              <a:rPr lang="en-US" sz="1600" dirty="0"/>
              <a:t>For numerical accuracy, stretching function should have low slope when solution high slope (requires some expectation of solution) and vice versa</a:t>
            </a:r>
          </a:p>
          <a:p>
            <a:r>
              <a:rPr lang="en-US" sz="2000" dirty="0"/>
              <a:t>For the remaining slides:</a:t>
            </a:r>
          </a:p>
          <a:p>
            <a:pPr lvl="1"/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669C3-6507-2110-8470-5681385D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90" y="5011800"/>
            <a:ext cx="3629940" cy="720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1813F2-66FD-D5BF-0763-B058B523625D}"/>
              </a:ext>
            </a:extLst>
          </p:cNvPr>
          <p:cNvCxnSpPr/>
          <p:nvPr/>
        </p:nvCxnSpPr>
        <p:spPr>
          <a:xfrm>
            <a:off x="5397500" y="5541540"/>
            <a:ext cx="1397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2786CB-221C-3255-1D9A-3B13D3756B6B}"/>
              </a:ext>
            </a:extLst>
          </p:cNvPr>
          <p:cNvSpPr txBox="1"/>
          <p:nvPr/>
        </p:nvSpPr>
        <p:spPr>
          <a:xfrm>
            <a:off x="4980037" y="5131481"/>
            <a:ext cx="223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 = 0.08, D = 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68CC5-65F1-55A2-3839-29DC701FD2F7}"/>
              </a:ext>
            </a:extLst>
          </p:cNvPr>
          <p:cNvSpPr txBox="1"/>
          <p:nvPr/>
        </p:nvSpPr>
        <p:spPr>
          <a:xfrm>
            <a:off x="1992443" y="6405606"/>
            <a:ext cx="353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do more in-depth explanations later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4E8232-3CF1-B852-F8C4-B71D85DC4359}"/>
              </a:ext>
            </a:extLst>
          </p:cNvPr>
          <p:cNvGrpSpPr/>
          <p:nvPr/>
        </p:nvGrpSpPr>
        <p:grpSpPr>
          <a:xfrm>
            <a:off x="7509154" y="4431451"/>
            <a:ext cx="3006446" cy="1842146"/>
            <a:chOff x="7525853" y="4620467"/>
            <a:chExt cx="3006446" cy="18421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50F166-CCDD-4666-E7F2-B63709F1A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5853" y="4620467"/>
              <a:ext cx="3006446" cy="1842146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9D9CFA-7275-FFEF-8208-E205046DA0DF}"/>
                </a:ext>
              </a:extLst>
            </p:cNvPr>
            <p:cNvCxnSpPr/>
            <p:nvPr/>
          </p:nvCxnSpPr>
          <p:spPr>
            <a:xfrm>
              <a:off x="7704667" y="6079065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0D226-0969-1E16-3F55-B6F1C7EF42BC}"/>
                </a:ext>
              </a:extLst>
            </p:cNvPr>
            <p:cNvCxnSpPr>
              <a:cxnSpLocks/>
            </p:cNvCxnSpPr>
            <p:nvPr/>
          </p:nvCxnSpPr>
          <p:spPr>
            <a:xfrm>
              <a:off x="7747000" y="5844402"/>
              <a:ext cx="524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EF85B6-F632-2ABE-4680-7869FE4F739E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600806"/>
              <a:ext cx="829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71C67B-103C-A1B3-A092-C53C7363AC22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363740"/>
              <a:ext cx="1083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5869E36-07C7-E20C-5B1E-C32D09CC5838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131481"/>
              <a:ext cx="14308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F6A9E09-6085-95D6-3F09-6B865C9533FA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4898073"/>
              <a:ext cx="20150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E0B808-97E5-06CA-E7F4-8A0934A07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467" y="6079065"/>
              <a:ext cx="0" cy="232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C75BF8-78D1-091C-A1D5-99B5512C9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1934" y="5844402"/>
              <a:ext cx="0" cy="4669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5D2CBD-4FF7-074F-66E3-5C69CC639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0" y="5609740"/>
              <a:ext cx="0" cy="701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A9EB29-694B-48C8-6935-7E08E7557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8400" y="5377482"/>
              <a:ext cx="0" cy="9338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628610B-EF75-118D-A983-AC94F4191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5533" y="5158367"/>
              <a:ext cx="0" cy="1152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0EED51-C3A0-A97C-F1DE-FDCBFB65D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9733" y="4927597"/>
              <a:ext cx="0" cy="13837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26D9346-0619-CCAD-3FB5-49EF9BD035C6}"/>
              </a:ext>
            </a:extLst>
          </p:cNvPr>
          <p:cNvSpPr txBox="1"/>
          <p:nvPr/>
        </p:nvSpPr>
        <p:spPr>
          <a:xfrm>
            <a:off x="7472793" y="6301181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73EB7C-C2E3-2684-A2B2-0CC131E75049}"/>
              </a:ext>
            </a:extLst>
          </p:cNvPr>
          <p:cNvSpPr txBox="1"/>
          <p:nvPr/>
        </p:nvSpPr>
        <p:spPr>
          <a:xfrm>
            <a:off x="9096810" y="6310653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Coarse grid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E5272F-7A5B-7AA3-2368-88AF8D6CBF7A}"/>
              </a:ext>
            </a:extLst>
          </p:cNvPr>
          <p:cNvSpPr txBox="1"/>
          <p:nvPr/>
        </p:nvSpPr>
        <p:spPr>
          <a:xfrm>
            <a:off x="1385220" y="5804318"/>
            <a:ext cx="401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 at one boundary, coarse at another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DEA1C0-4CCE-75D4-64A2-2BB5E2C8A7EF}"/>
              </a:ext>
            </a:extLst>
          </p:cNvPr>
          <p:cNvSpPr txBox="1"/>
          <p:nvPr/>
        </p:nvSpPr>
        <p:spPr>
          <a:xfrm rot="16200000">
            <a:off x="6588688" y="5194975"/>
            <a:ext cx="13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Evenly spaced</a:t>
            </a:r>
          </a:p>
        </p:txBody>
      </p:sp>
    </p:spTree>
    <p:extLst>
      <p:ext uri="{BB962C8B-B14F-4D97-AF65-F5344CB8AC3E}">
        <p14:creationId xmlns:p14="http://schemas.microsoft.com/office/powerpoint/2010/main" val="362417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5023-4573-F8E7-2A17-7AF829FE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C95A-90F3-EE7A-8D56-417C9139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18">
            <a:extLst>
              <a:ext uri="{FF2B5EF4-FFF2-40B4-BE49-F238E27FC236}">
                <a16:creationId xmlns:a16="http://schemas.microsoft.com/office/drawing/2014/main" id="{BC564CD1-82C0-EA4D-3C89-103B2A65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69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903D5C4B-4038-A9B4-9EE2-C74DD145B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33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C2738025-F240-6B03-0474-41EA59EE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4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>
            <a:extLst>
              <a:ext uri="{FF2B5EF4-FFF2-40B4-BE49-F238E27FC236}">
                <a16:creationId xmlns:a16="http://schemas.microsoft.com/office/drawing/2014/main" id="{56204380-B1DE-6787-60C2-6A12EB76E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3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>
            <a:extLst>
              <a:ext uri="{FF2B5EF4-FFF2-40B4-BE49-F238E27FC236}">
                <a16:creationId xmlns:a16="http://schemas.microsoft.com/office/drawing/2014/main" id="{53E399FB-05C2-90F8-4631-428986B5B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2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CC3D3A-DC97-5C26-ED8A-DD38C037D533}"/>
              </a:ext>
            </a:extLst>
          </p:cNvPr>
          <p:cNvSpPr txBox="1"/>
          <p:nvPr/>
        </p:nvSpPr>
        <p:spPr>
          <a:xfrm>
            <a:off x="2286000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DA8B0-3FBD-9F53-1E92-15F483E64AA6}"/>
              </a:ext>
            </a:extLst>
          </p:cNvPr>
          <p:cNvSpPr txBox="1"/>
          <p:nvPr/>
        </p:nvSpPr>
        <p:spPr>
          <a:xfrm>
            <a:off x="2277535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53978-65C3-3EDC-D32C-A327A3287EAD}"/>
              </a:ext>
            </a:extLst>
          </p:cNvPr>
          <p:cNvSpPr txBox="1"/>
          <p:nvPr/>
        </p:nvSpPr>
        <p:spPr>
          <a:xfrm>
            <a:off x="2277533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4BD60-9D9C-4CD8-06BC-92F2EEAD9573}"/>
              </a:ext>
            </a:extLst>
          </p:cNvPr>
          <p:cNvSpPr txBox="1"/>
          <p:nvPr/>
        </p:nvSpPr>
        <p:spPr>
          <a:xfrm>
            <a:off x="2277533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964B54-2E22-9E43-9BCF-65340B5312C6}"/>
              </a:ext>
            </a:extLst>
          </p:cNvPr>
          <p:cNvSpPr txBox="1"/>
          <p:nvPr/>
        </p:nvSpPr>
        <p:spPr>
          <a:xfrm>
            <a:off x="2184401" y="5975952"/>
            <a:ext cx="12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2E9B9B-39E2-4933-7D8F-FC9AFE900909}"/>
              </a:ext>
            </a:extLst>
          </p:cNvPr>
          <p:cNvCxnSpPr>
            <a:cxnSpLocks/>
          </p:cNvCxnSpPr>
          <p:nvPr/>
        </p:nvCxnSpPr>
        <p:spPr>
          <a:xfrm>
            <a:off x="4682070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25A7C8-96AC-9C3B-068B-56EA971850A3}"/>
              </a:ext>
            </a:extLst>
          </p:cNvPr>
          <p:cNvSpPr txBox="1"/>
          <p:nvPr/>
        </p:nvSpPr>
        <p:spPr>
          <a:xfrm>
            <a:off x="5579532" y="2619092"/>
            <a:ext cx="52154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Vertical lines: grid points (like a number line)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Transition between coarse grid and fine grid occurs at the “knee” (red)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Fraction of points on either side of the knee is the same as N increases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for accurate solution of highly changing potential at right boundary and gradual decay at left boundary</a:t>
            </a:r>
          </a:p>
        </p:txBody>
      </p:sp>
    </p:spTree>
    <p:extLst>
      <p:ext uri="{BB962C8B-B14F-4D97-AF65-F5344CB8AC3E}">
        <p14:creationId xmlns:p14="http://schemas.microsoft.com/office/powerpoint/2010/main" val="14896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analytical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244599" y="3219969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244599" y="4277973"/>
            <a:ext cx="6947401" cy="1395318"/>
            <a:chOff x="5134212" y="3794084"/>
            <a:chExt cx="6947401" cy="13953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812952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127066" y="4705092"/>
              <a:ext cx="2743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Srinivasan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127066" y="3794084"/>
              <a:ext cx="2954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plots,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096000" y="4912403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C07408-F892-3741-7084-598D31A30CE1}"/>
              </a:ext>
            </a:extLst>
          </p:cNvPr>
          <p:cNvSpPr txBox="1"/>
          <p:nvPr/>
        </p:nvSpPr>
        <p:spPr>
          <a:xfrm>
            <a:off x="5244599" y="2364780"/>
            <a:ext cx="503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Solid: numerical solution using N=5000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E2717-118B-9C48-D5F5-25AC96842749}"/>
              </a:ext>
            </a:extLst>
          </p:cNvPr>
          <p:cNvSpPr txBox="1"/>
          <p:nvPr/>
        </p:nvSpPr>
        <p:spPr>
          <a:xfrm>
            <a:off x="709041" y="1893133"/>
            <a:ext cx="41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Colors: Surface charge densities in </a:t>
            </a:r>
            <a:r>
              <a:rPr lang="en-US" sz="1600" dirty="0" err="1"/>
              <a:t>uC</a:t>
            </a:r>
            <a:r>
              <a:rPr lang="en-US" sz="1600" dirty="0"/>
              <a:t>/cm2</a:t>
            </a:r>
          </a:p>
        </p:txBody>
      </p: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number of grid points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41" y="1541611"/>
            <a:ext cx="3347104" cy="238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11" y="3590171"/>
            <a:ext cx="3211537" cy="23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65" y="1559682"/>
            <a:ext cx="3347103" cy="235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01" y="3598693"/>
            <a:ext cx="3229563" cy="23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7884005" y="1122622"/>
            <a:ext cx="89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Analytical: 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70BDF-5D02-13AC-BC1D-8341820DD6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5637" y="1122622"/>
            <a:ext cx="3187028" cy="324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9C17FF-BE22-3164-4E57-0CECAFDF297E}"/>
              </a:ext>
            </a:extLst>
          </p:cNvPr>
          <p:cNvSpPr txBox="1"/>
          <p:nvPr/>
        </p:nvSpPr>
        <p:spPr>
          <a:xfrm>
            <a:off x="3417624" y="6063744"/>
            <a:ext cx="731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met; for higher surface charge densities, more points needed (can also change mapping function but keeping the same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domain size, modifying left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32758" y="3204148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32758" y="4568369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32758" y="5840976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740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FreightSans Pro Semibold</vt:lpstr>
      <vt:lpstr>Lucida Grande</vt:lpstr>
      <vt:lpstr>Lucida Grande</vt:lpstr>
      <vt:lpstr>Office Theme</vt:lpstr>
      <vt:lpstr>Background</vt:lpstr>
      <vt:lpstr>Previous attempts (1 of 3)</vt:lpstr>
      <vt:lpstr>Previous attempts (2 of 3)</vt:lpstr>
      <vt:lpstr>Previous attempts (3 of 3)</vt:lpstr>
      <vt:lpstr>Non-uniform grid</vt:lpstr>
      <vt:lpstr>Examples</vt:lpstr>
      <vt:lpstr>Comparison with analytical results</vt:lpstr>
      <vt:lpstr>Effect of number of grid points (N)</vt:lpstr>
      <vt:lpstr>Effect of domain size, modifying left grid</vt:lpstr>
      <vt:lpstr>Effect of domain size, modifying right grid</vt:lpstr>
      <vt:lpstr>Addition of homogeneous background charge (z &gt; 95)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40</cp:revision>
  <dcterms:created xsi:type="dcterms:W3CDTF">2022-03-28T18:43:16Z</dcterms:created>
  <dcterms:modified xsi:type="dcterms:W3CDTF">2024-10-19T04:05:24Z</dcterms:modified>
</cp:coreProperties>
</file>