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13B2-3510-A8D9-F55C-209F630B0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80520-7478-5852-061E-05FA53FCA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FD93C-1FBC-45F4-7961-AF35CAFA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FB145-E0D1-1EBB-5CF7-7A77F1B58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2CD41-DF30-8B84-C79F-2BABE6E5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0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1F55-2D01-D4CB-C818-7FBFACEE5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9C2EE-C2FB-A121-0824-90EA716B2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B1076-1295-22F6-D94D-8DB0C6DB7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F4EDC-ABD3-48C2-42FB-01F9A8E5A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3AC87-3327-B529-1A9A-00F5FF60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4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010DAE-544D-81BA-05AC-C7E0CC01A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AB89F-7A0D-14F9-DA7D-2C29D0AC0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25395-167E-FF66-4791-99D83A2BB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EE581-368E-CDD6-9BB4-97673EDA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BCEAE-F9A3-F430-1D66-2674F2E4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8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2CD91-9BE6-8BEF-01E7-F22ECDD4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85465-57E3-3F81-BDBD-05817B8C8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413E7-055B-1965-3A39-401E9B1BA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8E2B9-2B7F-5BAE-C089-69FD73D3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BE8CF-F14A-2F0F-56D2-C8CBD53E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2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1696-BBB5-50C6-A249-7546126C6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3BEC0-1398-3FD9-A991-DB8522A44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D8233-BC45-D04A-625D-44B8FECD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D1634-8586-B7C9-6D01-148B1DA3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07386-7E40-FCEE-7B16-138F4C78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6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5FCAC-850A-1CF6-B889-BCB863A5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08C2F-F77A-A949-D617-49BDA305B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847D0-5802-280A-AF5F-D711BEE58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268F5-90C9-F6EA-9303-297928B8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3C131-33C9-BA25-1AF8-A8DB53B97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EE3F1-425E-2EE6-81B2-939E8409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5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5E7B1-D608-E011-8088-31912481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74117-F527-4CFE-D76B-29168C466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F9578-F222-11F3-0F03-8468E005E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5C759-5EBA-206D-B459-C21983E65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12292D-CC0D-B51D-A7ED-E87664828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F2654-E532-58B6-0756-1177F922A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CC0791-E758-FE0D-4BB2-FF200FD1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A6153-7B19-8F70-5A18-032004A9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4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896E-58B8-F24E-1FB7-78051887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6E13DB-C56C-3498-9266-1609BD0E2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3A73A-4190-2FE6-2DAC-18800AF0C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DBCC4-4E22-8FB6-467F-6B1FEA5A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1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172336-F65F-7E1F-2DB7-47E0F7396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246025-3DAD-CD08-9408-24FCEF137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9DF63-CA40-3AEA-42EC-E557D0187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3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AA68-3927-2450-31B8-4C1FB736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BE461-424C-EA7D-451D-3BF5030E3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E2182-2C4A-78F8-AC7D-D6A0F8A84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C7427-2C70-F555-B195-E1D203D46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3F98D-0BD2-B8B5-A025-BBCB0A6E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7E9A8-E2C0-D624-F760-DF70F62F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F9D76-5BB6-4CA4-E497-9DD9650E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46A1D-E0F6-A004-4BF7-61ED3C149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2D255-C350-9C40-4C32-8A2B55E66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26BE3-F33F-326C-A0A1-875D66D8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741D4-1B51-F76F-F5CF-7C3A53AE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F2C22-C9E5-F5C4-95AB-11D7E151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5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598BD-5CE3-5FE5-A2E9-A97922D36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A99D2-D303-3236-312F-EDEE53A93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F74D4-71C7-3716-0ED3-D291CCE52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183AE-6F66-A048-578F-0B183D290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AF9FB-ACC0-D472-743B-C7D029DB2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3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167F7-499D-3060-1420-8E87575CB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NLH update 03/31/23</a:t>
            </a:r>
          </a:p>
        </p:txBody>
      </p:sp>
    </p:spTree>
    <p:extLst>
      <p:ext uri="{BB962C8B-B14F-4D97-AF65-F5344CB8AC3E}">
        <p14:creationId xmlns:p14="http://schemas.microsoft.com/office/powerpoint/2010/main" val="870069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9C32-B950-83BD-B653-BDC11B4B4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38" y="302621"/>
            <a:ext cx="10515600" cy="694267"/>
          </a:xfrm>
        </p:spPr>
        <p:txBody>
          <a:bodyPr>
            <a:normAutofit fontScale="90000"/>
          </a:bodyPr>
          <a:lstStyle/>
          <a:p>
            <a:r>
              <a:rPr lang="en-US" dirty="0"/>
              <a:t>Brute force approach—Pure NFL/NFH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F5C60-56B1-55D5-D55A-AFA37733F415}"/>
              </a:ext>
            </a:extLst>
          </p:cNvPr>
          <p:cNvSpPr txBox="1"/>
          <p:nvPr/>
        </p:nvSpPr>
        <p:spPr>
          <a:xfrm>
            <a:off x="1036104" y="1177584"/>
            <a:ext cx="635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parameters for NFL and NFH independently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5C5169-9354-DF29-2920-23BC8E98B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693" y="2231739"/>
            <a:ext cx="1746359" cy="29709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3DBF8B-EC38-391E-63FD-958165F30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693" y="5202679"/>
            <a:ext cx="1746359" cy="6522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274347-286F-47DC-50D0-345665E3C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693" y="5854932"/>
            <a:ext cx="1746359" cy="6274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D9AECDC-74C7-5B33-33C5-B4257249F303}"/>
              </a:ext>
            </a:extLst>
          </p:cNvPr>
          <p:cNvSpPr txBox="1"/>
          <p:nvPr/>
        </p:nvSpPr>
        <p:spPr>
          <a:xfrm>
            <a:off x="1036105" y="1862406"/>
            <a:ext cx="202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NFL</a:t>
            </a:r>
            <a:r>
              <a:rPr lang="en-US" dirty="0"/>
              <a:t> Possibilities 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F09E1E-EA1B-4FD7-1BED-228CD041DDC2}"/>
              </a:ext>
            </a:extLst>
          </p:cNvPr>
          <p:cNvGrpSpPr/>
          <p:nvPr/>
        </p:nvGrpSpPr>
        <p:grpSpPr>
          <a:xfrm>
            <a:off x="3521126" y="2236386"/>
            <a:ext cx="1746359" cy="2063423"/>
            <a:chOff x="5888778" y="3485360"/>
            <a:chExt cx="1571844" cy="185722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E5AACAF-95F8-82E1-2DDC-EB400897E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88778" y="3485360"/>
              <a:ext cx="1552792" cy="20005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49498EE-D030-7386-11E2-6E3D20ECB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88778" y="3682609"/>
              <a:ext cx="1543265" cy="1905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068CC42-396D-2F0C-006A-447C745B1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88778" y="3872974"/>
              <a:ext cx="1552792" cy="209579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8141CD2-EBF2-E5D6-1568-B195168BB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88778" y="4080458"/>
              <a:ext cx="1571844" cy="20005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E549A8B-A798-C3A3-B130-36F999CB2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88778" y="4283845"/>
              <a:ext cx="1514686" cy="19052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3D92574-A08E-B33F-1FC2-4E27C854B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888779" y="4469716"/>
              <a:ext cx="1543265" cy="19052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88B000D-15A8-3BA9-B670-0DA299ABE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888778" y="4660243"/>
              <a:ext cx="1514686" cy="1810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EE5B0D4-7623-6832-6CDA-27A862CBF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888778" y="4822882"/>
              <a:ext cx="1533739" cy="1810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CFD44AD-41A7-3C3C-AA7E-9542E1B79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888778" y="4990802"/>
              <a:ext cx="1543265" cy="171474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094D93F-165A-60D9-D9E6-7E5A9FD30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888778" y="5152057"/>
              <a:ext cx="1524213" cy="190527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C80B900-1E69-77E8-20A4-620CDACE87B2}"/>
              </a:ext>
            </a:extLst>
          </p:cNvPr>
          <p:cNvSpPr txBox="1"/>
          <p:nvPr/>
        </p:nvSpPr>
        <p:spPr>
          <a:xfrm>
            <a:off x="3382540" y="1862406"/>
            <a:ext cx="202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NFH</a:t>
            </a:r>
            <a:r>
              <a:rPr lang="en-US" dirty="0"/>
              <a:t> Possibilities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7CE601-A03F-7DB1-CCA3-B7D61F37F438}"/>
              </a:ext>
            </a:extLst>
          </p:cNvPr>
          <p:cNvSpPr txBox="1"/>
          <p:nvPr/>
        </p:nvSpPr>
        <p:spPr>
          <a:xfrm>
            <a:off x="3510091" y="5202679"/>
            <a:ext cx="33792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b: Kuhn length</a:t>
            </a:r>
          </a:p>
          <a:p>
            <a:r>
              <a:rPr lang="en-US" sz="1600" dirty="0"/>
              <a:t>v: Monomer volume</a:t>
            </a:r>
          </a:p>
          <a:p>
            <a:r>
              <a:rPr lang="en-US" sz="1600" dirty="0"/>
              <a:t>c: Flory Huggins parameter for </a:t>
            </a:r>
          </a:p>
          <a:p>
            <a:r>
              <a:rPr lang="en-US" sz="1600" dirty="0"/>
              <a:t>    most hydrophobic residues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15E1D918-EC5F-2CCB-DCE9-EFCE99DC2C39}"/>
              </a:ext>
            </a:extLst>
          </p:cNvPr>
          <p:cNvSpPr/>
          <p:nvPr/>
        </p:nvSpPr>
        <p:spPr>
          <a:xfrm>
            <a:off x="6186565" y="3607212"/>
            <a:ext cx="1213905" cy="472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25E45F-22D1-D763-059D-8AEDBA518F83}"/>
              </a:ext>
            </a:extLst>
          </p:cNvPr>
          <p:cNvSpPr txBox="1"/>
          <p:nvPr/>
        </p:nvSpPr>
        <p:spPr>
          <a:xfrm>
            <a:off x="6061150" y="3179732"/>
            <a:ext cx="146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example,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6E957756-7AFB-A66A-1C87-2AF457440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593" y="2391988"/>
            <a:ext cx="3582407" cy="331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49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21419CD-FE78-82D1-E555-B40688D3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38" y="302621"/>
            <a:ext cx="10515600" cy="694267"/>
          </a:xfrm>
        </p:spPr>
        <p:txBody>
          <a:bodyPr>
            <a:normAutofit fontScale="90000"/>
          </a:bodyPr>
          <a:lstStyle/>
          <a:p>
            <a:r>
              <a:rPr lang="en-US" dirty="0"/>
              <a:t>Brute force approach—Blended NFL/NFH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EB05CF9-AB0A-D00F-E9F7-D20CCF8661FF}"/>
              </a:ext>
            </a:extLst>
          </p:cNvPr>
          <p:cNvGrpSpPr/>
          <p:nvPr/>
        </p:nvGrpSpPr>
        <p:grpSpPr>
          <a:xfrm>
            <a:off x="2236266" y="1148362"/>
            <a:ext cx="7719467" cy="2427796"/>
            <a:chOff x="1366305" y="1233028"/>
            <a:chExt cx="7719467" cy="2427796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9E13C85D-0ABE-8FEA-B289-467302B5379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1929" b="10418"/>
            <a:stretch/>
          </p:blipFill>
          <p:spPr bwMode="auto">
            <a:xfrm>
              <a:off x="1366305" y="1439334"/>
              <a:ext cx="2718591" cy="2221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12">
              <a:extLst>
                <a:ext uri="{FF2B5EF4-FFF2-40B4-BE49-F238E27FC236}">
                  <a16:creationId xmlns:a16="http://schemas.microsoft.com/office/drawing/2014/main" id="{BC296267-A23D-D33A-C83E-C14E744F77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0285" y="1425974"/>
              <a:ext cx="2485487" cy="2234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1922B5A0-F029-F0A3-4819-77168DB301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94" r="21929" b="10418"/>
            <a:stretch/>
          </p:blipFill>
          <p:spPr bwMode="auto">
            <a:xfrm>
              <a:off x="4114799" y="1439334"/>
              <a:ext cx="2485486" cy="2221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17DCA5E-170E-F64E-7A12-69F427D1244A}"/>
                </a:ext>
              </a:extLst>
            </p:cNvPr>
            <p:cNvSpPr/>
            <p:nvPr/>
          </p:nvSpPr>
          <p:spPr>
            <a:xfrm>
              <a:off x="1784609" y="1233028"/>
              <a:ext cx="7145867" cy="37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Some examples at </a:t>
              </a:r>
              <a:r>
                <a:rPr lang="en-US" b="1" dirty="0">
                  <a:solidFill>
                    <a:schemeClr val="accent1"/>
                  </a:solidFill>
                </a:rPr>
                <a:t>L100</a:t>
              </a:r>
              <a:r>
                <a:rPr lang="en-US" dirty="0">
                  <a:solidFill>
                    <a:schemeClr val="tx1"/>
                  </a:solidFill>
                </a:rPr>
                <a:t>, </a:t>
              </a:r>
              <a:r>
                <a:rPr lang="en-US" b="1" dirty="0">
                  <a:solidFill>
                    <a:srgbClr val="7030A0"/>
                  </a:solidFill>
                </a:rPr>
                <a:t>L80</a:t>
              </a:r>
              <a:r>
                <a:rPr lang="en-US" dirty="0">
                  <a:solidFill>
                    <a:schemeClr val="tx1"/>
                  </a:solidFill>
                </a:rPr>
                <a:t>, </a:t>
              </a:r>
              <a:r>
                <a:rPr lang="en-US" b="1" dirty="0">
                  <a:solidFill>
                    <a:srgbClr val="7030A0"/>
                  </a:solidFill>
                </a:rPr>
                <a:t>L30</a:t>
              </a:r>
              <a:r>
                <a:rPr lang="en-US" dirty="0">
                  <a:solidFill>
                    <a:schemeClr val="tx1"/>
                  </a:solidFill>
                </a:rPr>
                <a:t>, </a:t>
              </a:r>
              <a:r>
                <a:rPr lang="en-US" b="1" dirty="0">
                  <a:solidFill>
                    <a:srgbClr val="C00000"/>
                  </a:solidFill>
                </a:rPr>
                <a:t>L00</a:t>
              </a:r>
              <a:r>
                <a:rPr lang="en-US" dirty="0">
                  <a:solidFill>
                    <a:schemeClr val="tx1"/>
                  </a:solidFill>
                </a:rPr>
                <a:t>; ignore points with H = 0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9F1DE9E-3F15-6736-482C-5CA0FD6AA157}"/>
              </a:ext>
            </a:extLst>
          </p:cNvPr>
          <p:cNvSpPr txBox="1"/>
          <p:nvPr/>
        </p:nvSpPr>
        <p:spPr>
          <a:xfrm>
            <a:off x="917570" y="3933938"/>
            <a:ext cx="95302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 with many curves that look good for the pure cases, the height profiles are consistently very non-linear with respect to L composition (from top to bottom)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Experimental heights look more or less linear with respect to NFL addition</a:t>
            </a:r>
          </a:p>
        </p:txBody>
      </p:sp>
    </p:spTree>
    <p:extLst>
      <p:ext uri="{BB962C8B-B14F-4D97-AF65-F5344CB8AC3E}">
        <p14:creationId xmlns:p14="http://schemas.microsoft.com/office/powerpoint/2010/main" val="928462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21419CD-FE78-82D1-E555-B40688D3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37" y="302621"/>
            <a:ext cx="11361213" cy="694267"/>
          </a:xfrm>
        </p:spPr>
        <p:txBody>
          <a:bodyPr>
            <a:noAutofit/>
          </a:bodyPr>
          <a:lstStyle/>
          <a:p>
            <a:r>
              <a:rPr lang="en-US" sz="3600" dirty="0"/>
              <a:t>If height profiles are linear with L, shouldn’t V_L = V_H?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FF9000-7128-76A2-57DC-46CB7D9FE314}"/>
              </a:ext>
            </a:extLst>
          </p:cNvPr>
          <p:cNvGrpSpPr/>
          <p:nvPr/>
        </p:nvGrpSpPr>
        <p:grpSpPr>
          <a:xfrm>
            <a:off x="2042260" y="2169747"/>
            <a:ext cx="4637942" cy="1096568"/>
            <a:chOff x="3089231" y="783157"/>
            <a:chExt cx="5535658" cy="130881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161BA0A-E90F-2ECE-F0DB-3AD59ABEF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7637" y="1354595"/>
              <a:ext cx="1741376" cy="26186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6A88264-BDBA-C002-1A90-ED11A2D9B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2851" y="1781754"/>
              <a:ext cx="4872038" cy="29190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7ED818-BE4D-12EB-23D8-0F35DFBDBED0}"/>
                </a:ext>
              </a:extLst>
            </p:cNvPr>
            <p:cNvSpPr txBox="1"/>
            <p:nvPr/>
          </p:nvSpPr>
          <p:spPr>
            <a:xfrm>
              <a:off x="3089231" y="783157"/>
              <a:ext cx="2686050" cy="405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For </a:t>
              </a:r>
              <a:r>
                <a:rPr lang="en-US" i="1" dirty="0" err="1"/>
                <a:t>i</a:t>
              </a:r>
              <a:r>
                <a:rPr lang="en-US" i="1" dirty="0"/>
                <a:t> </a:t>
              </a:r>
              <a:r>
                <a:rPr lang="en-US" dirty="0"/>
                <a:t>as </a:t>
              </a:r>
              <a:r>
                <a:rPr lang="en-US" b="1" dirty="0">
                  <a:solidFill>
                    <a:schemeClr val="accent1"/>
                  </a:solidFill>
                </a:rPr>
                <a:t>L</a:t>
              </a:r>
              <a:r>
                <a:rPr lang="en-US" dirty="0"/>
                <a:t> or </a:t>
              </a:r>
              <a:r>
                <a:rPr lang="en-US" b="1" dirty="0">
                  <a:solidFill>
                    <a:schemeClr val="accent1"/>
                  </a:solidFill>
                </a:rPr>
                <a:t>H,</a:t>
              </a:r>
              <a:r>
                <a:rPr lang="en-US" dirty="0"/>
                <a:t> 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E7DC67-04D8-6D03-8215-50F90615A356}"/>
                </a:ext>
              </a:extLst>
            </p:cNvPr>
            <p:cNvSpPr/>
            <p:nvPr/>
          </p:nvSpPr>
          <p:spPr>
            <a:xfrm>
              <a:off x="5220543" y="1341006"/>
              <a:ext cx="549908" cy="31730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BA219EC-6AE7-B2D2-414B-85E7331CF06F}"/>
                </a:ext>
              </a:extLst>
            </p:cNvPr>
            <p:cNvSpPr/>
            <p:nvPr/>
          </p:nvSpPr>
          <p:spPr>
            <a:xfrm>
              <a:off x="7294424" y="1722644"/>
              <a:ext cx="327660" cy="369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7BCDDCC-0B0E-4550-02D1-EFA86D9E1AB4}"/>
                </a:ext>
              </a:extLst>
            </p:cNvPr>
            <p:cNvSpPr/>
            <p:nvPr/>
          </p:nvSpPr>
          <p:spPr>
            <a:xfrm>
              <a:off x="3886199" y="1298560"/>
              <a:ext cx="333872" cy="317302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878486A-66B4-CDB7-21D2-7958320F226A}"/>
              </a:ext>
            </a:extLst>
          </p:cNvPr>
          <p:cNvSpPr txBox="1"/>
          <p:nvPr/>
        </p:nvSpPr>
        <p:spPr>
          <a:xfrm>
            <a:off x="1156185" y="1083733"/>
            <a:ext cx="10375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i.e., Replacing a charged L chain with an equal volume of neutral H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control NFL and NFH volume with both the number of Kuhn monomers N_K and the volume of Kuhn monomers \</a:t>
            </a:r>
            <a:r>
              <a:rPr lang="en-US" dirty="0" err="1"/>
              <a:t>nu_K</a:t>
            </a:r>
            <a:r>
              <a:rPr lang="en-US" dirty="0"/>
              <a:t>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3E894C-125A-F9F9-DAB9-24EFD95066A0}"/>
              </a:ext>
            </a:extLst>
          </p:cNvPr>
          <p:cNvSpPr txBox="1"/>
          <p:nvPr/>
        </p:nvSpPr>
        <p:spPr>
          <a:xfrm>
            <a:off x="1156184" y="3429000"/>
            <a:ext cx="10375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height is controlled only by volume of charge, results should be similar regardless which parameter is changed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B54190C-623A-8AB3-C12C-D102B5E569D5}"/>
              </a:ext>
            </a:extLst>
          </p:cNvPr>
          <p:cNvGrpSpPr/>
          <p:nvPr/>
        </p:nvGrpSpPr>
        <p:grpSpPr>
          <a:xfrm>
            <a:off x="1443243" y="4219742"/>
            <a:ext cx="4546347" cy="2348591"/>
            <a:chOff x="3532584" y="4174290"/>
            <a:chExt cx="4546347" cy="2348591"/>
          </a:xfrm>
        </p:grpSpPr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ABCE74DC-A1B0-B273-6208-5DA1ECFEC0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4292" y="4313855"/>
              <a:ext cx="2384639" cy="2209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2B1F89DF-57AC-5465-DC9F-112C5D616F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2584" y="4313855"/>
              <a:ext cx="2384639" cy="2209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B53179-1D93-FEA9-803D-BD823F18B075}"/>
                </a:ext>
              </a:extLst>
            </p:cNvPr>
            <p:cNvSpPr/>
            <p:nvPr/>
          </p:nvSpPr>
          <p:spPr>
            <a:xfrm>
              <a:off x="4029009" y="4176191"/>
              <a:ext cx="1700978" cy="312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Changing </a:t>
              </a:r>
              <a:r>
                <a:rPr lang="en-US" dirty="0" err="1">
                  <a:solidFill>
                    <a:schemeClr val="tx1"/>
                  </a:solidFill>
                </a:rPr>
                <a:t>b_L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74BA1DA-FE9A-D0D3-D99B-1B243C7D977A}"/>
                </a:ext>
              </a:extLst>
            </p:cNvPr>
            <p:cNvSpPr/>
            <p:nvPr/>
          </p:nvSpPr>
          <p:spPr>
            <a:xfrm>
              <a:off x="6194218" y="4174290"/>
              <a:ext cx="1700978" cy="312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Changing \</a:t>
              </a:r>
              <a:r>
                <a:rPr lang="en-US" dirty="0" err="1">
                  <a:solidFill>
                    <a:schemeClr val="tx1"/>
                  </a:solidFill>
                </a:rPr>
                <a:t>nu_L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0EBFFE9-5F51-AF3D-2F92-DFD3AF6C8931}"/>
              </a:ext>
            </a:extLst>
          </p:cNvPr>
          <p:cNvSpPr txBox="1"/>
          <p:nvPr/>
        </p:nvSpPr>
        <p:spPr>
          <a:xfrm>
            <a:off x="6202412" y="4850937"/>
            <a:ext cx="541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Still very nonlinear with 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must be a conformational reason behind the non-linear response</a:t>
            </a:r>
          </a:p>
        </p:txBody>
      </p:sp>
    </p:spTree>
    <p:extLst>
      <p:ext uri="{BB962C8B-B14F-4D97-AF65-F5344CB8AC3E}">
        <p14:creationId xmlns:p14="http://schemas.microsoft.com/office/powerpoint/2010/main" val="2849428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B135C8C-6064-AB9B-751E-A5D4F5C8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37" y="302621"/>
            <a:ext cx="11361213" cy="694267"/>
          </a:xfrm>
        </p:spPr>
        <p:txBody>
          <a:bodyPr>
            <a:noAutofit/>
          </a:bodyPr>
          <a:lstStyle/>
          <a:p>
            <a:r>
              <a:rPr lang="en-US" sz="3200" dirty="0"/>
              <a:t>Volume fraction of the inner layer seems to saturate at \</a:t>
            </a:r>
            <a:r>
              <a:rPr lang="en-US" sz="3200" dirty="0" err="1"/>
              <a:t>approx</a:t>
            </a:r>
            <a:r>
              <a:rPr lang="en-US" sz="3200" dirty="0"/>
              <a:t> 0.80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41F84C2-43A3-B69B-D76F-47AC513F09B3}"/>
              </a:ext>
            </a:extLst>
          </p:cNvPr>
          <p:cNvGrpSpPr/>
          <p:nvPr/>
        </p:nvGrpSpPr>
        <p:grpSpPr>
          <a:xfrm>
            <a:off x="3064935" y="1123667"/>
            <a:ext cx="7653864" cy="4532565"/>
            <a:chOff x="3064935" y="1123667"/>
            <a:chExt cx="7653864" cy="453256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A575BF4-EB74-FBE6-982F-311861442F97}"/>
                </a:ext>
              </a:extLst>
            </p:cNvPr>
            <p:cNvGrpSpPr/>
            <p:nvPr/>
          </p:nvGrpSpPr>
          <p:grpSpPr>
            <a:xfrm>
              <a:off x="5825945" y="1123667"/>
              <a:ext cx="3030494" cy="2521425"/>
              <a:chOff x="2797537" y="4307297"/>
              <a:chExt cx="3030494" cy="2521425"/>
            </a:xfrm>
          </p:grpSpPr>
          <p:pic>
            <p:nvPicPr>
              <p:cNvPr id="5" name="Picture 10">
                <a:extLst>
                  <a:ext uri="{FF2B5EF4-FFF2-40B4-BE49-F238E27FC236}">
                    <a16:creationId xmlns:a16="http://schemas.microsoft.com/office/drawing/2014/main" id="{71CF344E-EC14-7713-5BBB-DD594B209A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97537" y="4601491"/>
                <a:ext cx="3030494" cy="22272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49CED8-A9FA-B0CB-432C-DAAFD44EB5E5}"/>
                  </a:ext>
                </a:extLst>
              </p:cNvPr>
              <p:cNvSpPr txBox="1"/>
              <p:nvPr/>
            </p:nvSpPr>
            <p:spPr>
              <a:xfrm>
                <a:off x="3810808" y="4307297"/>
                <a:ext cx="1273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L80 / H20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9D9BE53-BBEF-6A5D-E5DD-5B66490B9D72}"/>
                </a:ext>
              </a:extLst>
            </p:cNvPr>
            <p:cNvGrpSpPr/>
            <p:nvPr/>
          </p:nvGrpSpPr>
          <p:grpSpPr>
            <a:xfrm>
              <a:off x="3064937" y="1123667"/>
              <a:ext cx="3030494" cy="2526319"/>
              <a:chOff x="1" y="4201194"/>
              <a:chExt cx="3030494" cy="2526319"/>
            </a:xfrm>
          </p:grpSpPr>
          <p:pic>
            <p:nvPicPr>
              <p:cNvPr id="8" name="Picture 8">
                <a:extLst>
                  <a:ext uri="{FF2B5EF4-FFF2-40B4-BE49-F238E27FC236}">
                    <a16:creationId xmlns:a16="http://schemas.microsoft.com/office/drawing/2014/main" id="{BD7BC51A-B1CE-B351-DECD-4C69216CD5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" y="4500282"/>
                <a:ext cx="3030494" cy="22272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DA491E-EA55-253C-6D49-510676B64882}"/>
                  </a:ext>
                </a:extLst>
              </p:cNvPr>
              <p:cNvSpPr txBox="1"/>
              <p:nvPr/>
            </p:nvSpPr>
            <p:spPr>
              <a:xfrm>
                <a:off x="1119469" y="4201194"/>
                <a:ext cx="1273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L30 / H70</a:t>
                </a:r>
              </a:p>
            </p:txBody>
          </p:sp>
        </p:grpSp>
        <p:pic>
          <p:nvPicPr>
            <p:cNvPr id="11" name="Picture 12">
              <a:extLst>
                <a:ext uri="{FF2B5EF4-FFF2-40B4-BE49-F238E27FC236}">
                  <a16:creationId xmlns:a16="http://schemas.microsoft.com/office/drawing/2014/main" id="{9F93801C-8550-4BE4-F82C-0F2E36AEFF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5943" y="3429000"/>
              <a:ext cx="3030496" cy="2227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4">
              <a:extLst>
                <a:ext uri="{FF2B5EF4-FFF2-40B4-BE49-F238E27FC236}">
                  <a16:creationId xmlns:a16="http://schemas.microsoft.com/office/drawing/2014/main" id="{A7518E31-1A94-F05A-1965-14EE6B9351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4935" y="3413404"/>
              <a:ext cx="3030496" cy="2227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4470C0-C049-E395-3073-A7FD44FD019A}"/>
                </a:ext>
              </a:extLst>
            </p:cNvPr>
            <p:cNvSpPr txBox="1"/>
            <p:nvPr/>
          </p:nvSpPr>
          <p:spPr>
            <a:xfrm>
              <a:off x="3680533" y="1839846"/>
              <a:ext cx="52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B142E9-1B52-428E-2852-84A8E0DAF357}"/>
                </a:ext>
              </a:extLst>
            </p:cNvPr>
            <p:cNvSpPr txBox="1"/>
            <p:nvPr/>
          </p:nvSpPr>
          <p:spPr>
            <a:xfrm>
              <a:off x="3674845" y="2729198"/>
              <a:ext cx="52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11B5ADD-B037-63A7-E4DB-30E98639576B}"/>
                </a:ext>
              </a:extLst>
            </p:cNvPr>
            <p:cNvSpPr txBox="1"/>
            <p:nvPr/>
          </p:nvSpPr>
          <p:spPr>
            <a:xfrm>
              <a:off x="6375911" y="2195336"/>
              <a:ext cx="52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9020F5B-569E-8489-C87F-B775D63CC15F}"/>
                </a:ext>
              </a:extLst>
            </p:cNvPr>
            <p:cNvSpPr txBox="1"/>
            <p:nvPr/>
          </p:nvSpPr>
          <p:spPr>
            <a:xfrm>
              <a:off x="6375912" y="2645276"/>
              <a:ext cx="52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07C8F91-A006-516C-0C29-E9336BA1979F}"/>
                </a:ext>
              </a:extLst>
            </p:cNvPr>
            <p:cNvSpPr txBox="1"/>
            <p:nvPr/>
          </p:nvSpPr>
          <p:spPr>
            <a:xfrm>
              <a:off x="3680531" y="3944917"/>
              <a:ext cx="52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15244D-7B05-44ED-7070-FA968EA94E6F}"/>
                </a:ext>
              </a:extLst>
            </p:cNvPr>
            <p:cNvSpPr txBox="1"/>
            <p:nvPr/>
          </p:nvSpPr>
          <p:spPr>
            <a:xfrm>
              <a:off x="3674843" y="4834269"/>
              <a:ext cx="52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8D60702-CF8B-6A04-CFF1-D47EAFBDC18E}"/>
                </a:ext>
              </a:extLst>
            </p:cNvPr>
            <p:cNvSpPr txBox="1"/>
            <p:nvPr/>
          </p:nvSpPr>
          <p:spPr>
            <a:xfrm>
              <a:off x="6387224" y="4282961"/>
              <a:ext cx="52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1A2FDD0-D1F4-875A-90AD-250771E66897}"/>
                </a:ext>
              </a:extLst>
            </p:cNvPr>
            <p:cNvSpPr txBox="1"/>
            <p:nvPr/>
          </p:nvSpPr>
          <p:spPr>
            <a:xfrm>
              <a:off x="6387225" y="4732901"/>
              <a:ext cx="52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07887DE-7404-2B62-A38D-0611C0D82846}"/>
                </a:ext>
              </a:extLst>
            </p:cNvPr>
            <p:cNvCxnSpPr>
              <a:cxnSpLocks/>
            </p:cNvCxnSpPr>
            <p:nvPr/>
          </p:nvCxnSpPr>
          <p:spPr>
            <a:xfrm>
              <a:off x="3311666" y="3361103"/>
              <a:ext cx="630413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2F25E13-2655-3B75-C69C-CD813F8161BC}"/>
                </a:ext>
              </a:extLst>
            </p:cNvPr>
            <p:cNvSpPr/>
            <p:nvPr/>
          </p:nvSpPr>
          <p:spPr>
            <a:xfrm>
              <a:off x="8856438" y="2645276"/>
              <a:ext cx="1862361" cy="5932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Changing </a:t>
              </a:r>
              <a:r>
                <a:rPr lang="en-US" dirty="0" err="1">
                  <a:solidFill>
                    <a:schemeClr val="tx1"/>
                  </a:solidFill>
                </a:rPr>
                <a:t>b_L</a:t>
              </a:r>
              <a:r>
                <a:rPr lang="en-US" dirty="0">
                  <a:solidFill>
                    <a:schemeClr val="tx1"/>
                  </a:solidFill>
                </a:rPr>
                <a:t> (from prev. slide)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9D4DF29-B5BF-86A6-5B2C-C32C4308672E}"/>
                </a:ext>
              </a:extLst>
            </p:cNvPr>
            <p:cNvSpPr/>
            <p:nvPr/>
          </p:nvSpPr>
          <p:spPr>
            <a:xfrm>
              <a:off x="8856439" y="3551100"/>
              <a:ext cx="1862360" cy="646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Changing \</a:t>
              </a:r>
              <a:r>
                <a:rPr lang="en-US" dirty="0" err="1">
                  <a:solidFill>
                    <a:schemeClr val="tx1"/>
                  </a:solidFill>
                </a:rPr>
                <a:t>nu_L</a:t>
              </a:r>
              <a:r>
                <a:rPr lang="en-US" dirty="0">
                  <a:solidFill>
                    <a:schemeClr val="tx1"/>
                  </a:solidFill>
                </a:rPr>
                <a:t> (from prev. slide)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3A166B5-8156-45A0-5538-8AC1A46129C3}"/>
              </a:ext>
            </a:extLst>
          </p:cNvPr>
          <p:cNvSpPr txBox="1"/>
          <p:nvPr/>
        </p:nvSpPr>
        <p:spPr>
          <a:xfrm>
            <a:off x="1032281" y="5906616"/>
            <a:ext cx="10081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volume of both total protein (with respect to the grafting density) may be too high, pushing NFL out regardless of NFL/NFH properties</a:t>
            </a:r>
          </a:p>
        </p:txBody>
      </p:sp>
    </p:spTree>
    <p:extLst>
      <p:ext uri="{BB962C8B-B14F-4D97-AF65-F5344CB8AC3E}">
        <p14:creationId xmlns:p14="http://schemas.microsoft.com/office/powerpoint/2010/main" val="1049124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9429-38BC-118D-D7AD-274C4603DF29}"/>
              </a:ext>
            </a:extLst>
          </p:cNvPr>
          <p:cNvSpPr txBox="1">
            <a:spLocks/>
          </p:cNvSpPr>
          <p:nvPr/>
        </p:nvSpPr>
        <p:spPr>
          <a:xfrm>
            <a:off x="392637" y="302621"/>
            <a:ext cx="11361213" cy="69426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Currently trying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16C947-552A-3898-65A3-825C8B722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382" y="1901789"/>
            <a:ext cx="2581635" cy="5144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A14263-9E1C-203F-FBB2-64771B800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329" y="2797164"/>
            <a:ext cx="2600688" cy="5239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FCC1FE-6054-A4D4-2234-D1B52EA03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354" y="1901789"/>
            <a:ext cx="2505425" cy="5048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63C627-7880-8600-8AD7-F581267180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2354" y="2806690"/>
            <a:ext cx="2562583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615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21419CD-FE78-82D1-E555-B40688D3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38" y="302621"/>
            <a:ext cx="10515600" cy="694267"/>
          </a:xfrm>
        </p:spPr>
        <p:txBody>
          <a:bodyPr>
            <a:normAutofit fontScale="90000"/>
          </a:bodyPr>
          <a:lstStyle/>
          <a:p>
            <a:r>
              <a:rPr lang="en-US" dirty="0"/>
              <a:t>Phosphorylated NFH Progress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328DC5-8A3B-F54D-3C3A-8939DE84E306}"/>
              </a:ext>
            </a:extLst>
          </p:cNvPr>
          <p:cNvGrpSpPr/>
          <p:nvPr/>
        </p:nvGrpSpPr>
        <p:grpSpPr>
          <a:xfrm>
            <a:off x="1586213" y="3539701"/>
            <a:ext cx="4509787" cy="3271136"/>
            <a:chOff x="1881832" y="1591306"/>
            <a:chExt cx="5017787" cy="3639609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2ACE7292-1EA5-F5E5-495B-8D3C774A19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1832" y="1591306"/>
              <a:ext cx="5017787" cy="3639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E71735E2-1106-E89E-226D-4722BBCE7AD4}"/>
                </a:ext>
              </a:extLst>
            </p:cNvPr>
            <p:cNvCxnSpPr>
              <a:cxnSpLocks/>
            </p:cNvCxnSpPr>
            <p:nvPr/>
          </p:nvCxnSpPr>
          <p:spPr>
            <a:xfrm>
              <a:off x="3451799" y="2460013"/>
              <a:ext cx="1130405" cy="4874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C0CD2AA-3ACB-61A6-3AB2-B619617CF956}"/>
              </a:ext>
            </a:extLst>
          </p:cNvPr>
          <p:cNvSpPr txBox="1"/>
          <p:nvPr/>
        </p:nvSpPr>
        <p:spPr>
          <a:xfrm>
            <a:off x="6383830" y="3583545"/>
            <a:ext cx="56218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Currently running one more to get a closer fit; if not, the current best one should be close enough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parameters are close to those of the native NFH. Hopefully means that I can use the final parameters of native NFL to get the blended </a:t>
            </a:r>
            <a:r>
              <a:rPr lang="en-US" dirty="0" err="1"/>
              <a:t>phosph</a:t>
            </a:r>
            <a:r>
              <a:rPr lang="en-US" dirty="0"/>
              <a:t>. results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3EEA5-8CAE-34CC-F0F6-F8E2ED82B9AB}"/>
              </a:ext>
            </a:extLst>
          </p:cNvPr>
          <p:cNvSpPr txBox="1"/>
          <p:nvPr/>
        </p:nvSpPr>
        <p:spPr>
          <a:xfrm>
            <a:off x="6383830" y="5558590"/>
            <a:ext cx="56218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Quick note: the points that go to zero just didn’t converge. The point at 6 nm takes a really long time to converge, so I will probably proceed with only calculating from 1 to 6 nm.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the future, if needed, I can go to 8 nm (1.6 mM)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F63E2E-326A-51D6-D47D-169A9FD876FC}"/>
              </a:ext>
            </a:extLst>
          </p:cNvPr>
          <p:cNvCxnSpPr>
            <a:cxnSpLocks/>
          </p:cNvCxnSpPr>
          <p:nvPr/>
        </p:nvCxnSpPr>
        <p:spPr>
          <a:xfrm flipH="1">
            <a:off x="4448175" y="5765800"/>
            <a:ext cx="1851025" cy="254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C1FBEB3-BE52-C760-B45F-5D817833A164}"/>
              </a:ext>
            </a:extLst>
          </p:cNvPr>
          <p:cNvGrpSpPr/>
          <p:nvPr/>
        </p:nvGrpSpPr>
        <p:grpSpPr>
          <a:xfrm>
            <a:off x="2846574" y="1122374"/>
            <a:ext cx="6905252" cy="2172803"/>
            <a:chOff x="5202080" y="812718"/>
            <a:chExt cx="6905252" cy="2172803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401BF9EB-1C55-9951-FA2F-C77E4AB5E0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2080" y="1230316"/>
              <a:ext cx="6905252" cy="17552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F77B478-E26D-FE32-4466-C295BEDEB0E0}"/>
                </a:ext>
              </a:extLst>
            </p:cNvPr>
            <p:cNvSpPr txBox="1"/>
            <p:nvPr/>
          </p:nvSpPr>
          <p:spPr>
            <a:xfrm>
              <a:off x="7215372" y="812718"/>
              <a:ext cx="28786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/>
                <a:t>phosph</a:t>
              </a:r>
              <a:r>
                <a:rPr lang="en-US" sz="2000" dirty="0"/>
                <a:t>. = - 1.5 e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246AF51-8F77-4DED-3CCA-C354474366EA}"/>
              </a:ext>
            </a:extLst>
          </p:cNvPr>
          <p:cNvSpPr txBox="1"/>
          <p:nvPr/>
        </p:nvSpPr>
        <p:spPr>
          <a:xfrm>
            <a:off x="2345341" y="4013532"/>
            <a:ext cx="101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Trials</a:t>
            </a:r>
          </a:p>
        </p:txBody>
      </p:sp>
    </p:spTree>
    <p:extLst>
      <p:ext uri="{BB962C8B-B14F-4D97-AF65-F5344CB8AC3E}">
        <p14:creationId xmlns:p14="http://schemas.microsoft.com/office/powerpoint/2010/main" val="474554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418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NLH update 03/31/23</vt:lpstr>
      <vt:lpstr>Brute force approach—Pure NFL/NFH</vt:lpstr>
      <vt:lpstr>Brute force approach—Blended NFL/NFH</vt:lpstr>
      <vt:lpstr>If height profiles are linear with L, shouldn’t V_L = V_H?</vt:lpstr>
      <vt:lpstr>Volume fraction of the inner layer seems to saturate at \approx 0.80</vt:lpstr>
      <vt:lpstr>PowerPoint Presentation</vt:lpstr>
      <vt:lpstr>Phosphorylated NFH 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Erika update 03/31</dc:title>
  <dc:creator>Takashi Yokokura</dc:creator>
  <cp:lastModifiedBy>Takashi Yokokura</cp:lastModifiedBy>
  <cp:revision>16</cp:revision>
  <dcterms:created xsi:type="dcterms:W3CDTF">2023-03-30T23:16:05Z</dcterms:created>
  <dcterms:modified xsi:type="dcterms:W3CDTF">2023-03-31T23:03:49Z</dcterms:modified>
</cp:coreProperties>
</file>