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7" r:id="rId5"/>
    <p:sldId id="286" r:id="rId6"/>
    <p:sldId id="288" r:id="rId7"/>
    <p:sldId id="276" r:id="rId8"/>
    <p:sldId id="279" r:id="rId9"/>
    <p:sldId id="278" r:id="rId10"/>
    <p:sldId id="280" r:id="rId11"/>
    <p:sldId id="282" r:id="rId12"/>
    <p:sldId id="268" r:id="rId13"/>
    <p:sldId id="267" r:id="rId14"/>
    <p:sldId id="266" r:id="rId15"/>
    <p:sldId id="265" r:id="rId16"/>
    <p:sldId id="258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>
        <p:scale>
          <a:sx n="50" d="100"/>
          <a:sy n="50" d="100"/>
        </p:scale>
        <p:origin x="34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5827-DB0E-5646-012F-8BD540BC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Zhulina</a:t>
            </a:r>
            <a:r>
              <a:rPr lang="en-US" dirty="0"/>
              <a:t> JCP 1998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85CD-7414-CF5E-B85D-55162665F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579"/>
            <a:ext cx="2912533" cy="59464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6FD2D6-F92A-9924-695F-7CC2182632A4}"/>
              </a:ext>
            </a:extLst>
          </p:cNvPr>
          <p:cNvSpPr/>
          <p:nvPr/>
        </p:nvSpPr>
        <p:spPr>
          <a:xfrm>
            <a:off x="7799887" y="6325399"/>
            <a:ext cx="4278702" cy="4134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Zhulina</a:t>
            </a:r>
            <a:r>
              <a:rPr lang="en-US" dirty="0"/>
              <a:t> NVT; current GCE runs at </a:t>
            </a:r>
            <a:r>
              <a:rPr lang="en-US" dirty="0" err="1"/>
              <a:t>Lz</a:t>
            </a:r>
            <a:r>
              <a:rPr lang="en-US" dirty="0"/>
              <a:t> = 20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95429-45AE-CFE7-CC99-CC21BCD5C9A5}"/>
              </a:ext>
            </a:extLst>
          </p:cNvPr>
          <p:cNvGrpSpPr/>
          <p:nvPr/>
        </p:nvGrpSpPr>
        <p:grpSpPr>
          <a:xfrm>
            <a:off x="3851901" y="1150016"/>
            <a:ext cx="2632739" cy="5307798"/>
            <a:chOff x="6457077" y="250302"/>
            <a:chExt cx="2632739" cy="5307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AA7EDB-0670-5B63-4115-E892813E42F9}"/>
                </a:ext>
              </a:extLst>
            </p:cNvPr>
            <p:cNvGrpSpPr/>
            <p:nvPr/>
          </p:nvGrpSpPr>
          <p:grpSpPr>
            <a:xfrm>
              <a:off x="6457077" y="250302"/>
              <a:ext cx="2606860" cy="2012888"/>
              <a:chOff x="6457077" y="250302"/>
              <a:chExt cx="2606860" cy="2012888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BA3DA031-B982-E11B-1CDE-72B887D026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856"/>
              <a:stretch/>
            </p:blipFill>
            <p:spPr bwMode="auto">
              <a:xfrm>
                <a:off x="6457077" y="250302"/>
                <a:ext cx="2606860" cy="20128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A7BD1-B5D1-EDC7-B5A6-D8CA4993107B}"/>
                  </a:ext>
                </a:extLst>
              </p:cNvPr>
              <p:cNvSpPr txBox="1"/>
              <p:nvPr/>
            </p:nvSpPr>
            <p:spPr>
              <a:xfrm>
                <a:off x="8083449" y="757690"/>
                <a:ext cx="7704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0.1 mM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768E0E-9531-27D0-1109-F8B599CF10E1}"/>
                </a:ext>
              </a:extLst>
            </p:cNvPr>
            <p:cNvGrpSpPr/>
            <p:nvPr/>
          </p:nvGrpSpPr>
          <p:grpSpPr>
            <a:xfrm>
              <a:off x="6489817" y="1814002"/>
              <a:ext cx="2536469" cy="1528722"/>
              <a:chOff x="6527467" y="2719066"/>
              <a:chExt cx="2536469" cy="1528722"/>
            </a:xfrm>
          </p:grpSpPr>
          <p:pic>
            <p:nvPicPr>
              <p:cNvPr id="3078" name="Picture 6">
                <a:extLst>
                  <a:ext uri="{FF2B5EF4-FFF2-40B4-BE49-F238E27FC236}">
                    <a16:creationId xmlns:a16="http://schemas.microsoft.com/office/drawing/2014/main" id="{7AF42E8D-E85C-393D-46D0-F3944716CC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2719066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2093AB-3B83-8711-3A13-D0A4E7D5EB6E}"/>
                  </a:ext>
                </a:extLst>
              </p:cNvPr>
              <p:cNvSpPr txBox="1"/>
              <p:nvPr/>
            </p:nvSpPr>
            <p:spPr>
              <a:xfrm>
                <a:off x="7957773" y="2784637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 mM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A19C02-51EA-0B1B-E66C-68288F418B8C}"/>
                </a:ext>
              </a:extLst>
            </p:cNvPr>
            <p:cNvGrpSpPr/>
            <p:nvPr/>
          </p:nvGrpSpPr>
          <p:grpSpPr>
            <a:xfrm>
              <a:off x="6489817" y="2912409"/>
              <a:ext cx="2542638" cy="1528722"/>
              <a:chOff x="6527467" y="4693380"/>
              <a:chExt cx="2542638" cy="1528722"/>
            </a:xfrm>
          </p:grpSpPr>
          <p:pic>
            <p:nvPicPr>
              <p:cNvPr id="3084" name="Picture 12">
                <a:extLst>
                  <a:ext uri="{FF2B5EF4-FFF2-40B4-BE49-F238E27FC236}">
                    <a16:creationId xmlns:a16="http://schemas.microsoft.com/office/drawing/2014/main" id="{CB9E3705-A176-705B-E19B-7D81D971C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569" r="20497"/>
              <a:stretch/>
            </p:blipFill>
            <p:spPr bwMode="auto">
              <a:xfrm>
                <a:off x="6527467" y="4693380"/>
                <a:ext cx="2536469" cy="1528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212638-97AF-93B1-9D4C-C8B4055226E3}"/>
                  </a:ext>
                </a:extLst>
              </p:cNvPr>
              <p:cNvSpPr txBox="1"/>
              <p:nvPr/>
            </p:nvSpPr>
            <p:spPr>
              <a:xfrm>
                <a:off x="7963942" y="4766483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10 mM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E87D87-6EF2-A0BE-8026-1EAB7B47A0BF}"/>
                </a:ext>
              </a:extLst>
            </p:cNvPr>
            <p:cNvGrpSpPr/>
            <p:nvPr/>
          </p:nvGrpSpPr>
          <p:grpSpPr>
            <a:xfrm>
              <a:off x="6489817" y="3991943"/>
              <a:ext cx="2599999" cy="1566157"/>
              <a:chOff x="8468682" y="3932838"/>
              <a:chExt cx="2599999" cy="1566157"/>
            </a:xfrm>
          </p:grpSpPr>
          <p:pic>
            <p:nvPicPr>
              <p:cNvPr id="10" name="Picture 14">
                <a:extLst>
                  <a:ext uri="{FF2B5EF4-FFF2-40B4-BE49-F238E27FC236}">
                    <a16:creationId xmlns:a16="http://schemas.microsoft.com/office/drawing/2014/main" id="{37ECA617-6798-C9E7-452E-20D9813298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050" r="20874"/>
              <a:stretch/>
            </p:blipFill>
            <p:spPr bwMode="auto">
              <a:xfrm>
                <a:off x="8468682" y="3932838"/>
                <a:ext cx="2536469" cy="15661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1E36E5-40BD-7912-51D4-9A43B94166FF}"/>
                  </a:ext>
                </a:extLst>
              </p:cNvPr>
              <p:cNvSpPr txBox="1"/>
              <p:nvPr/>
            </p:nvSpPr>
            <p:spPr>
              <a:xfrm>
                <a:off x="9962518" y="3981854"/>
                <a:ext cx="11061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25 mM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B7214DE-D708-4D21-BA0F-C14562ED3264}"/>
              </a:ext>
            </a:extLst>
          </p:cNvPr>
          <p:cNvSpPr txBox="1"/>
          <p:nvPr/>
        </p:nvSpPr>
        <p:spPr>
          <a:xfrm>
            <a:off x="4586015" y="778662"/>
            <a:ext cx="145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= 0.01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52097-4765-4584-39D7-FAB262B3DEFA}"/>
              </a:ext>
            </a:extLst>
          </p:cNvPr>
          <p:cNvSpPr/>
          <p:nvPr/>
        </p:nvSpPr>
        <p:spPr>
          <a:xfrm>
            <a:off x="7248698" y="2779287"/>
            <a:ext cx="3541222" cy="1032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 need to </a:t>
            </a:r>
            <a:r>
              <a:rPr lang="en-US" dirty="0" err="1"/>
              <a:t>init</a:t>
            </a:r>
            <a:r>
              <a:rPr lang="en-US" dirty="0"/>
              <a:t> using sine</a:t>
            </a:r>
          </a:p>
        </p:txBody>
      </p:sp>
    </p:spTree>
    <p:extLst>
      <p:ext uri="{BB962C8B-B14F-4D97-AF65-F5344CB8AC3E}">
        <p14:creationId xmlns:p14="http://schemas.microsoft.com/office/powerpoint/2010/main" val="403608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5C96-C2A9-E805-3944-9CB8513B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Numericals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A9B11-CAFF-A558-FF77-13C0574EB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4" y="1246254"/>
            <a:ext cx="2782888" cy="22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6ECF33-7EEB-475B-CA2D-9460375B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46" y="1246253"/>
            <a:ext cx="2782889" cy="227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41E240-D209-9F9F-F12B-12AABE5C8D8E}"/>
              </a:ext>
            </a:extLst>
          </p:cNvPr>
          <p:cNvSpPr/>
          <p:nvPr/>
        </p:nvSpPr>
        <p:spPr>
          <a:xfrm>
            <a:off x="7958667" y="2006600"/>
            <a:ext cx="13631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000BE-A76E-5B52-2FB6-3E6BBB65FB28}"/>
              </a:ext>
            </a:extLst>
          </p:cNvPr>
          <p:cNvSpPr/>
          <p:nvPr/>
        </p:nvSpPr>
        <p:spPr>
          <a:xfrm>
            <a:off x="4275667" y="3627503"/>
            <a:ext cx="1820333" cy="1007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Possibly do </a:t>
            </a:r>
            <a:r>
              <a:rPr lang="en-US" dirty="0" err="1"/>
              <a:t>Ngz</a:t>
            </a:r>
            <a:r>
              <a:rPr lang="en-US" dirty="0"/>
              <a:t> for multiple </a:t>
            </a:r>
            <a:r>
              <a:rPr lang="en-US" dirty="0" err="1"/>
              <a:t>dzs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2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C098-4EE2-21EF-C6BB-58E64CE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3D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75E8F3-C686-9179-C343-E60EA36912FC}"/>
              </a:ext>
            </a:extLst>
          </p:cNvPr>
          <p:cNvGrpSpPr/>
          <p:nvPr/>
        </p:nvGrpSpPr>
        <p:grpSpPr>
          <a:xfrm>
            <a:off x="200270" y="1199249"/>
            <a:ext cx="4850284" cy="2371128"/>
            <a:chOff x="1419470" y="1434017"/>
            <a:chExt cx="5513131" cy="269516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136929-BA30-5EE4-3B1D-5E13A26B9E80}"/>
                </a:ext>
              </a:extLst>
            </p:cNvPr>
            <p:cNvSpPr txBox="1"/>
            <p:nvPr/>
          </p:nvSpPr>
          <p:spPr>
            <a:xfrm rot="16200000">
              <a:off x="825202" y="2438499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FBACA2-0BD4-9544-A19D-4DAA68D1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7709" y="1434017"/>
              <a:ext cx="704892" cy="269516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D5C366-36E7-BEAE-D999-B9C34FBC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936" y="1510229"/>
              <a:ext cx="3892067" cy="244600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50599D-B7EB-8158-3F2F-DD3735B72031}"/>
              </a:ext>
            </a:extLst>
          </p:cNvPr>
          <p:cNvGrpSpPr/>
          <p:nvPr/>
        </p:nvGrpSpPr>
        <p:grpSpPr>
          <a:xfrm>
            <a:off x="200269" y="3867454"/>
            <a:ext cx="5099252" cy="2395869"/>
            <a:chOff x="1419470" y="4075574"/>
            <a:chExt cx="5796124" cy="272329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A5B255F-7A87-2833-CE17-C0BA22BE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0936" y="4187467"/>
              <a:ext cx="3898156" cy="244600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7F002FD-4AB2-F771-4C64-C81920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143" y="4075574"/>
              <a:ext cx="1407451" cy="27232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9FDAF0-C2AA-F22A-D050-0FC8EB89AA5F}"/>
                </a:ext>
              </a:extLst>
            </p:cNvPr>
            <p:cNvSpPr txBox="1"/>
            <p:nvPr/>
          </p:nvSpPr>
          <p:spPr>
            <a:xfrm rot="16200000">
              <a:off x="825202" y="5016294"/>
              <a:ext cx="1557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/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y-z heatmaps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at constant x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ACA516-CE8A-FFED-3029-81FEDF63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383866"/>
                <a:ext cx="6968066" cy="390748"/>
              </a:xfrm>
              <a:prstGeom prst="rect">
                <a:avLst/>
              </a:prstGeom>
              <a:blipFill>
                <a:blip r:embed="rId6"/>
                <a:stretch>
                  <a:fillRect t="-4545" b="-1818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4EE68EC-8EC9-369C-B6EC-250DF171476A}"/>
              </a:ext>
            </a:extLst>
          </p:cNvPr>
          <p:cNvGrpSpPr/>
          <p:nvPr/>
        </p:nvGrpSpPr>
        <p:grpSpPr>
          <a:xfrm>
            <a:off x="5716175" y="941071"/>
            <a:ext cx="5980576" cy="2826595"/>
            <a:chOff x="5716175" y="941071"/>
            <a:chExt cx="5980576" cy="28265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E81D4D-BBCF-76A7-9D5A-55805483C851}"/>
                </a:ext>
              </a:extLst>
            </p:cNvPr>
            <p:cNvSpPr txBox="1"/>
            <p:nvPr/>
          </p:nvSpPr>
          <p:spPr>
            <a:xfrm rot="16200000">
              <a:off x="5193357" y="2096067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10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691050-A353-C15D-039C-98EB05707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16442" y="941071"/>
              <a:ext cx="1980309" cy="28265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8E6F4F-8B72-8404-32E1-AAF5DAD8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41103" y="1292391"/>
              <a:ext cx="3484888" cy="216628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0032B0-7ED2-7002-BF74-7D584E9404CA}"/>
              </a:ext>
            </a:extLst>
          </p:cNvPr>
          <p:cNvGrpSpPr/>
          <p:nvPr/>
        </p:nvGrpSpPr>
        <p:grpSpPr>
          <a:xfrm>
            <a:off x="5726462" y="3767666"/>
            <a:ext cx="6162815" cy="2652269"/>
            <a:chOff x="5726462" y="3767666"/>
            <a:chExt cx="6162815" cy="26522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F82BDD-C61A-EFB9-8682-C0E92F7DA78A}"/>
                </a:ext>
              </a:extLst>
            </p:cNvPr>
            <p:cNvSpPr txBox="1"/>
            <p:nvPr/>
          </p:nvSpPr>
          <p:spPr>
            <a:xfrm rot="16200000">
              <a:off x="5203644" y="4787185"/>
              <a:ext cx="1370564" cy="32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Lxy</a:t>
              </a:r>
              <a:r>
                <a:rPr lang="en-US" dirty="0"/>
                <a:t> = 15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294D8B-ADCA-9AC7-B3D5-31ACC34C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0612" y="3956846"/>
              <a:ext cx="3450514" cy="2166283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D9C37EC-F2D6-9664-19B7-4CC0144DA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91126" y="3767666"/>
              <a:ext cx="2298151" cy="2652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24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0BE-4DBE-7BDC-0CA6-4F4ECAE3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Carrillo Langmuir 2009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44E7-C792-E127-2429-DD4C88DD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3" y="1924296"/>
            <a:ext cx="4317207" cy="37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94A7-0D1F-5F7A-76A1-D1CB99A4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    X200            x170        x145       x130      x120    x100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71AC12AE-2777-C036-89EB-05D8FF4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68" y="1278213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3C2F543-3C9D-AB68-EA90-EBFC8D8B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60" y="1290004"/>
            <a:ext cx="1909824" cy="3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16A53700-E3C2-1CA6-E2A8-764156DBE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344" y="1332078"/>
            <a:ext cx="2037316" cy="30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782B6FB-83FB-8DB2-AE2B-F280958E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263" y="1271382"/>
            <a:ext cx="2256279" cy="313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02EF99-4FA7-688F-91E5-FA06F21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" y="1478380"/>
            <a:ext cx="2678461" cy="287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1C85B7-81FF-C4F9-F3C5-FBCFC064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9" y="4403937"/>
            <a:ext cx="3050129" cy="23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289485-06FF-5285-A08C-475B2C70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79" y="1250826"/>
            <a:ext cx="1815621" cy="31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611366-C70E-8F23-0C01-1420787E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679" y="4860898"/>
            <a:ext cx="1751321" cy="14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73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58596A-D56B-1CEF-CF04-A7E9E204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a040x100 unit cell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7C1777-B701-21C6-9EEE-DE3CBCAA8713}"/>
              </a:ext>
            </a:extLst>
          </p:cNvPr>
          <p:cNvGrpSpPr/>
          <p:nvPr/>
        </p:nvGrpSpPr>
        <p:grpSpPr>
          <a:xfrm>
            <a:off x="5847959" y="1798125"/>
            <a:ext cx="2249525" cy="3960162"/>
            <a:chOff x="3607227" y="1844600"/>
            <a:chExt cx="2249525" cy="396016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58965C6-3557-8AE5-5E93-48DF22DCB9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629"/>
            <a:stretch/>
          </p:blipFill>
          <p:spPr bwMode="auto">
            <a:xfrm>
              <a:off x="4045723" y="2695771"/>
              <a:ext cx="1228039" cy="3108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D357A9-6F6A-5373-77E9-278C33A75984}"/>
                </a:ext>
              </a:extLst>
            </p:cNvPr>
            <p:cNvSpPr txBox="1"/>
            <p:nvPr/>
          </p:nvSpPr>
          <p:spPr>
            <a:xfrm>
              <a:off x="3607227" y="1844600"/>
              <a:ext cx="2249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−11.00</a:t>
              </a:r>
              <a:br>
                <a:rPr lang="en-US" sz="2000" dirty="0"/>
              </a:br>
              <a:r>
                <a:rPr lang="en-US" sz="2000" dirty="0"/>
                <a:t>(6.5, 3.75, 100)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4B9A1F-2293-8E70-67A3-29AD7B1469BD}"/>
              </a:ext>
            </a:extLst>
          </p:cNvPr>
          <p:cNvGrpSpPr/>
          <p:nvPr/>
        </p:nvGrpSpPr>
        <p:grpSpPr>
          <a:xfrm>
            <a:off x="1993657" y="1798125"/>
            <a:ext cx="2249525" cy="4148288"/>
            <a:chOff x="321967" y="1749350"/>
            <a:chExt cx="2249525" cy="414828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7CB381E-7B0A-2699-83FA-3BC093D11F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68"/>
            <a:stretch/>
          </p:blipFill>
          <p:spPr bwMode="auto">
            <a:xfrm>
              <a:off x="887173" y="2457236"/>
              <a:ext cx="1091342" cy="3440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2D83B8-09DF-657C-E31B-6CC270230198}"/>
                </a:ext>
              </a:extLst>
            </p:cNvPr>
            <p:cNvSpPr txBox="1"/>
            <p:nvPr/>
          </p:nvSpPr>
          <p:spPr>
            <a:xfrm>
              <a:off x="321967" y="1749350"/>
              <a:ext cx="2249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−6.40</a:t>
              </a:r>
              <a:br>
                <a:rPr lang="en-US" sz="2000" dirty="0"/>
              </a:br>
              <a:r>
                <a:rPr lang="en-US" sz="2000" dirty="0"/>
                <a:t>(0.5, 0.5, 100)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C279C98-DE36-72BA-A357-223EB6D0670A}"/>
              </a:ext>
            </a:extLst>
          </p:cNvPr>
          <p:cNvSpPr txBox="1"/>
          <p:nvPr/>
        </p:nvSpPr>
        <p:spPr>
          <a:xfrm>
            <a:off x="-75954" y="1840367"/>
            <a:ext cx="224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&lt; F &gt; =  −1.22</a:t>
            </a:r>
            <a:br>
              <a:rPr lang="en-US" sz="2000" dirty="0"/>
            </a:br>
            <a:r>
              <a:rPr lang="en-US" sz="2000" dirty="0"/>
              <a:t>(0.25, 0.25, 100)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F9E1C5-447D-8376-1FDB-191010FE0C00}"/>
              </a:ext>
            </a:extLst>
          </p:cNvPr>
          <p:cNvGrpSpPr/>
          <p:nvPr/>
        </p:nvGrpSpPr>
        <p:grpSpPr>
          <a:xfrm>
            <a:off x="3820332" y="1798125"/>
            <a:ext cx="2249525" cy="4024915"/>
            <a:chOff x="3611027" y="1817949"/>
            <a:chExt cx="2249525" cy="4024915"/>
          </a:xfrm>
        </p:grpSpPr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6353B0D2-1A76-EDE0-8CF5-B1E423D295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62"/>
            <a:stretch/>
          </p:blipFill>
          <p:spPr bwMode="auto">
            <a:xfrm>
              <a:off x="4121771" y="2649205"/>
              <a:ext cx="1228039" cy="3193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F952D1-E512-F7B2-06CC-B35A2168B047}"/>
                </a:ext>
              </a:extLst>
            </p:cNvPr>
            <p:cNvSpPr txBox="1"/>
            <p:nvPr/>
          </p:nvSpPr>
          <p:spPr>
            <a:xfrm>
              <a:off x="3611027" y="1817949"/>
              <a:ext cx="2249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−11.00</a:t>
              </a:r>
              <a:br>
                <a:rPr lang="en-US" sz="2000" dirty="0"/>
              </a:br>
              <a:r>
                <a:rPr lang="en-US" sz="2000" dirty="0"/>
                <a:t>(4.0, 4.0, 100)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DACAE6-A269-B34B-A909-0DC74E67B033}"/>
              </a:ext>
            </a:extLst>
          </p:cNvPr>
          <p:cNvGrpSpPr/>
          <p:nvPr/>
        </p:nvGrpSpPr>
        <p:grpSpPr>
          <a:xfrm>
            <a:off x="7713105" y="1798125"/>
            <a:ext cx="2249525" cy="4024915"/>
            <a:chOff x="5463580" y="1817949"/>
            <a:chExt cx="2249525" cy="4024915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0C99185A-368A-CC28-5BB9-178EF2419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955"/>
            <a:stretch/>
          </p:blipFill>
          <p:spPr bwMode="auto">
            <a:xfrm>
              <a:off x="6043139" y="2649205"/>
              <a:ext cx="1205726" cy="3193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213F84-F610-78F4-A378-6E43D6711C3A}"/>
                </a:ext>
              </a:extLst>
            </p:cNvPr>
            <p:cNvSpPr txBox="1"/>
            <p:nvPr/>
          </p:nvSpPr>
          <p:spPr>
            <a:xfrm>
              <a:off x="5463580" y="1817949"/>
              <a:ext cx="2249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−11.00</a:t>
              </a:r>
              <a:br>
                <a:rPr lang="en-US" sz="2000" dirty="0"/>
              </a:br>
              <a:r>
                <a:rPr lang="en-US" sz="2000" dirty="0"/>
                <a:t>(6.0, 6.0, 100)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31F0A-2612-2710-347A-79F7C033EB85}"/>
              </a:ext>
            </a:extLst>
          </p:cNvPr>
          <p:cNvGrpSpPr/>
          <p:nvPr/>
        </p:nvGrpSpPr>
        <p:grpSpPr>
          <a:xfrm>
            <a:off x="9756378" y="1840367"/>
            <a:ext cx="2249525" cy="3918090"/>
            <a:chOff x="9014241" y="1840367"/>
            <a:chExt cx="2249525" cy="391809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D3EF64E-73BA-3242-927D-C242B341B8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250"/>
            <a:stretch/>
          </p:blipFill>
          <p:spPr bwMode="auto">
            <a:xfrm>
              <a:off x="9331736" y="2649204"/>
              <a:ext cx="1274331" cy="3109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BCA9E6-76AB-BA4C-73B8-38CE6DB0D52D}"/>
                </a:ext>
              </a:extLst>
            </p:cNvPr>
            <p:cNvSpPr txBox="1"/>
            <p:nvPr/>
          </p:nvSpPr>
          <p:spPr>
            <a:xfrm>
              <a:off x="9014241" y="1840367"/>
              <a:ext cx="22495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&lt; F &gt; =  −11.00</a:t>
              </a:r>
              <a:br>
                <a:rPr lang="en-US" sz="2000" dirty="0"/>
              </a:br>
              <a:r>
                <a:rPr lang="en-US" sz="2000" dirty="0"/>
                <a:t>(10, 10, 100)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12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DB09F-4D32-C97D-A57C-A37233C2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38" y="0"/>
            <a:ext cx="12282800" cy="1325563"/>
          </a:xfrm>
        </p:spPr>
        <p:txBody>
          <a:bodyPr/>
          <a:lstStyle/>
          <a:p>
            <a:r>
              <a:rPr lang="en-US" dirty="0"/>
              <a:t>  (10, 10)            (6.5, 3.75)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CCDDC-35B3-16A0-60DB-7678366CC956}"/>
              </a:ext>
            </a:extLst>
          </p:cNvPr>
          <p:cNvSpPr/>
          <p:nvPr/>
        </p:nvSpPr>
        <p:spPr>
          <a:xfrm>
            <a:off x="7627358" y="3662689"/>
            <a:ext cx="4278702" cy="9840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grafted points within box: </a:t>
            </a:r>
            <a:r>
              <a:rPr lang="en-US" dirty="0" err="1"/>
              <a:t>Lxy</a:t>
            </a:r>
            <a:r>
              <a:rPr lang="en-US" dirty="0"/>
              <a:t> = (13, 7.5)</a:t>
            </a:r>
          </a:p>
          <a:p>
            <a:pPr algn="ctr"/>
            <a:r>
              <a:rPr lang="en-US" dirty="0"/>
              <a:t>3: </a:t>
            </a:r>
            <a:r>
              <a:rPr lang="en-US" dirty="0" err="1"/>
              <a:t>Lxy</a:t>
            </a:r>
            <a:r>
              <a:rPr lang="en-US" dirty="0"/>
              <a:t> = (6.5, 7.5)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Lxy</a:t>
            </a:r>
            <a:r>
              <a:rPr lang="en-US" dirty="0"/>
              <a:t> = (6.5, 3.75)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490256-946E-E313-433B-F09FD1A02AA6}"/>
              </a:ext>
            </a:extLst>
          </p:cNvPr>
          <p:cNvSpPr/>
          <p:nvPr/>
        </p:nvSpPr>
        <p:spPr>
          <a:xfrm>
            <a:off x="7306574" y="5512278"/>
            <a:ext cx="3122762" cy="9840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neither converged yet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27578-49AD-80F7-A541-6329AE3A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585" y="1552754"/>
            <a:ext cx="2155070" cy="290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BC43FD5-652B-0D6A-C5F9-6011137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05" y="4516559"/>
            <a:ext cx="2652547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6CCA409-E2BE-439B-9F2F-E7658FC5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5" y="1438079"/>
            <a:ext cx="2650818" cy="29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141F36-FD49-D488-2706-99721E3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" y="4464777"/>
            <a:ext cx="2904108" cy="232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7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654B-648F-04F3-199E-0B1594BD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Parallelization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2D1A7EF-7875-EC18-0D2E-8B087910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981" y="2232687"/>
            <a:ext cx="6000220" cy="311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93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15B-F34F-5EBF-44A0-06A7B44F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AD2C0-5502-37DB-F1B8-9999281478FE}"/>
              </a:ext>
            </a:extLst>
          </p:cNvPr>
          <p:cNvSpPr txBox="1"/>
          <p:nvPr/>
        </p:nvSpPr>
        <p:spPr>
          <a:xfrm>
            <a:off x="1016000" y="2336800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Quenched average, np, A --&gt; \inf ; np/A </a:t>
            </a:r>
            <a:r>
              <a:rPr lang="en-US" dirty="0">
                <a:sym typeface="Wingdings" panose="05000000000000000000" pitchFamily="2" charset="2"/>
              </a:rPr>
              <a:t> \sigma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A868-345C-D274-752A-D8F0446DA95E}"/>
              </a:ext>
            </a:extLst>
          </p:cNvPr>
          <p:cNvSpPr txBox="1"/>
          <p:nvPr/>
        </p:nvSpPr>
        <p:spPr>
          <a:xfrm>
            <a:off x="1016000" y="2954311"/>
            <a:ext cx="672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Discrete Gaussian chain</a:t>
            </a:r>
          </a:p>
        </p:txBody>
      </p:sp>
    </p:spTree>
    <p:extLst>
      <p:ext uri="{BB962C8B-B14F-4D97-AF65-F5344CB8AC3E}">
        <p14:creationId xmlns:p14="http://schemas.microsoft.com/office/powerpoint/2010/main" val="2106188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6E54-26EB-B6A8-7F36-A3DD1C7B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Scaling (Alexander—de </a:t>
            </a:r>
            <a:r>
              <a:rPr lang="en-US" dirty="0" err="1"/>
              <a:t>Gennes</a:t>
            </a:r>
            <a:r>
              <a:rPr lang="en-US" dirty="0"/>
              <a:t> brush)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330223-0ECE-9978-3A80-F9A64F2A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6" y="1323342"/>
            <a:ext cx="3662461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188F28-E0F1-750C-8ABB-3D07A01F7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23" y="4256830"/>
            <a:ext cx="3007783" cy="23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6E21E5-DF63-A5B4-6C2A-9621CB71AB83}"/>
              </a:ext>
            </a:extLst>
          </p:cNvPr>
          <p:cNvSpPr/>
          <p:nvPr/>
        </p:nvSpPr>
        <p:spPr>
          <a:xfrm>
            <a:off x="2627469" y="5877766"/>
            <a:ext cx="2464488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4.2; H = 27.5 – 30.5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D8E051-D7EC-6D92-9B11-3BCB5AA5F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7" y="4258478"/>
            <a:ext cx="3005665" cy="23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51B313-9AD8-3590-0964-42FDB2465231}"/>
              </a:ext>
            </a:extLst>
          </p:cNvPr>
          <p:cNvSpPr/>
          <p:nvPr/>
        </p:nvSpPr>
        <p:spPr>
          <a:xfrm>
            <a:off x="5512488" y="5909996"/>
            <a:ext cx="2250760" cy="7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 = 2; H = 39 – 45.5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9F96369-8CC1-4F3E-B0C5-80CCF615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57" y="1356709"/>
            <a:ext cx="3570843" cy="27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7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000" dirty="0"/>
                  <a:t>: </a:t>
                </a:r>
                <a:r>
                  <a:rPr lang="en-US" dirty="0"/>
                  <a:t>DGC (3D; </a:t>
                </a:r>
                <a:r>
                  <a:rPr lang="en-US" dirty="0" err="1"/>
                  <a:t>NxNy</a:t>
                </a:r>
                <a:r>
                  <a:rPr lang="en-US" dirty="0"/>
                  <a:t>=1) vs MDE (1D)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3FF233-5CF5-2BDC-D3DB-701A3D86D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16889964-2EF5-7E47-487C-1FE867F2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1003863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DC5BE65-8C8F-EE61-AA76-C09BE327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1012138"/>
            <a:ext cx="3341432" cy="27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96F8711-F52E-E67B-2B14-000596E4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12" y="370519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F64AD6F-1C12-9D01-7E43-42CBC494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0" y="1012137"/>
            <a:ext cx="3306198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8DC1999-6531-997C-05F8-AB93F0BB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104" y="3717315"/>
            <a:ext cx="3241600" cy="270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F99B0F4-B4E3-69EF-2DB2-FE9B356E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12" y="3725310"/>
            <a:ext cx="3341434" cy="270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/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Ns/sigs: </a:t>
                </a:r>
                <a:r>
                  <a:rPr lang="en-US" dirty="0" err="1"/>
                  <a:t>dz</a:t>
                </a:r>
                <a:r>
                  <a:rPr lang="en-US" dirty="0"/>
                  <a:t> = 0.10, Ngz_2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; Chis/bs: </a:t>
                </a:r>
                <a:r>
                  <a:rPr lang="en-US" dirty="0" err="1"/>
                  <a:t>dz</a:t>
                </a:r>
                <a:r>
                  <a:rPr lang="en-US" dirty="0"/>
                  <a:t> = 0.25, Ngz_2 = 3.5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CCCEF9-7665-7626-D9A9-C5A91782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67" y="6418370"/>
                <a:ext cx="6968066" cy="369332"/>
              </a:xfrm>
              <a:prstGeom prst="rect">
                <a:avLst/>
              </a:prstGeom>
              <a:blipFill>
                <a:blip r:embed="rId9"/>
                <a:stretch>
                  <a:fillRect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91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10741</TotalTime>
  <Words>663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Office Theme</vt:lpstr>
      <vt:lpstr>Zhulina JCP 1998</vt:lpstr>
      <vt:lpstr>Carrillo Langmuir 2009</vt:lpstr>
      <vt:lpstr>    X200            x170        x145       x130      x120    x100</vt:lpstr>
      <vt:lpstr>a040x100 unit cell</vt:lpstr>
      <vt:lpstr>  (10, 10)            (6.5, 3.75)</vt:lpstr>
      <vt:lpstr>Parallelization</vt:lpstr>
      <vt:lpstr>Equations</vt:lpstr>
      <vt:lpstr>Scaling (Alexander—de Gennes brush)</vt:lpstr>
      <vt:lpstr>ϕ_p: DGC (3D; NxNy=1) vs MDE (1D)</vt:lpstr>
      <vt:lpstr>Numericals</vt:lpstr>
      <vt:lpstr>3D</vt:lpstr>
      <vt:lpstr>z-FFT vs z-FD (MDE) – REDFT01 xy(z)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88</cp:revision>
  <dcterms:created xsi:type="dcterms:W3CDTF">2023-07-26T17:49:20Z</dcterms:created>
  <dcterms:modified xsi:type="dcterms:W3CDTF">2024-07-24T19:34:46Z</dcterms:modified>
</cp:coreProperties>
</file>