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01/12/2024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5B72-430C-9180-300F-4543AF98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287250" cy="800128"/>
          </a:xfrm>
        </p:spPr>
        <p:txBody>
          <a:bodyPr>
            <a:normAutofit/>
          </a:bodyPr>
          <a:lstStyle/>
          <a:p>
            <a:r>
              <a:rPr lang="en-US" dirty="0" err="1"/>
              <a:t>pNFH</a:t>
            </a:r>
            <a:r>
              <a:rPr lang="en-US" dirty="0"/>
              <a:t>(D2) Option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8A3DB-DB2C-BEB7-388D-3EA08E61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D684EB-C2CA-974A-F012-40D5C2A4B326}"/>
              </a:ext>
            </a:extLst>
          </p:cNvPr>
          <p:cNvGrpSpPr/>
          <p:nvPr/>
        </p:nvGrpSpPr>
        <p:grpSpPr>
          <a:xfrm>
            <a:off x="2678300" y="5051814"/>
            <a:ext cx="6835400" cy="1611667"/>
            <a:chOff x="2678300" y="4971009"/>
            <a:chExt cx="6835400" cy="16116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5A1440-3F8B-5B3A-3A72-7852878A0BB0}"/>
                </a:ext>
              </a:extLst>
            </p:cNvPr>
            <p:cNvGrpSpPr/>
            <p:nvPr/>
          </p:nvGrpSpPr>
          <p:grpSpPr>
            <a:xfrm>
              <a:off x="3002788" y="4971009"/>
              <a:ext cx="6510912" cy="1611667"/>
              <a:chOff x="5155438" y="5061492"/>
              <a:chExt cx="5110627" cy="1265050"/>
            </a:xfrm>
          </p:grpSpPr>
          <p:pic>
            <p:nvPicPr>
              <p:cNvPr id="11" name="Picture 6">
                <a:extLst>
                  <a:ext uri="{FF2B5EF4-FFF2-40B4-BE49-F238E27FC236}">
                    <a16:creationId xmlns:a16="http://schemas.microsoft.com/office/drawing/2014/main" id="{80C7F361-F255-58DF-32CF-3C3D53D398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4583"/>
              <a:stretch/>
            </p:blipFill>
            <p:spPr bwMode="auto">
              <a:xfrm>
                <a:off x="5155439" y="5061492"/>
                <a:ext cx="5110626" cy="190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1326E169-08F5-CCA3-1E2D-8F9C44869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568"/>
              <a:stretch/>
            </p:blipFill>
            <p:spPr bwMode="auto">
              <a:xfrm>
                <a:off x="5155438" y="5308599"/>
                <a:ext cx="5110627" cy="1017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C87E94-2369-9EA8-4B2D-C02334463714}"/>
                </a:ext>
              </a:extLst>
            </p:cNvPr>
            <p:cNvSpPr/>
            <p:nvPr/>
          </p:nvSpPr>
          <p:spPr>
            <a:xfrm>
              <a:off x="3492304" y="4996658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306232-F113-0F63-7CD3-814A3972735C}"/>
                </a:ext>
              </a:extLst>
            </p:cNvPr>
            <p:cNvSpPr txBox="1"/>
            <p:nvPr/>
          </p:nvSpPr>
          <p:spPr>
            <a:xfrm>
              <a:off x="2678300" y="6150244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4151E502-3AA0-96BF-8935-4EA72290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93" y="2167936"/>
            <a:ext cx="3386392" cy="266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15124EA-BAF0-31A8-5EDE-8FA8FE585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08" y="2167936"/>
            <a:ext cx="3386392" cy="266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BB3D562-8000-AC0F-3827-9F359BFCB71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conclusions as Option 1, but NFHD2 also forms second layer, just not as tall.</a:t>
            </a:r>
          </a:p>
        </p:txBody>
      </p:sp>
    </p:spTree>
    <p:extLst>
      <p:ext uri="{BB962C8B-B14F-4D97-AF65-F5344CB8AC3E}">
        <p14:creationId xmlns:p14="http://schemas.microsoft.com/office/powerpoint/2010/main" val="193746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70-0191-9B8E-B434-07BB3EB1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Options: Why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F98F4-7B82-DE0D-2D14-7FCBB6C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22E7C-1E25-25DB-07E5-DCE7D0F5A4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 2 changes F-H of Proline (increase) in </a:t>
            </a:r>
            <a:r>
              <a:rPr lang="en-US" dirty="0" err="1"/>
              <a:t>pNFH</a:t>
            </a:r>
            <a:r>
              <a:rPr lang="en-US" dirty="0"/>
              <a:t>(D2)</a:t>
            </a:r>
          </a:p>
          <a:p>
            <a:pPr lvl="1"/>
            <a:r>
              <a:rPr lang="en-US" dirty="0"/>
              <a:t>Originally testing F-H of Proline because </a:t>
            </a:r>
            <a:r>
              <a:rPr lang="en-US" dirty="0" err="1"/>
              <a:t>Zhulina</a:t>
            </a:r>
            <a:r>
              <a:rPr lang="en-US" dirty="0"/>
              <a:t> made P hydrophobic and </a:t>
            </a:r>
            <a:r>
              <a:rPr lang="en-US" dirty="0" err="1"/>
              <a:t>expts</a:t>
            </a:r>
            <a:r>
              <a:rPr lang="en-US" dirty="0"/>
              <a:t> reported P hydrophilic</a:t>
            </a:r>
          </a:p>
          <a:p>
            <a:pPr lvl="1"/>
            <a:r>
              <a:rPr lang="en-US" dirty="0"/>
              <a:t>However, changing F-H of Proline for NFH(D2) eliminates good fit with </a:t>
            </a:r>
            <a:r>
              <a:rPr lang="en-US" dirty="0" err="1"/>
              <a:t>exptl</a:t>
            </a:r>
            <a:r>
              <a:rPr lang="en-US" dirty="0"/>
              <a:t> values</a:t>
            </a:r>
          </a:p>
          <a:p>
            <a:r>
              <a:rPr lang="en-US" dirty="0"/>
              <a:t>Option 2 height response closest to </a:t>
            </a:r>
            <a:r>
              <a:rPr lang="en-US" dirty="0" err="1"/>
              <a:t>exptl</a:t>
            </a:r>
            <a:r>
              <a:rPr lang="en-US" dirty="0"/>
              <a:t> values in all testing</a:t>
            </a:r>
          </a:p>
          <a:p>
            <a:pPr lvl="1"/>
            <a:r>
              <a:rPr lang="en-US" dirty="0"/>
              <a:t>Phosphorylation may change F-H of </a:t>
            </a:r>
            <a:r>
              <a:rPr lang="en-US" dirty="0" err="1"/>
              <a:t>KsP</a:t>
            </a:r>
            <a:r>
              <a:rPr lang="en-US" dirty="0"/>
              <a:t> units</a:t>
            </a:r>
          </a:p>
          <a:p>
            <a:pPr lvl="1"/>
            <a:r>
              <a:rPr lang="en-US" dirty="0"/>
              <a:t>More rigorous method is to change F-H of phosphorylated s/t instead of 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786C8-28A5-85A3-9FF2-F76AAC713634}"/>
              </a:ext>
            </a:extLst>
          </p:cNvPr>
          <p:cNvGrpSpPr/>
          <p:nvPr/>
        </p:nvGrpSpPr>
        <p:grpSpPr>
          <a:xfrm>
            <a:off x="1701868" y="4769023"/>
            <a:ext cx="7480233" cy="2088977"/>
            <a:chOff x="929620" y="3126402"/>
            <a:chExt cx="9490731" cy="26504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8E499E-5C3F-CC45-A834-7DE6973B18DB}"/>
                </a:ext>
              </a:extLst>
            </p:cNvPr>
            <p:cNvGrpSpPr/>
            <p:nvPr/>
          </p:nvGrpSpPr>
          <p:grpSpPr>
            <a:xfrm>
              <a:off x="1314451" y="3225661"/>
              <a:ext cx="9105900" cy="2551182"/>
              <a:chOff x="1181101" y="2890768"/>
              <a:chExt cx="9105900" cy="2551182"/>
            </a:xfrm>
          </p:grpSpPr>
          <p:pic>
            <p:nvPicPr>
              <p:cNvPr id="6146" name="Picture 2">
                <a:extLst>
                  <a:ext uri="{FF2B5EF4-FFF2-40B4-BE49-F238E27FC236}">
                    <a16:creationId xmlns:a16="http://schemas.microsoft.com/office/drawing/2014/main" id="{B134C198-B1B8-0C08-1DB7-ED4CB07C26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629"/>
              <a:stretch/>
            </p:blipFill>
            <p:spPr bwMode="auto">
              <a:xfrm>
                <a:off x="1181101" y="2890768"/>
                <a:ext cx="9105900" cy="338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B5F9D72-4155-3200-CF6D-FE8973335D50}"/>
                  </a:ext>
                </a:extLst>
              </p:cNvPr>
              <p:cNvGrpSpPr/>
              <p:nvPr/>
            </p:nvGrpSpPr>
            <p:grpSpPr>
              <a:xfrm>
                <a:off x="1181101" y="3228975"/>
                <a:ext cx="8940113" cy="2212975"/>
                <a:chOff x="5155438" y="5061492"/>
                <a:chExt cx="5110627" cy="126505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473DE02-F7B8-7B44-0960-AB1DCECF2B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84583"/>
                <a:stretch/>
              </p:blipFill>
              <p:spPr bwMode="auto">
                <a:xfrm>
                  <a:off x="5155439" y="5061492"/>
                  <a:ext cx="5110626" cy="1903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8">
                  <a:extLst>
                    <a:ext uri="{FF2B5EF4-FFF2-40B4-BE49-F238E27FC236}">
                      <a16:creationId xmlns:a16="http://schemas.microsoft.com/office/drawing/2014/main" id="{2B490AEE-F8C5-89DC-60B4-BD1B1AEF1E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568"/>
                <a:stretch/>
              </p:blipFill>
              <p:spPr bwMode="auto">
                <a:xfrm>
                  <a:off x="5155438" y="5308599"/>
                  <a:ext cx="5110627" cy="10179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81E6B0-BC76-EC4B-78D8-74E1C0E31DF6}"/>
                </a:ext>
              </a:extLst>
            </p:cNvPr>
            <p:cNvSpPr/>
            <p:nvPr/>
          </p:nvSpPr>
          <p:spPr>
            <a:xfrm>
              <a:off x="929620" y="3126402"/>
              <a:ext cx="1264993" cy="432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Proline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B61C0F-DF9E-E8E3-A183-52302F99F6C1}"/>
                </a:ext>
              </a:extLst>
            </p:cNvPr>
            <p:cNvSpPr/>
            <p:nvPr/>
          </p:nvSpPr>
          <p:spPr>
            <a:xfrm>
              <a:off x="929621" y="3447384"/>
              <a:ext cx="1583145" cy="543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Phos sites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1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229100"/>
            <a:ext cx="3384337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744683"/>
            <a:ext cx="6510912" cy="1611667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8038570" y="4340009"/>
            <a:ext cx="355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Pr040 b60v10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8038570" y="1983873"/>
            <a:ext cx="34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b60v15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52CC1-966B-D1C9-4EB3-AEEDCF3E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/>
          <a:stretch/>
        </p:blipFill>
        <p:spPr bwMode="auto">
          <a:xfrm>
            <a:off x="5324476" y="1149905"/>
            <a:ext cx="2469089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9C757AC-07CF-F64C-E6DF-BEA01734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31232" y="2629129"/>
            <a:ext cx="5193244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55C1D69-645A-9F57-FC49-3DA82CBA8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4"/>
          <a:stretch/>
        </p:blipFill>
        <p:spPr bwMode="auto">
          <a:xfrm>
            <a:off x="5417045" y="3400425"/>
            <a:ext cx="2376520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9" y="1708045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Sparse brush with 3</a:t>
            </a:r>
            <a:r>
              <a:rPr lang="en-US" baseline="30000" dirty="0"/>
              <a:t>rd</a:t>
            </a:r>
            <a:r>
              <a:rPr lang="en-US" dirty="0"/>
              <a:t> block responsible for most of response to screening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CB42B-EA80-2FAC-451F-61541114DFD6}"/>
              </a:ext>
            </a:extLst>
          </p:cNvPr>
          <p:cNvGrpSpPr/>
          <p:nvPr/>
        </p:nvGrpSpPr>
        <p:grpSpPr>
          <a:xfrm>
            <a:off x="5757863" y="2001842"/>
            <a:ext cx="2852737" cy="2205014"/>
            <a:chOff x="5311198" y="1081157"/>
            <a:chExt cx="2852737" cy="2205014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53E5BB20-FF45-BC59-9DE9-58C45D45C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198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35CDF-EAA6-54AB-1D5A-12FFAAA19BAD}"/>
                </a:ext>
              </a:extLst>
            </p:cNvPr>
            <p:cNvSpPr txBox="1"/>
            <p:nvPr/>
          </p:nvSpPr>
          <p:spPr>
            <a:xfrm>
              <a:off x="6096000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D55808-492E-5A65-BFB5-1145C67A7DE4}"/>
              </a:ext>
            </a:extLst>
          </p:cNvPr>
          <p:cNvGrpSpPr/>
          <p:nvPr/>
        </p:nvGrpSpPr>
        <p:grpSpPr>
          <a:xfrm>
            <a:off x="8705850" y="2001842"/>
            <a:ext cx="2852737" cy="2205014"/>
            <a:chOff x="8163935" y="1081157"/>
            <a:chExt cx="2852737" cy="2205014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E51D5379-DE37-AF51-E2AE-0C2E33ACA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935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0016D2-3F7B-94FC-EFB6-FBA168131EEB}"/>
                </a:ext>
              </a:extLst>
            </p:cNvPr>
            <p:cNvSpPr txBox="1"/>
            <p:nvPr/>
          </p:nvSpPr>
          <p:spPr>
            <a:xfrm>
              <a:off x="8948737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C7071B-FA94-D57A-AE9D-9C202281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89" y="4948495"/>
            <a:ext cx="2563016" cy="18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820BD1C-ACA6-9361-ECCC-551F0EEC5588}"/>
              </a:ext>
            </a:extLst>
          </p:cNvPr>
          <p:cNvGrpSpPr/>
          <p:nvPr/>
        </p:nvGrpSpPr>
        <p:grpSpPr>
          <a:xfrm>
            <a:off x="5724163" y="3811928"/>
            <a:ext cx="2852738" cy="2205015"/>
            <a:chOff x="5757862" y="3148418"/>
            <a:chExt cx="2852738" cy="2205015"/>
          </a:xfrm>
        </p:grpSpPr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5118B868-3A20-B230-EDA1-42416D9E2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862" y="3148418"/>
              <a:ext cx="2852738" cy="2205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A83D8-7424-4A6E-EDC4-994F4B1B811A}"/>
                </a:ext>
              </a:extLst>
            </p:cNvPr>
            <p:cNvSpPr txBox="1"/>
            <p:nvPr/>
          </p:nvSpPr>
          <p:spPr>
            <a:xfrm>
              <a:off x="6576364" y="3407834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8671C-B7B6-F06B-3A3A-AB354615BB06}"/>
              </a:ext>
            </a:extLst>
          </p:cNvPr>
          <p:cNvGrpSpPr/>
          <p:nvPr/>
        </p:nvGrpSpPr>
        <p:grpSpPr>
          <a:xfrm>
            <a:off x="8705850" y="3811927"/>
            <a:ext cx="2852739" cy="2205016"/>
            <a:chOff x="8739549" y="3148417"/>
            <a:chExt cx="2852739" cy="2205016"/>
          </a:xfrm>
        </p:grpSpPr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D4B729F6-6BC8-2597-239C-C96DA36B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549" y="3148417"/>
              <a:ext cx="2852739" cy="2205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5A68FE-F7E8-BC4D-96E0-2A00686C3027}"/>
                </a:ext>
              </a:extLst>
            </p:cNvPr>
            <p:cNvSpPr txBox="1"/>
            <p:nvPr/>
          </p:nvSpPr>
          <p:spPr>
            <a:xfrm>
              <a:off x="9524351" y="3416551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3" y="2525458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4333518" y="2525458"/>
            <a:ext cx="3384652" cy="2616156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7969148" y="2525458"/>
            <a:ext cx="3384652" cy="2616156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in density distribution due to bimodal charge distribution</a:t>
            </a:r>
          </a:p>
          <a:p>
            <a:pPr lvl="1"/>
            <a:r>
              <a:rPr lang="en-US" dirty="0"/>
              <a:t>Fraction of chains in inner while rest in outer layer (fraction in inner layer decreases as screening decreases)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EED208-D3D1-1820-4976-FE384836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68" y="5224586"/>
            <a:ext cx="5964151" cy="1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4848225" y="4867257"/>
            <a:ext cx="171450" cy="997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0C881-84E6-096E-7193-50626015E4C8}"/>
              </a:ext>
            </a:extLst>
          </p:cNvPr>
          <p:cNvCxnSpPr>
            <a:cxnSpLocks/>
          </p:cNvCxnSpPr>
          <p:nvPr/>
        </p:nvCxnSpPr>
        <p:spPr>
          <a:xfrm flipV="1">
            <a:off x="7451470" y="4867257"/>
            <a:ext cx="907700" cy="908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AB686-37F6-C18C-3E4D-C1964CCB31C8}"/>
              </a:ext>
            </a:extLst>
          </p:cNvPr>
          <p:cNvGrpSpPr/>
          <p:nvPr/>
        </p:nvGrpSpPr>
        <p:grpSpPr>
          <a:xfrm>
            <a:off x="3282677" y="4411089"/>
            <a:ext cx="5824993" cy="2446911"/>
            <a:chOff x="1042532" y="2423046"/>
            <a:chExt cx="5824993" cy="244691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09AC93E-C722-A661-AFB0-2E0007080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32" y="2423046"/>
              <a:ext cx="5824993" cy="244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3686A-6CD6-8E6D-5F66-8595438A7BD5}"/>
                </a:ext>
              </a:extLst>
            </p:cNvPr>
            <p:cNvGrpSpPr/>
            <p:nvPr/>
          </p:nvGrpSpPr>
          <p:grpSpPr>
            <a:xfrm>
              <a:off x="2074287" y="2861048"/>
              <a:ext cx="3433325" cy="1154786"/>
              <a:chOff x="6696635" y="1773370"/>
              <a:chExt cx="3433325" cy="11547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E9365-1A18-7F3A-AE24-491F44C8241A}"/>
                  </a:ext>
                </a:extLst>
              </p:cNvPr>
              <p:cNvSpPr txBox="1"/>
              <p:nvPr/>
            </p:nvSpPr>
            <p:spPr>
              <a:xfrm>
                <a:off x="7028329" y="1773370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49321-071F-84EC-F649-E90031DD6D24}"/>
                  </a:ext>
                </a:extLst>
              </p:cNvPr>
              <p:cNvSpPr txBox="1"/>
              <p:nvPr/>
            </p:nvSpPr>
            <p:spPr>
              <a:xfrm>
                <a:off x="7377672" y="2558824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NFHD2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C0E9D1-4832-2071-2604-12B8E5E5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635" y="2743490"/>
                <a:ext cx="691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717E59-5F8B-D34A-2352-7B07CD87F9BA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759388" y="1958036"/>
                <a:ext cx="2689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63435C-C8A6-D7BD-5A54-D598D0613A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274142" y="2743490"/>
                <a:ext cx="18558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542E35-063E-3EBB-6B51-9611CEE40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296" y="1955149"/>
                <a:ext cx="2214723" cy="15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750A4E-D70C-997F-12CA-CBCA5D9E8946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increase from loss of oppositely charged region </a:t>
            </a:r>
          </a:p>
          <a:p>
            <a:pPr lvl="1"/>
            <a:r>
              <a:rPr lang="en-US" dirty="0"/>
              <a:t>Note: Large decrease in brush volume due to lower D2 grafting density (in addition to loss of monomers): 0.03010 </a:t>
            </a:r>
            <a:r>
              <a:rPr lang="en-US" dirty="0">
                <a:sym typeface="Wingdings" panose="05000000000000000000" pitchFamily="2" charset="2"/>
              </a:rPr>
              <a:t> 0.01854 c/nm2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A9C79-2B81-FCD5-B0DB-BECEB42E1E4A}"/>
              </a:ext>
            </a:extLst>
          </p:cNvPr>
          <p:cNvGrpSpPr/>
          <p:nvPr/>
        </p:nvGrpSpPr>
        <p:grpSpPr>
          <a:xfrm>
            <a:off x="2909116" y="2515230"/>
            <a:ext cx="6924675" cy="1817726"/>
            <a:chOff x="2185785" y="1608079"/>
            <a:chExt cx="6924675" cy="18177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5F16A2D-092A-C28E-7D11-EE73224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785" y="1752583"/>
              <a:ext cx="6924675" cy="167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F3488-41A5-8B19-81CD-57F4EA24894F}"/>
                </a:ext>
              </a:extLst>
            </p:cNvPr>
            <p:cNvSpPr/>
            <p:nvPr/>
          </p:nvSpPr>
          <p:spPr>
            <a:xfrm>
              <a:off x="2688649" y="1847850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7BE38-D2A2-FF84-949B-BC1CC26ACDE9}"/>
                </a:ext>
              </a:extLst>
            </p:cNvPr>
            <p:cNvSpPr txBox="1"/>
            <p:nvPr/>
          </p:nvSpPr>
          <p:spPr>
            <a:xfrm>
              <a:off x="3146969" y="1608079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7215-559A-C3D0-8516-BCDF0CBD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(D2) Option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88C0F-15A0-7138-FEBA-D6A9424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6A9A94-8932-B05B-C38B-DFBE459587B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block responsible for forming second layer (looks like flower conformation previously reported for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1EA11B-1D91-D48D-725B-C522C8444350}"/>
              </a:ext>
            </a:extLst>
          </p:cNvPr>
          <p:cNvGrpSpPr/>
          <p:nvPr/>
        </p:nvGrpSpPr>
        <p:grpSpPr>
          <a:xfrm>
            <a:off x="2358645" y="2036583"/>
            <a:ext cx="3518280" cy="2768482"/>
            <a:chOff x="2358645" y="2036583"/>
            <a:chExt cx="3518280" cy="2768482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72BDFBE8-D064-2CFA-AED7-04412C5B4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645" y="2036583"/>
              <a:ext cx="3518280" cy="2768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405C2-E6B2-BA52-DC74-3295B960BE62}"/>
                </a:ext>
              </a:extLst>
            </p:cNvPr>
            <p:cNvSpPr txBox="1"/>
            <p:nvPr/>
          </p:nvSpPr>
          <p:spPr>
            <a:xfrm>
              <a:off x="3152775" y="2476500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AAF3F6-6F4D-2523-9974-27C9924B3B96}"/>
              </a:ext>
            </a:extLst>
          </p:cNvPr>
          <p:cNvGrpSpPr/>
          <p:nvPr/>
        </p:nvGrpSpPr>
        <p:grpSpPr>
          <a:xfrm>
            <a:off x="5876925" y="2036582"/>
            <a:ext cx="3518280" cy="2768483"/>
            <a:chOff x="5876925" y="2036582"/>
            <a:chExt cx="3518280" cy="2768483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199056DB-F653-466E-F3EB-C875C954A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925" y="2036582"/>
              <a:ext cx="3518280" cy="2768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63E390-0B96-A913-9B33-708EC501E727}"/>
                </a:ext>
              </a:extLst>
            </p:cNvPr>
            <p:cNvSpPr txBox="1"/>
            <p:nvPr/>
          </p:nvSpPr>
          <p:spPr>
            <a:xfrm>
              <a:off x="6619875" y="2457450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pNFH_D2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265833-5E51-27FB-8B1C-A8B4C4A654DA}"/>
              </a:ext>
            </a:extLst>
          </p:cNvPr>
          <p:cNvGrpSpPr/>
          <p:nvPr/>
        </p:nvGrpSpPr>
        <p:grpSpPr>
          <a:xfrm>
            <a:off x="2678300" y="5051814"/>
            <a:ext cx="6835400" cy="1611667"/>
            <a:chOff x="2678300" y="4971009"/>
            <a:chExt cx="6835400" cy="16116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BB36D1-5E92-45B4-243A-B6D3BB1EEC69}"/>
                </a:ext>
              </a:extLst>
            </p:cNvPr>
            <p:cNvGrpSpPr/>
            <p:nvPr/>
          </p:nvGrpSpPr>
          <p:grpSpPr>
            <a:xfrm>
              <a:off x="3002788" y="4971009"/>
              <a:ext cx="6510912" cy="1611667"/>
              <a:chOff x="5155438" y="5061492"/>
              <a:chExt cx="5110627" cy="1265050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600810A8-6DB8-5D93-35DA-94404BF5C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4583"/>
              <a:stretch/>
            </p:blipFill>
            <p:spPr bwMode="auto">
              <a:xfrm>
                <a:off x="5155439" y="5061492"/>
                <a:ext cx="5110626" cy="190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8">
                <a:extLst>
                  <a:ext uri="{FF2B5EF4-FFF2-40B4-BE49-F238E27FC236}">
                    <a16:creationId xmlns:a16="http://schemas.microsoft.com/office/drawing/2014/main" id="{2EABB3F6-3B88-5AC2-6A54-BFDB696611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568"/>
              <a:stretch/>
            </p:blipFill>
            <p:spPr bwMode="auto">
              <a:xfrm>
                <a:off x="5155438" y="5308599"/>
                <a:ext cx="5110627" cy="1017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9834C-C674-80AA-8E62-600B1775C292}"/>
                </a:ext>
              </a:extLst>
            </p:cNvPr>
            <p:cNvSpPr/>
            <p:nvPr/>
          </p:nvSpPr>
          <p:spPr>
            <a:xfrm>
              <a:off x="3492304" y="4996658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9BBD0E-72C4-97EF-5C0E-6C47C5F02788}"/>
                </a:ext>
              </a:extLst>
            </p:cNvPr>
            <p:cNvSpPr txBox="1"/>
            <p:nvPr/>
          </p:nvSpPr>
          <p:spPr>
            <a:xfrm>
              <a:off x="2678300" y="6150244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03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2298</TotalTime>
  <Words>376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System</vt:lpstr>
      <vt:lpstr>Model</vt:lpstr>
      <vt:lpstr>Method</vt:lpstr>
      <vt:lpstr>Results</vt:lpstr>
      <vt:lpstr>NFL</vt:lpstr>
      <vt:lpstr>NFM</vt:lpstr>
      <vt:lpstr>NFH(D2)</vt:lpstr>
      <vt:lpstr>pNFH(D2) Option 1</vt:lpstr>
      <vt:lpstr>pNFH(D2) Option 2</vt:lpstr>
      <vt:lpstr>pNFH Options: 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18</cp:revision>
  <dcterms:created xsi:type="dcterms:W3CDTF">2023-12-14T00:46:32Z</dcterms:created>
  <dcterms:modified xsi:type="dcterms:W3CDTF">2024-01-13T23:06:54Z</dcterms:modified>
</cp:coreProperties>
</file>