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66" r:id="rId5"/>
    <p:sldId id="271" r:id="rId6"/>
    <p:sldId id="265" r:id="rId7"/>
    <p:sldId id="264" r:id="rId8"/>
    <p:sldId id="267" r:id="rId9"/>
    <p:sldId id="270" r:id="rId10"/>
    <p:sldId id="268" r:id="rId11"/>
    <p:sldId id="269" r:id="rId12"/>
    <p:sldId id="272" r:id="rId13"/>
    <p:sldId id="257" r:id="rId14"/>
    <p:sldId id="273" r:id="rId15"/>
    <p:sldId id="25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041400"/>
            <a:ext cx="8915400" cy="2387600"/>
          </a:xfrm>
        </p:spPr>
        <p:txBody>
          <a:bodyPr/>
          <a:lstStyle/>
          <a:p>
            <a:r>
              <a:rPr lang="en-US" dirty="0"/>
              <a:t>Polymer SCFT for Studying the </a:t>
            </a:r>
            <a:r>
              <a:rPr lang="en-US" dirty="0" err="1"/>
              <a:t>Nafion</a:t>
            </a:r>
            <a:r>
              <a:rPr lang="en-US" dirty="0"/>
              <a:t>—Pt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Rudimentary proof-of-concept: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091576" y="1399043"/>
            <a:ext cx="67680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Model: “grafting substrate” is the “bulk” thin film. Sidechains are uniformly tethered to the surface.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Polymer density distributions illustrates the effect of Pt surface charge density on thin-film morphology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As charge increases, the degree of polymer poisoning increases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The vast majority of the density near Pt is composed of SO3− (dashed)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Proton distributions (dotted) illustrate the competing effects between increased (+) surface charge density and the ion cloud surrounding the SO3− groups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However, this model does not account for the rest of the film (e.g., elasticity of the ionomer backbones)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FE662-B2A5-4124-4A8A-9B356DB6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6" y="1161037"/>
            <a:ext cx="2488376" cy="81253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559624" y="4202103"/>
            <a:ext cx="4036302" cy="2519372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87" y="2049418"/>
            <a:ext cx="2772795" cy="22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9E7FF8C-B4D1-EECB-E9F0-83367D1AFF5C}"/>
              </a:ext>
            </a:extLst>
          </p:cNvPr>
          <p:cNvGrpSpPr/>
          <p:nvPr/>
        </p:nvGrpSpPr>
        <p:grpSpPr>
          <a:xfrm>
            <a:off x="26522" y="1438646"/>
            <a:ext cx="5676409" cy="2968550"/>
            <a:chOff x="26522" y="1438646"/>
            <a:chExt cx="5676409" cy="296855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26F733-465A-FDCF-3ACC-7B53C3D7A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795709">
              <a:off x="1790372" y="1985126"/>
              <a:ext cx="2197938" cy="88762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596C7E7-2466-CDB1-600F-DD69FE1E8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948509">
              <a:off x="2361808" y="2864412"/>
              <a:ext cx="2197938" cy="88762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2927EAA-989B-21AF-51F0-48701397D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600832">
              <a:off x="792709" y="3287029"/>
              <a:ext cx="2197938" cy="88762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465B99-3CBA-E704-D4D6-6E853430D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911" y="2706360"/>
              <a:ext cx="2197938" cy="88762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8E19381-77F9-789B-F1C4-36E45F232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59199">
              <a:off x="-51731" y="2568197"/>
              <a:ext cx="2197938" cy="88762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905DC49-D729-4FA9-901A-D1E5940C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162495" y="2594325"/>
              <a:ext cx="2197938" cy="887629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ADAEB-095A-CC07-46D0-3AC2510D6CB3}"/>
                </a:ext>
              </a:extLst>
            </p:cNvPr>
            <p:cNvSpPr/>
            <p:nvPr/>
          </p:nvSpPr>
          <p:spPr>
            <a:xfrm>
              <a:off x="5218409" y="1848272"/>
              <a:ext cx="197520" cy="254410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5AF5B8-7D8D-7499-C2F9-D6CF8FF8E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1848272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6B88A7-8045-918B-BA01-65E4533EE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4392376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8740E23-9AAE-51D8-9265-FF414B002822}"/>
                </a:ext>
              </a:extLst>
            </p:cNvPr>
            <p:cNvSpPr/>
            <p:nvPr/>
          </p:nvSpPr>
          <p:spPr>
            <a:xfrm>
              <a:off x="3980884" y="221401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6EB9D77-B460-3030-AE47-8C0A3EC23406}"/>
                </a:ext>
              </a:extLst>
            </p:cNvPr>
            <p:cNvSpPr/>
            <p:nvPr/>
          </p:nvSpPr>
          <p:spPr>
            <a:xfrm>
              <a:off x="4628786" y="212681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80124AE-3F90-24B0-8052-DFE7B06FBCBD}"/>
                </a:ext>
              </a:extLst>
            </p:cNvPr>
            <p:cNvSpPr/>
            <p:nvPr/>
          </p:nvSpPr>
          <p:spPr>
            <a:xfrm>
              <a:off x="3304519" y="203186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E064E23-F4B8-352A-833B-026CCDFF96C3}"/>
                </a:ext>
              </a:extLst>
            </p:cNvPr>
            <p:cNvSpPr/>
            <p:nvPr/>
          </p:nvSpPr>
          <p:spPr>
            <a:xfrm>
              <a:off x="4472225" y="283313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B9561F-4E6B-8C4B-6176-2A4EC5244E06}"/>
                </a:ext>
              </a:extLst>
            </p:cNvPr>
            <p:cNvSpPr/>
            <p:nvPr/>
          </p:nvSpPr>
          <p:spPr>
            <a:xfrm>
              <a:off x="3705036" y="3337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3FEAB9-B0BB-B3E2-DC63-1B798D9243FD}"/>
                </a:ext>
              </a:extLst>
            </p:cNvPr>
            <p:cNvSpPr/>
            <p:nvPr/>
          </p:nvSpPr>
          <p:spPr>
            <a:xfrm>
              <a:off x="4427884" y="365261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856A28-26D3-C7F3-B2DA-318470A7DAE1}"/>
                </a:ext>
              </a:extLst>
            </p:cNvPr>
            <p:cNvSpPr/>
            <p:nvPr/>
          </p:nvSpPr>
          <p:spPr>
            <a:xfrm>
              <a:off x="3257958" y="390450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B0B927-A182-4497-F1F6-29735B7C2D68}"/>
                </a:ext>
              </a:extLst>
            </p:cNvPr>
            <p:cNvSpPr/>
            <p:nvPr/>
          </p:nvSpPr>
          <p:spPr>
            <a:xfrm>
              <a:off x="3773308" y="417334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30AC39B-37C1-8ABA-0135-0B15FE62E444}"/>
                </a:ext>
              </a:extLst>
            </p:cNvPr>
            <p:cNvSpPr/>
            <p:nvPr/>
          </p:nvSpPr>
          <p:spPr>
            <a:xfrm>
              <a:off x="4857029" y="404842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5BAE5-E816-C094-9C1A-FB327981AEF6}"/>
                </a:ext>
              </a:extLst>
            </p:cNvPr>
            <p:cNvSpPr/>
            <p:nvPr/>
          </p:nvSpPr>
          <p:spPr>
            <a:xfrm>
              <a:off x="4901370" y="2826966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B009CE4-F312-E149-C09C-CD12E7B37264}"/>
                </a:ext>
              </a:extLst>
            </p:cNvPr>
            <p:cNvSpPr/>
            <p:nvPr/>
          </p:nvSpPr>
          <p:spPr>
            <a:xfrm>
              <a:off x="2458337" y="214073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8E2187-93A9-7AA8-33B4-AE0219C480AD}"/>
                </a:ext>
              </a:extLst>
            </p:cNvPr>
            <p:cNvSpPr/>
            <p:nvPr/>
          </p:nvSpPr>
          <p:spPr>
            <a:xfrm>
              <a:off x="2820762" y="297908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2C2377-AA00-E711-8A7F-823D0D3C2456}"/>
                </a:ext>
              </a:extLst>
            </p:cNvPr>
            <p:cNvSpPr/>
            <p:nvPr/>
          </p:nvSpPr>
          <p:spPr>
            <a:xfrm>
              <a:off x="2418857" y="360305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1FAFCE-BD2D-DF5C-A502-0A68A4248F01}"/>
                </a:ext>
              </a:extLst>
            </p:cNvPr>
            <p:cNvSpPr/>
            <p:nvPr/>
          </p:nvSpPr>
          <p:spPr>
            <a:xfrm>
              <a:off x="1446716" y="2176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7CE5821-C5A0-8CC8-DCAC-2DFE82F1BA83}"/>
                </a:ext>
              </a:extLst>
            </p:cNvPr>
            <p:cNvSpPr/>
            <p:nvPr/>
          </p:nvSpPr>
          <p:spPr>
            <a:xfrm>
              <a:off x="1218229" y="4024199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989B62B-8236-41C7-8A85-57444E0690FE}"/>
                </a:ext>
              </a:extLst>
            </p:cNvPr>
            <p:cNvSpPr/>
            <p:nvPr/>
          </p:nvSpPr>
          <p:spPr>
            <a:xfrm>
              <a:off x="1703145" y="332130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62298B-762D-AC61-1131-F41405293E8D}"/>
                </a:ext>
              </a:extLst>
            </p:cNvPr>
            <p:cNvSpPr/>
            <p:nvPr/>
          </p:nvSpPr>
          <p:spPr>
            <a:xfrm>
              <a:off x="3810903" y="261670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4D53DF-316D-0913-FE67-518F5543DFDF}"/>
                </a:ext>
              </a:extLst>
            </p:cNvPr>
            <p:cNvSpPr/>
            <p:nvPr/>
          </p:nvSpPr>
          <p:spPr>
            <a:xfrm>
              <a:off x="572024" y="2185073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6813D0-E652-7D88-CBF8-2941D1AB6C28}"/>
                </a:ext>
              </a:extLst>
            </p:cNvPr>
            <p:cNvSpPr/>
            <p:nvPr/>
          </p:nvSpPr>
          <p:spPr>
            <a:xfrm>
              <a:off x="589636" y="294945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9249C7-3709-1EAD-05AC-70F16402E9AD}"/>
                </a:ext>
              </a:extLst>
            </p:cNvPr>
            <p:cNvSpPr txBox="1"/>
            <p:nvPr/>
          </p:nvSpPr>
          <p:spPr>
            <a:xfrm>
              <a:off x="4931406" y="1438646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Pt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BBFF124-B57E-0269-8C7A-7016471C1C20}"/>
                </a:ext>
              </a:extLst>
            </p:cNvPr>
            <p:cNvSpPr/>
            <p:nvPr/>
          </p:nvSpPr>
          <p:spPr>
            <a:xfrm>
              <a:off x="3775373" y="379509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1F886F2-6683-2191-60DA-418349EDD84F}"/>
                </a:ext>
              </a:extLst>
            </p:cNvPr>
            <p:cNvSpPr/>
            <p:nvPr/>
          </p:nvSpPr>
          <p:spPr>
            <a:xfrm>
              <a:off x="4737076" y="335755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72D22D9-27F6-BAAE-5B6F-273D749AE70B}"/>
                </a:ext>
              </a:extLst>
            </p:cNvPr>
            <p:cNvSpPr/>
            <p:nvPr/>
          </p:nvSpPr>
          <p:spPr>
            <a:xfrm>
              <a:off x="4737075" y="264333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5D812F0-DE09-F4DE-86BF-510704D4C866}"/>
                </a:ext>
              </a:extLst>
            </p:cNvPr>
            <p:cNvSpPr/>
            <p:nvPr/>
          </p:nvSpPr>
          <p:spPr>
            <a:xfrm>
              <a:off x="3946777" y="3308846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4F735A6-A493-01F8-9C89-B9E0274BCE32}"/>
                </a:ext>
              </a:extLst>
            </p:cNvPr>
            <p:cNvSpPr/>
            <p:nvPr/>
          </p:nvSpPr>
          <p:spPr>
            <a:xfrm>
              <a:off x="4813472" y="220412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E0F9424-8C3E-E442-A64F-E7B39F4772B8}"/>
                </a:ext>
              </a:extLst>
            </p:cNvPr>
            <p:cNvSpPr/>
            <p:nvPr/>
          </p:nvSpPr>
          <p:spPr>
            <a:xfrm>
              <a:off x="5001232" y="3224068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00FD36-74D1-C93D-C96A-D481A89A0DAB}"/>
                </a:ext>
              </a:extLst>
            </p:cNvPr>
            <p:cNvSpPr/>
            <p:nvPr/>
          </p:nvSpPr>
          <p:spPr>
            <a:xfrm>
              <a:off x="4613217" y="375518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F0A1960-AA94-D02F-EBA5-5EBF6A3C652D}"/>
                </a:ext>
              </a:extLst>
            </p:cNvPr>
            <p:cNvSpPr/>
            <p:nvPr/>
          </p:nvSpPr>
          <p:spPr>
            <a:xfrm>
              <a:off x="5023556" y="4155221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8DDE6AE-E579-D67C-7CAE-25925D9BC6B0}"/>
                </a:ext>
              </a:extLst>
            </p:cNvPr>
            <p:cNvSpPr/>
            <p:nvPr/>
          </p:nvSpPr>
          <p:spPr>
            <a:xfrm>
              <a:off x="4136572" y="219622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159F5FA-BCB0-82D3-86EB-494230D40FF8}"/>
                </a:ext>
              </a:extLst>
            </p:cNvPr>
            <p:cNvSpPr/>
            <p:nvPr/>
          </p:nvSpPr>
          <p:spPr>
            <a:xfrm>
              <a:off x="4424590" y="411658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374DEE-EE4F-9684-8075-ACF531AEB869}"/>
                </a:ext>
              </a:extLst>
            </p:cNvPr>
            <p:cNvSpPr/>
            <p:nvPr/>
          </p:nvSpPr>
          <p:spPr>
            <a:xfrm>
              <a:off x="5015941" y="190948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5A3BD39F-5131-0CBB-6CAB-C9855684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28" y="4745490"/>
            <a:ext cx="1785238" cy="72096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F867FD3-9449-BBA6-9BBE-9FE942661F69}"/>
              </a:ext>
            </a:extLst>
          </p:cNvPr>
          <p:cNvSpPr txBox="1"/>
          <p:nvPr/>
        </p:nvSpPr>
        <p:spPr>
          <a:xfrm>
            <a:off x="364668" y="5608995"/>
            <a:ext cx="210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Entire ionomer chains (backbone + sidearms)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5F84BCF-ADE2-F2DA-58C2-4A9EC663A435}"/>
              </a:ext>
            </a:extLst>
          </p:cNvPr>
          <p:cNvSpPr/>
          <p:nvPr/>
        </p:nvSpPr>
        <p:spPr>
          <a:xfrm>
            <a:off x="4169818" y="5115539"/>
            <a:ext cx="159741" cy="1597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1E34250-7B2B-F2F3-B42E-D48AF97753D5}"/>
              </a:ext>
            </a:extLst>
          </p:cNvPr>
          <p:cNvSpPr/>
          <p:nvPr/>
        </p:nvSpPr>
        <p:spPr>
          <a:xfrm>
            <a:off x="3118851" y="5160860"/>
            <a:ext cx="88682" cy="886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19BD4C-6C53-1221-73E1-F3F8D1816B39}"/>
              </a:ext>
            </a:extLst>
          </p:cNvPr>
          <p:cNvSpPr txBox="1"/>
          <p:nvPr/>
        </p:nvSpPr>
        <p:spPr>
          <a:xfrm>
            <a:off x="2496165" y="5608995"/>
            <a:ext cx="127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C74A24-5292-A522-5CFF-159E11B4F9B7}"/>
              </a:ext>
            </a:extLst>
          </p:cNvPr>
          <p:cNvSpPr txBox="1"/>
          <p:nvPr/>
        </p:nvSpPr>
        <p:spPr>
          <a:xfrm>
            <a:off x="3745736" y="5611625"/>
            <a:ext cx="99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Water (liquid)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F59903D-4FDF-BCCC-A64D-B79B0ECB0410}"/>
              </a:ext>
            </a:extLst>
          </p:cNvPr>
          <p:cNvSpPr txBox="1">
            <a:spLocks/>
          </p:cNvSpPr>
          <p:nvPr/>
        </p:nvSpPr>
        <p:spPr>
          <a:xfrm>
            <a:off x="6043270" y="1387335"/>
            <a:ext cx="5831069" cy="4969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Effects on ionomer morphology by</a:t>
            </a:r>
          </a:p>
          <a:p>
            <a:pPr lvl="1"/>
            <a:r>
              <a:rPr lang="en-US" sz="1800" dirty="0"/>
              <a:t>Water uptake (e.g., number of water molecules)</a:t>
            </a:r>
          </a:p>
          <a:p>
            <a:pPr lvl="1"/>
            <a:r>
              <a:rPr lang="en-US" sz="1800" dirty="0"/>
              <a:t>Pt potential</a:t>
            </a:r>
          </a:p>
          <a:p>
            <a:pPr lvl="1"/>
            <a:r>
              <a:rPr lang="en-US" sz="1800" dirty="0"/>
              <a:t>Ionomer chemistry</a:t>
            </a:r>
          </a:p>
          <a:p>
            <a:pPr lvl="2"/>
            <a:r>
              <a:rPr lang="en-US" sz="1600" dirty="0"/>
              <a:t>Equivalent weight, sidechain length, etc.</a:t>
            </a:r>
          </a:p>
          <a:p>
            <a:r>
              <a:rPr lang="en-US" sz="2000" dirty="0"/>
              <a:t>Our SCFT would provide</a:t>
            </a:r>
          </a:p>
          <a:p>
            <a:pPr lvl="1"/>
            <a:r>
              <a:rPr lang="en-US" sz="1800" dirty="0"/>
              <a:t>Polymer/Sidechain density distributions</a:t>
            </a:r>
          </a:p>
          <a:p>
            <a:pPr lvl="1"/>
            <a:r>
              <a:rPr lang="en-US" sz="1800" dirty="0"/>
              <a:t>Proton distributions</a:t>
            </a:r>
          </a:p>
          <a:p>
            <a:pPr lvl="1"/>
            <a:r>
              <a:rPr lang="en-US" sz="1800" dirty="0"/>
              <a:t>Mechanisms underlying morphological changes</a:t>
            </a:r>
          </a:p>
        </p:txBody>
      </p: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AC2352-A476-FE92-58D8-61FC8CECB598}"/>
              </a:ext>
            </a:extLst>
          </p:cNvPr>
          <p:cNvGrpSpPr/>
          <p:nvPr/>
        </p:nvGrpSpPr>
        <p:grpSpPr>
          <a:xfrm>
            <a:off x="7689910" y="1053819"/>
            <a:ext cx="2989476" cy="2644357"/>
            <a:chOff x="7689910" y="1053819"/>
            <a:chExt cx="2989476" cy="26443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0DD-6841-1820-C15D-9763ED40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9910" y="1412106"/>
              <a:ext cx="2989476" cy="22860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4BC7D2-0A7E-8CC0-602F-3041297AB324}"/>
                </a:ext>
              </a:extLst>
            </p:cNvPr>
            <p:cNvSpPr txBox="1"/>
            <p:nvPr/>
          </p:nvSpPr>
          <p:spPr>
            <a:xfrm>
              <a:off x="7866406" y="1053819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Confinement effects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EFFC6D-283B-E659-9739-7217E1C8DC86}"/>
              </a:ext>
            </a:extLst>
          </p:cNvPr>
          <p:cNvGrpSpPr/>
          <p:nvPr/>
        </p:nvGrpSpPr>
        <p:grpSpPr>
          <a:xfrm>
            <a:off x="7664989" y="3901404"/>
            <a:ext cx="3012350" cy="2573638"/>
            <a:chOff x="7664989" y="3901404"/>
            <a:chExt cx="3012350" cy="25736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DEC90-4FAA-A677-30F2-4B4D54C2D30E}"/>
                </a:ext>
              </a:extLst>
            </p:cNvPr>
            <p:cNvSpPr txBox="1"/>
            <p:nvPr/>
          </p:nvSpPr>
          <p:spPr>
            <a:xfrm>
              <a:off x="7866406" y="3901404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Pt poisoning mechanism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04BA56-1A24-62E7-C9B7-5D7E6B5D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989" y="4351234"/>
              <a:ext cx="2837901" cy="212380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7F4E24-F856-1FA3-E359-87E0040D9009}"/>
              </a:ext>
            </a:extLst>
          </p:cNvPr>
          <p:cNvGrpSpPr/>
          <p:nvPr/>
        </p:nvGrpSpPr>
        <p:grpSpPr>
          <a:xfrm>
            <a:off x="3046860" y="1070558"/>
            <a:ext cx="3921898" cy="2542501"/>
            <a:chOff x="3046860" y="1070558"/>
            <a:chExt cx="3921898" cy="2542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72161-DD78-9D80-FD09-8F589FF642C6}"/>
                </a:ext>
              </a:extLst>
            </p:cNvPr>
            <p:cNvSpPr txBox="1"/>
            <p:nvPr/>
          </p:nvSpPr>
          <p:spPr>
            <a:xfrm>
              <a:off x="3700390" y="1070558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Sidechain effects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9A0ED7-9D8E-F973-DAA3-40303901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0" y="1590942"/>
              <a:ext cx="3921898" cy="202211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AB6310-C788-B888-65CC-C1F8E6808E9F}"/>
              </a:ext>
            </a:extLst>
          </p:cNvPr>
          <p:cNvGrpSpPr/>
          <p:nvPr/>
        </p:nvGrpSpPr>
        <p:grpSpPr>
          <a:xfrm>
            <a:off x="3602342" y="3900231"/>
            <a:ext cx="2810933" cy="2606193"/>
            <a:chOff x="3602342" y="3900231"/>
            <a:chExt cx="2810933" cy="260619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EF58497-E13A-0CF2-5CDC-050DEBAD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2342" y="4319851"/>
              <a:ext cx="2665912" cy="218657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7EB26E-0424-E890-07C3-835A20D4DEC8}"/>
                </a:ext>
              </a:extLst>
            </p:cNvPr>
            <p:cNvSpPr txBox="1"/>
            <p:nvPr/>
          </p:nvSpPr>
          <p:spPr>
            <a:xfrm>
              <a:off x="3602342" y="3900231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Hydration / Humidity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ECB8A-4575-DE91-B845-FF61F8252798}"/>
              </a:ext>
            </a:extLst>
          </p:cNvPr>
          <p:cNvSpPr/>
          <p:nvPr/>
        </p:nvSpPr>
        <p:spPr>
          <a:xfrm>
            <a:off x="0" y="944745"/>
            <a:ext cx="12192000" cy="591325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020F-AA20-DB42-22ED-D24F64F46882}"/>
              </a:ext>
            </a:extLst>
          </p:cNvPr>
          <p:cNvSpPr/>
          <p:nvPr/>
        </p:nvSpPr>
        <p:spPr>
          <a:xfrm>
            <a:off x="2414788" y="3162847"/>
            <a:ext cx="7362424" cy="1308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seek to provide molecular details underlying complex polymer morphologies by developing and applying robust theories.</a:t>
            </a:r>
          </a:p>
        </p:txBody>
      </p:sp>
    </p:spTree>
    <p:extLst>
      <p:ext uri="{BB962C8B-B14F-4D97-AF65-F5344CB8AC3E}">
        <p14:creationId xmlns:p14="http://schemas.microsoft.com/office/powerpoint/2010/main" val="7611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1114</Words>
  <Application>Microsoft Office PowerPoint</Application>
  <PresentationFormat>Widescreen</PresentationFormat>
  <Paragraphs>190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the Nafion—Pt interface</vt:lpstr>
      <vt:lpstr>Ionomer morphology underlies key questions in PEMFCs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Rudimentary proof-of-concept: considering sidechains only</vt:lpstr>
      <vt:lpstr>Proposed system for Ionomer—Pt interface at varying humidities</vt:lpstr>
      <vt:lpstr>System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75</cp:revision>
  <dcterms:created xsi:type="dcterms:W3CDTF">2022-03-28T18:43:16Z</dcterms:created>
  <dcterms:modified xsi:type="dcterms:W3CDTF">2024-07-22T00:22:08Z</dcterms:modified>
</cp:coreProperties>
</file>