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75" r:id="rId4"/>
    <p:sldId id="266" r:id="rId5"/>
    <p:sldId id="271" r:id="rId6"/>
    <p:sldId id="265" r:id="rId7"/>
    <p:sldId id="264" r:id="rId8"/>
    <p:sldId id="267" r:id="rId9"/>
    <p:sldId id="270" r:id="rId10"/>
    <p:sldId id="268" r:id="rId11"/>
    <p:sldId id="269" r:id="rId12"/>
    <p:sldId id="272" r:id="rId13"/>
    <p:sldId id="257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041400"/>
            <a:ext cx="8915400" cy="2387600"/>
          </a:xfrm>
        </p:spPr>
        <p:txBody>
          <a:bodyPr/>
          <a:lstStyle/>
          <a:p>
            <a:r>
              <a:rPr lang="en-US" dirty="0"/>
              <a:t>Polymer SCFT for Studying the </a:t>
            </a:r>
            <a:r>
              <a:rPr lang="en-US" dirty="0" err="1"/>
              <a:t>Nafion</a:t>
            </a:r>
            <a:r>
              <a:rPr lang="en-US" dirty="0"/>
              <a:t>—Pt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6741"/>
            <a:ext cx="9144000" cy="1655762"/>
          </a:xfrm>
        </p:spPr>
        <p:txBody>
          <a:bodyPr/>
          <a:lstStyle/>
          <a:p>
            <a:r>
              <a:rPr lang="en-US" dirty="0"/>
              <a:t>07/22/2024</a:t>
            </a:r>
          </a:p>
          <a:p>
            <a:r>
              <a:rPr lang="en-US" dirty="0"/>
              <a:t>Takashi Yokokura, Wang Group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31592C-B018-CF88-30ED-505B8BCF3763}"/>
              </a:ext>
            </a:extLst>
          </p:cNvPr>
          <p:cNvGrpSpPr/>
          <p:nvPr/>
        </p:nvGrpSpPr>
        <p:grpSpPr>
          <a:xfrm>
            <a:off x="2157013" y="1185546"/>
            <a:ext cx="8483602" cy="820875"/>
            <a:chOff x="2157013" y="1185546"/>
            <a:chExt cx="8483602" cy="820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6790135" y="138330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15589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E0C875-5DB7-6815-55C4-2642BFEE5D41}"/>
              </a:ext>
            </a:extLst>
          </p:cNvPr>
          <p:cNvGrpSpPr/>
          <p:nvPr/>
        </p:nvGrpSpPr>
        <p:grpSpPr>
          <a:xfrm>
            <a:off x="683544" y="3250070"/>
            <a:ext cx="2082800" cy="3178878"/>
            <a:chOff x="683544" y="3250070"/>
            <a:chExt cx="2082800" cy="31788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A624C3-C889-EE54-C694-3EBC973C1560}"/>
                </a:ext>
              </a:extLst>
            </p:cNvPr>
            <p:cNvGrpSpPr/>
            <p:nvPr/>
          </p:nvGrpSpPr>
          <p:grpSpPr>
            <a:xfrm rot="2166680">
              <a:off x="1566222" y="3250070"/>
              <a:ext cx="855938" cy="1999940"/>
              <a:chOff x="10128639" y="1461371"/>
              <a:chExt cx="855938" cy="199994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BA9C34C-C72C-2DA6-983A-4E394C18B5E3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EB9C5A0-F52A-BC8F-DE22-D24FDDAD2224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7B1ACA6-E1C6-810E-950B-991C4DE7E29D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81D2A0-BCB7-04DD-2C6C-A394328C3B1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59EBBC-BF40-E08B-9195-CF8CC12E002C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62E6D3-024E-CF88-CB4D-F9CD91EEE5D6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C2633E-DE7D-3175-577F-F8D3DDF19DE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DD3AF9-AD68-1BFA-AC6A-DDE4C6DEEAFB}"/>
                </a:ext>
              </a:extLst>
            </p:cNvPr>
            <p:cNvGrpSpPr/>
            <p:nvPr/>
          </p:nvGrpSpPr>
          <p:grpSpPr>
            <a:xfrm>
              <a:off x="1291108" y="4946900"/>
              <a:ext cx="681009" cy="627123"/>
              <a:chOff x="1264523" y="5690993"/>
              <a:chExt cx="681009" cy="62712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EC713F-DB51-66DE-5B4F-BB28A62B3D26}"/>
                  </a:ext>
                </a:extLst>
              </p:cNvPr>
              <p:cNvSpPr/>
              <p:nvPr/>
            </p:nvSpPr>
            <p:spPr>
              <a:xfrm>
                <a:off x="1264523" y="5690993"/>
                <a:ext cx="590560" cy="225467"/>
              </a:xfrm>
              <a:custGeom>
                <a:avLst/>
                <a:gdLst>
                  <a:gd name="connsiteX0" fmla="*/ 0 w 628650"/>
                  <a:gd name="connsiteY0" fmla="*/ 161925 h 227595"/>
                  <a:gd name="connsiteX1" fmla="*/ 495300 w 628650"/>
                  <a:gd name="connsiteY1" fmla="*/ 219075 h 227595"/>
                  <a:gd name="connsiteX2" fmla="*/ 628650 w 628650"/>
                  <a:gd name="connsiteY2" fmla="*/ 0 h 227595"/>
                  <a:gd name="connsiteX0" fmla="*/ 0 w 622300"/>
                  <a:gd name="connsiteY0" fmla="*/ 85725 h 223035"/>
                  <a:gd name="connsiteX1" fmla="*/ 488950 w 622300"/>
                  <a:gd name="connsiteY1" fmla="*/ 219075 h 223035"/>
                  <a:gd name="connsiteX2" fmla="*/ 622300 w 622300"/>
                  <a:gd name="connsiteY2" fmla="*/ 0 h 223035"/>
                  <a:gd name="connsiteX0" fmla="*/ 0 w 622300"/>
                  <a:gd name="connsiteY0" fmla="*/ 85725 h 225467"/>
                  <a:gd name="connsiteX1" fmla="*/ 488950 w 622300"/>
                  <a:gd name="connsiteY1" fmla="*/ 219075 h 225467"/>
                  <a:gd name="connsiteX2" fmla="*/ 622300 w 622300"/>
                  <a:gd name="connsiteY2" fmla="*/ 0 h 225467"/>
                  <a:gd name="connsiteX0" fmla="*/ 0 w 590560"/>
                  <a:gd name="connsiteY0" fmla="*/ 85725 h 225467"/>
                  <a:gd name="connsiteX1" fmla="*/ 488950 w 590560"/>
                  <a:gd name="connsiteY1" fmla="*/ 219075 h 225467"/>
                  <a:gd name="connsiteX2" fmla="*/ 590550 w 590560"/>
                  <a:gd name="connsiteY2" fmla="*/ 0 h 2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560" h="225467">
                    <a:moveTo>
                      <a:pt x="0" y="85725"/>
                    </a:moveTo>
                    <a:cubicBezTo>
                      <a:pt x="176212" y="184944"/>
                      <a:pt x="384175" y="246063"/>
                      <a:pt x="488950" y="219075"/>
                    </a:cubicBezTo>
                    <a:cubicBezTo>
                      <a:pt x="593725" y="192088"/>
                      <a:pt x="590550" y="0"/>
                      <a:pt x="590550" y="0"/>
                    </a:cubicBezTo>
                  </a:path>
                </a:pathLst>
              </a:custGeom>
              <a:noFill/>
              <a:ln w="20320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FB08EF9-8DBB-D1BF-591C-67CC1AA8A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87" y="6070943"/>
                <a:ext cx="494345" cy="247173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9F5F9-63DB-22C9-A77A-183CFEE6DC63}"/>
                </a:ext>
              </a:extLst>
            </p:cNvPr>
            <p:cNvSpPr txBox="1"/>
            <p:nvPr/>
          </p:nvSpPr>
          <p:spPr>
            <a:xfrm>
              <a:off x="683544" y="6090394"/>
              <a:ext cx="208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Polymer path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5A0A8AF-16A6-4FFD-63C7-7EB0BAD052FF}"/>
              </a:ext>
            </a:extLst>
          </p:cNvPr>
          <p:cNvGrpSpPr/>
          <p:nvPr/>
        </p:nvGrpSpPr>
        <p:grpSpPr>
          <a:xfrm>
            <a:off x="3118312" y="3281522"/>
            <a:ext cx="4072929" cy="3395539"/>
            <a:chOff x="3118312" y="3281522"/>
            <a:chExt cx="4072929" cy="33955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911F678-5B05-D679-3B9C-CBD1E7853C7A}"/>
                </a:ext>
              </a:extLst>
            </p:cNvPr>
            <p:cNvGrpSpPr/>
            <p:nvPr/>
          </p:nvGrpSpPr>
          <p:grpSpPr>
            <a:xfrm>
              <a:off x="4098051" y="3281522"/>
              <a:ext cx="2383637" cy="2195307"/>
              <a:chOff x="3884603" y="3832928"/>
              <a:chExt cx="2383637" cy="219530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B89E99-DB56-D8C8-A95B-682D477D94C1}"/>
                  </a:ext>
                </a:extLst>
              </p:cNvPr>
              <p:cNvGrpSpPr/>
              <p:nvPr/>
            </p:nvGrpSpPr>
            <p:grpSpPr>
              <a:xfrm rot="2166680">
                <a:off x="4706383" y="3977448"/>
                <a:ext cx="855939" cy="1999941"/>
                <a:chOff x="10128639" y="1461371"/>
                <a:chExt cx="855939" cy="1999941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086073-E10A-03E8-5D08-2B30613100C1}"/>
                    </a:ext>
                  </a:extLst>
                </p:cNvPr>
                <p:cNvSpPr/>
                <p:nvPr/>
              </p:nvSpPr>
              <p:spPr>
                <a:xfrm rot="1846016">
                  <a:off x="10305260" y="2060581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096B4F-8944-1792-DB52-97FFA3C8651F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8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3D73E8-9595-517A-2FF0-9EE97CE49EAB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2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96A842B-8D37-FE40-BF59-E6BEECDE469C}"/>
                    </a:ext>
                  </a:extLst>
                </p:cNvPr>
                <p:cNvSpPr/>
                <p:nvPr/>
              </p:nvSpPr>
              <p:spPr>
                <a:xfrm>
                  <a:off x="10261601" y="2048935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14AD391-76F3-0193-0C9B-B8085ABD3377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3E4D383-2377-F6B1-DE64-E5A8BB9D027A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AC76D06-19F8-0ECC-B752-04C06F850364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A8BEC2-282C-5C9D-3803-401C92C63874}"/>
                  </a:ext>
                </a:extLst>
              </p:cNvPr>
              <p:cNvSpPr/>
              <p:nvPr/>
            </p:nvSpPr>
            <p:spPr>
              <a:xfrm>
                <a:off x="3969017" y="4731571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D36558-9F17-41D2-8C43-5581A070C955}"/>
                  </a:ext>
                </a:extLst>
              </p:cNvPr>
              <p:cNvSpPr/>
              <p:nvPr/>
            </p:nvSpPr>
            <p:spPr>
              <a:xfrm>
                <a:off x="3884603" y="5718195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B5CB64A-81BA-0B6E-BE02-9C6389CDC046}"/>
                  </a:ext>
                </a:extLst>
              </p:cNvPr>
              <p:cNvSpPr/>
              <p:nvPr/>
            </p:nvSpPr>
            <p:spPr>
              <a:xfrm>
                <a:off x="4592350" y="409345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47EACB1-9518-FECD-5A40-37A22F38F360}"/>
                  </a:ext>
                </a:extLst>
              </p:cNvPr>
              <p:cNvSpPr/>
              <p:nvPr/>
            </p:nvSpPr>
            <p:spPr>
              <a:xfrm>
                <a:off x="5879165" y="53209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C3C7E99-1AE2-4A1D-4129-A133C8E9225F}"/>
                  </a:ext>
                </a:extLst>
              </p:cNvPr>
              <p:cNvSpPr/>
              <p:nvPr/>
            </p:nvSpPr>
            <p:spPr>
              <a:xfrm>
                <a:off x="4710507" y="48667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6039B4C-8CF2-C254-F5D5-4493991B1EF1}"/>
                  </a:ext>
                </a:extLst>
              </p:cNvPr>
              <p:cNvSpPr/>
              <p:nvPr/>
            </p:nvSpPr>
            <p:spPr>
              <a:xfrm>
                <a:off x="6099412" y="3832928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4967EB-1C1F-E385-B62C-BE05973F2AD9}"/>
                  </a:ext>
                </a:extLst>
              </p:cNvPr>
              <p:cNvSpPr/>
              <p:nvPr/>
            </p:nvSpPr>
            <p:spPr>
              <a:xfrm>
                <a:off x="4914966" y="585940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A727218-C4A3-F246-3A60-906B12AE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011" y="5740852"/>
              <a:ext cx="586290" cy="32500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3A6209E-78A1-12EB-0750-F24A4C2F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2742" y="5704589"/>
              <a:ext cx="586290" cy="3192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6BAF6-F9CE-F354-A090-740882B8DDD6}"/>
                </a:ext>
              </a:extLst>
            </p:cNvPr>
            <p:cNvSpPr txBox="1"/>
            <p:nvPr/>
          </p:nvSpPr>
          <p:spPr>
            <a:xfrm>
              <a:off x="3118312" y="6087448"/>
              <a:ext cx="208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polymer volume fraction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8F5729-21AC-8A77-7E4E-3E2041D1E675}"/>
                </a:ext>
              </a:extLst>
            </p:cNvPr>
            <p:cNvSpPr txBox="1"/>
            <p:nvPr/>
          </p:nvSpPr>
          <p:spPr>
            <a:xfrm>
              <a:off x="5275670" y="6092286"/>
              <a:ext cx="1915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solvent volume fraction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2F8B8F-116B-4AA1-2DE9-FC64978E30E1}"/>
              </a:ext>
            </a:extLst>
          </p:cNvPr>
          <p:cNvGrpSpPr/>
          <p:nvPr/>
        </p:nvGrpSpPr>
        <p:grpSpPr>
          <a:xfrm>
            <a:off x="7354101" y="3149863"/>
            <a:ext cx="3780590" cy="3525854"/>
            <a:chOff x="7354101" y="3149863"/>
            <a:chExt cx="3780590" cy="35258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33FF2E-E1D7-190C-5F79-86B297E6BEA2}"/>
                </a:ext>
              </a:extLst>
            </p:cNvPr>
            <p:cNvGrpSpPr/>
            <p:nvPr/>
          </p:nvGrpSpPr>
          <p:grpSpPr>
            <a:xfrm>
              <a:off x="7493580" y="3149863"/>
              <a:ext cx="3580411" cy="2324830"/>
              <a:chOff x="7500474" y="3358857"/>
              <a:chExt cx="3580411" cy="23248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83E389-91EB-2462-205B-3D983756651D}"/>
                  </a:ext>
                </a:extLst>
              </p:cNvPr>
              <p:cNvGrpSpPr/>
              <p:nvPr/>
            </p:nvGrpSpPr>
            <p:grpSpPr>
              <a:xfrm rot="2166680">
                <a:off x="8845316" y="3632900"/>
                <a:ext cx="855938" cy="1999940"/>
                <a:chOff x="10128639" y="1461371"/>
                <a:chExt cx="855938" cy="199994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6FE446D-0BB4-D959-568D-7B1EFE68AF57}"/>
                    </a:ext>
                  </a:extLst>
                </p:cNvPr>
                <p:cNvSpPr/>
                <p:nvPr/>
              </p:nvSpPr>
              <p:spPr>
                <a:xfrm rot="1846016">
                  <a:off x="10305259" y="2060580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DBA5C62-57A9-9E55-3C30-6FBC92FB6D2D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7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E64F6E-0A10-8D34-F1C8-E03E3EA2D093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1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3A97F2B-D4B8-DAB1-49BA-6732892AF10F}"/>
                    </a:ext>
                  </a:extLst>
                </p:cNvPr>
                <p:cNvSpPr/>
                <p:nvPr/>
              </p:nvSpPr>
              <p:spPr>
                <a:xfrm>
                  <a:off x="10261601" y="2048934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3ABA59-B79A-6A4C-C97B-AFEE4E5F30B6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5EF0DE3-ADCE-686E-5C2A-17378286ED95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7C71AE-1BF6-15D1-45FA-AC669D74E653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94B669-8284-F121-B861-16432B63475D}"/>
                  </a:ext>
                </a:extLst>
              </p:cNvPr>
              <p:cNvSpPr/>
              <p:nvPr/>
            </p:nvSpPr>
            <p:spPr>
              <a:xfrm>
                <a:off x="8107950" y="4387023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9BBE36C-D892-8B42-5070-7C05C1544B3B}"/>
                  </a:ext>
                </a:extLst>
              </p:cNvPr>
              <p:cNvSpPr/>
              <p:nvPr/>
            </p:nvSpPr>
            <p:spPr>
              <a:xfrm>
                <a:off x="8023536" y="537364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DB1FFA-58EB-E2AE-FD23-EC668EA72F62}"/>
                  </a:ext>
                </a:extLst>
              </p:cNvPr>
              <p:cNvSpPr/>
              <p:nvPr/>
            </p:nvSpPr>
            <p:spPr>
              <a:xfrm>
                <a:off x="8731283" y="374890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5773D-6A30-2C38-9847-0ADE85F27392}"/>
                  </a:ext>
                </a:extLst>
              </p:cNvPr>
              <p:cNvSpPr/>
              <p:nvPr/>
            </p:nvSpPr>
            <p:spPr>
              <a:xfrm>
                <a:off x="10018098" y="49764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F0D1C-E66D-6892-B619-826199C40DAC}"/>
                  </a:ext>
                </a:extLst>
              </p:cNvPr>
              <p:cNvSpPr/>
              <p:nvPr/>
            </p:nvSpPr>
            <p:spPr>
              <a:xfrm>
                <a:off x="8849440" y="45222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DD34DD-5095-04E1-CFB7-B38CD3C5708D}"/>
                  </a:ext>
                </a:extLst>
              </p:cNvPr>
              <p:cNvSpPr/>
              <p:nvPr/>
            </p:nvSpPr>
            <p:spPr>
              <a:xfrm>
                <a:off x="10238345" y="348838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B72AF-724B-E3B2-1E73-DE7AD2839847}"/>
                  </a:ext>
                </a:extLst>
              </p:cNvPr>
              <p:cNvSpPr/>
              <p:nvPr/>
            </p:nvSpPr>
            <p:spPr>
              <a:xfrm>
                <a:off x="9053899" y="5514859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90F9B9-8034-929F-2C64-7A592C984657}"/>
                  </a:ext>
                </a:extLst>
              </p:cNvPr>
              <p:cNvSpPr/>
              <p:nvPr/>
            </p:nvSpPr>
            <p:spPr>
              <a:xfrm>
                <a:off x="8262688" y="38720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766DE9-06AB-2244-A58B-4C02701CFF62}"/>
                  </a:ext>
                </a:extLst>
              </p:cNvPr>
              <p:cNvSpPr/>
              <p:nvPr/>
            </p:nvSpPr>
            <p:spPr>
              <a:xfrm>
                <a:off x="10402026" y="50217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92225-45C9-4252-D5EB-6BB27B9B465D}"/>
                  </a:ext>
                </a:extLst>
              </p:cNvPr>
              <p:cNvSpPr/>
              <p:nvPr/>
            </p:nvSpPr>
            <p:spPr>
              <a:xfrm>
                <a:off x="10989445" y="3439629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3A1538-517D-81E3-E30F-32705D5BD7F5}"/>
                  </a:ext>
                </a:extLst>
              </p:cNvPr>
              <p:cNvSpPr/>
              <p:nvPr/>
            </p:nvSpPr>
            <p:spPr>
              <a:xfrm>
                <a:off x="10116174" y="4509753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3261CE-3831-64CA-FAAE-EEBE51442B4D}"/>
                  </a:ext>
                </a:extLst>
              </p:cNvPr>
              <p:cNvSpPr/>
              <p:nvPr/>
            </p:nvSpPr>
            <p:spPr>
              <a:xfrm>
                <a:off x="9855769" y="3471944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CA9222-A26A-1C38-00E7-1FDE436C8651}"/>
                  </a:ext>
                </a:extLst>
              </p:cNvPr>
              <p:cNvSpPr/>
              <p:nvPr/>
            </p:nvSpPr>
            <p:spPr>
              <a:xfrm>
                <a:off x="8586679" y="421855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91F91F-9E1F-3639-FB59-EB8EBEFB0E23}"/>
                  </a:ext>
                </a:extLst>
              </p:cNvPr>
              <p:cNvSpPr/>
              <p:nvPr/>
            </p:nvSpPr>
            <p:spPr>
              <a:xfrm>
                <a:off x="9663483" y="434415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810E2-01D3-D35D-ECD5-96C138B631F7}"/>
                  </a:ext>
                </a:extLst>
              </p:cNvPr>
              <p:cNvSpPr/>
              <p:nvPr/>
            </p:nvSpPr>
            <p:spPr>
              <a:xfrm>
                <a:off x="9722426" y="547889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CA05364-72F2-8CB3-393A-CF6F28E2E033}"/>
                  </a:ext>
                </a:extLst>
              </p:cNvPr>
              <p:cNvSpPr/>
              <p:nvPr/>
            </p:nvSpPr>
            <p:spPr>
              <a:xfrm>
                <a:off x="7912505" y="4941511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E3B98C6-5373-55ED-15BB-4526A07F1E2C}"/>
                  </a:ext>
                </a:extLst>
              </p:cNvPr>
              <p:cNvSpPr/>
              <p:nvPr/>
            </p:nvSpPr>
            <p:spPr>
              <a:xfrm>
                <a:off x="7500474" y="4645322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14DA7DD-A4AF-7DE1-6CB9-AFCDB25E9B64}"/>
                  </a:ext>
                </a:extLst>
              </p:cNvPr>
              <p:cNvSpPr/>
              <p:nvPr/>
            </p:nvSpPr>
            <p:spPr>
              <a:xfrm>
                <a:off x="8764558" y="335885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59C07CD-56AF-B222-B38F-3D864E36F468}"/>
                  </a:ext>
                </a:extLst>
              </p:cNvPr>
              <p:cNvSpPr/>
              <p:nvPr/>
            </p:nvSpPr>
            <p:spPr>
              <a:xfrm>
                <a:off x="8764558" y="501049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E5DD53-6A6E-C799-128D-CE0FC5F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8232" y="5802762"/>
              <a:ext cx="583304" cy="2554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8CE06-7374-F925-1656-6D03FA491C47}"/>
                </a:ext>
              </a:extLst>
            </p:cNvPr>
            <p:cNvSpPr txBox="1"/>
            <p:nvPr/>
          </p:nvSpPr>
          <p:spPr>
            <a:xfrm>
              <a:off x="7354101" y="6090942"/>
              <a:ext cx="1845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charge density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C72BE-3666-ED4C-616A-5AEC9575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9672" y="5812301"/>
              <a:ext cx="826490" cy="273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CD616-DC85-C777-27C6-DDC6F3F3BE26}"/>
                </a:ext>
              </a:extLst>
            </p:cNvPr>
            <p:cNvSpPr txBox="1"/>
            <p:nvPr/>
          </p:nvSpPr>
          <p:spPr>
            <a:xfrm>
              <a:off x="9056544" y="6088689"/>
              <a:ext cx="2078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Coulomb operator (PB equation)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2E14A-6972-15CB-CC5B-87E0BDA7F68D}"/>
              </a:ext>
            </a:extLst>
          </p:cNvPr>
          <p:cNvGrpSpPr/>
          <p:nvPr/>
        </p:nvGrpSpPr>
        <p:grpSpPr>
          <a:xfrm>
            <a:off x="2155885" y="1976080"/>
            <a:ext cx="8484730" cy="562029"/>
            <a:chOff x="2155885" y="1976080"/>
            <a:chExt cx="8484730" cy="562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6790135" y="197608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1558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5FC7C-92F1-7ACC-AAC0-F460AE038AD5}"/>
              </a:ext>
            </a:extLst>
          </p:cNvPr>
          <p:cNvGrpSpPr/>
          <p:nvPr/>
        </p:nvGrpSpPr>
        <p:grpSpPr>
          <a:xfrm>
            <a:off x="2155884" y="2602657"/>
            <a:ext cx="8484731" cy="584775"/>
            <a:chOff x="2155884" y="2602657"/>
            <a:chExt cx="848473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6790135" y="262225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8098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Self-consistent field equations provide microscopic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654D56-52FF-BE88-F25E-F6B915F1CC5C}"/>
              </a:ext>
            </a:extLst>
          </p:cNvPr>
          <p:cNvGrpSpPr/>
          <p:nvPr/>
        </p:nvGrpSpPr>
        <p:grpSpPr>
          <a:xfrm>
            <a:off x="4649710" y="3115524"/>
            <a:ext cx="3012118" cy="1577382"/>
            <a:chOff x="4682287" y="3034583"/>
            <a:chExt cx="3012118" cy="1577382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0F8A42F-0D39-3EB4-4FE2-38B84E622DAF}"/>
                </a:ext>
              </a:extLst>
            </p:cNvPr>
            <p:cNvSpPr/>
            <p:nvPr/>
          </p:nvSpPr>
          <p:spPr>
            <a:xfrm>
              <a:off x="5425160" y="3034583"/>
              <a:ext cx="1695773" cy="535919"/>
            </a:xfrm>
            <a:prstGeom prst="rightArrow">
              <a:avLst>
                <a:gd name="adj1" fmla="val 42333"/>
                <a:gd name="adj2" fmla="val 5638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4420C9-A5FD-8E60-E1E2-67038298D1CD}"/>
                </a:ext>
              </a:extLst>
            </p:cNvPr>
            <p:cNvSpPr txBox="1"/>
            <p:nvPr/>
          </p:nvSpPr>
          <p:spPr>
            <a:xfrm>
              <a:off x="4682287" y="3657858"/>
              <a:ext cx="30121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Particle-to-field and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Hubbard—</a:t>
              </a:r>
              <a:r>
                <a:rPr lang="en-US" sz="1400" dirty="0" err="1">
                  <a:latin typeface="Lucida grande" panose="020B0502040204020203"/>
                </a:rPr>
                <a:t>Stratonovich</a:t>
              </a:r>
              <a:r>
                <a:rPr lang="en-US" sz="1400" dirty="0">
                  <a:latin typeface="Lucida grande" panose="020B0502040204020203"/>
                </a:rPr>
                <a:t> transforms,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saddle-point approximation,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functional minimization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125C44-F59F-2417-4467-825E042E3EB6}"/>
              </a:ext>
            </a:extLst>
          </p:cNvPr>
          <p:cNvGrpSpPr/>
          <p:nvPr/>
        </p:nvGrpSpPr>
        <p:grpSpPr>
          <a:xfrm>
            <a:off x="545705" y="1278430"/>
            <a:ext cx="3908437" cy="2347434"/>
            <a:chOff x="601614" y="1383067"/>
            <a:chExt cx="3908437" cy="23474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AC1884-20F0-41F6-C54D-C7A5C4144092}"/>
                </a:ext>
              </a:extLst>
            </p:cNvPr>
            <p:cNvGrpSpPr/>
            <p:nvPr/>
          </p:nvGrpSpPr>
          <p:grpSpPr>
            <a:xfrm>
              <a:off x="791509" y="1811995"/>
              <a:ext cx="3477686" cy="1848294"/>
              <a:chOff x="2155884" y="1185546"/>
              <a:chExt cx="3766680" cy="20018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52C02E-1971-B687-04D6-BB7908909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7912"/>
              <a:stretch/>
            </p:blipFill>
            <p:spPr>
              <a:xfrm>
                <a:off x="2157013" y="1185546"/>
                <a:ext cx="3765551" cy="82087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DB2AAAD2-202D-15A0-1B2E-8FEC131BF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2897" b="30629"/>
              <a:stretch/>
            </p:blipFill>
            <p:spPr>
              <a:xfrm>
                <a:off x="2155885" y="2021753"/>
                <a:ext cx="3765551" cy="51635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F1BF7AF-C039-2925-B6C2-F3D045C6A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0018"/>
              <a:stretch/>
            </p:blipFill>
            <p:spPr>
              <a:xfrm>
                <a:off x="2155884" y="2602657"/>
                <a:ext cx="3765551" cy="584775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9DC94C-D93F-D5A3-4A55-EC74045D794C}"/>
                </a:ext>
              </a:extLst>
            </p:cNvPr>
            <p:cNvSpPr txBox="1"/>
            <p:nvPr/>
          </p:nvSpPr>
          <p:spPr>
            <a:xfrm>
              <a:off x="1583747" y="1383067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Interactions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B0974-D92A-287B-AF79-40F151BCF448}"/>
                </a:ext>
              </a:extLst>
            </p:cNvPr>
            <p:cNvSpPr/>
            <p:nvPr/>
          </p:nvSpPr>
          <p:spPr>
            <a:xfrm>
              <a:off x="601614" y="1811995"/>
              <a:ext cx="3908437" cy="191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CC216B0-5630-32F1-36C8-C2D63A7F7592}"/>
              </a:ext>
            </a:extLst>
          </p:cNvPr>
          <p:cNvGrpSpPr/>
          <p:nvPr/>
        </p:nvGrpSpPr>
        <p:grpSpPr>
          <a:xfrm>
            <a:off x="7433750" y="1159180"/>
            <a:ext cx="4548569" cy="4320007"/>
            <a:chOff x="7530252" y="1097773"/>
            <a:chExt cx="4548569" cy="432000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1EF67B0-DD8B-D966-28D2-FB3B7B49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998" y="4736482"/>
              <a:ext cx="2328083" cy="20439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4BA0D-974B-771B-75A9-61C267866345}"/>
                </a:ext>
              </a:extLst>
            </p:cNvPr>
            <p:cNvSpPr txBox="1"/>
            <p:nvPr/>
          </p:nvSpPr>
          <p:spPr>
            <a:xfrm>
              <a:off x="8270770" y="1097773"/>
              <a:ext cx="339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Self-consistent Field Equations</a:t>
              </a:r>
            </a:p>
          </p:txBody>
        </p:sp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8DE8F2B0-1D31-22A8-60EC-20A130D782F7}"/>
                </a:ext>
              </a:extLst>
            </p:cNvPr>
            <p:cNvSpPr/>
            <p:nvPr/>
          </p:nvSpPr>
          <p:spPr>
            <a:xfrm>
              <a:off x="7530252" y="1699660"/>
              <a:ext cx="252301" cy="2225574"/>
            </a:xfrm>
            <a:prstGeom prst="leftBrace">
              <a:avLst>
                <a:gd name="adj1" fmla="val 48913"/>
                <a:gd name="adj2" fmla="val 514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621D38F-E2BB-17F6-0B35-926082963831}"/>
                </a:ext>
              </a:extLst>
            </p:cNvPr>
            <p:cNvGrpSpPr/>
            <p:nvPr/>
          </p:nvGrpSpPr>
          <p:grpSpPr>
            <a:xfrm>
              <a:off x="7857852" y="1620133"/>
              <a:ext cx="4220969" cy="2961018"/>
              <a:chOff x="7397284" y="1863551"/>
              <a:chExt cx="4220969" cy="296101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22AFE0-87B1-0B86-A0F3-693904DA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4" y="1863551"/>
                <a:ext cx="4220969" cy="2529231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69F82F-516D-5A81-7029-1D921A67F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66" y="4276390"/>
                <a:ext cx="3200400" cy="548179"/>
              </a:xfrm>
              <a:prstGeom prst="rect">
                <a:avLst/>
              </a:prstGeom>
            </p:spPr>
          </p:pic>
        </p:grp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FF7AD0C-8D8B-8C9D-99CA-8CC07BAC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3063" y="5114724"/>
              <a:ext cx="1801954" cy="303056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245243F-420C-5606-6F38-05C19C18058B}"/>
              </a:ext>
            </a:extLst>
          </p:cNvPr>
          <p:cNvGrpSpPr/>
          <p:nvPr/>
        </p:nvGrpSpPr>
        <p:grpSpPr>
          <a:xfrm>
            <a:off x="7861704" y="2600891"/>
            <a:ext cx="4290065" cy="3707188"/>
            <a:chOff x="7963879" y="2563755"/>
            <a:chExt cx="4290065" cy="370718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AB49707-9BF7-23AD-2272-730D1A284F3D}"/>
                </a:ext>
              </a:extLst>
            </p:cNvPr>
            <p:cNvSpPr txBox="1"/>
            <p:nvPr/>
          </p:nvSpPr>
          <p:spPr>
            <a:xfrm>
              <a:off x="7963879" y="5686168"/>
              <a:ext cx="4290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Lucida grande" panose="020B0502040204020203"/>
                </a:rPr>
                <a:t>For PEMs, we are most interested in polymer, sidechain, and proton distributions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D1D1910-2D7A-C5B4-AD55-F2A159F091B0}"/>
                </a:ext>
              </a:extLst>
            </p:cNvPr>
            <p:cNvSpPr/>
            <p:nvPr/>
          </p:nvSpPr>
          <p:spPr>
            <a:xfrm>
              <a:off x="8788400" y="2563755"/>
              <a:ext cx="2917889" cy="5738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3E8418C-0455-AE52-F3BC-38025FB419D3}"/>
                </a:ext>
              </a:extLst>
            </p:cNvPr>
            <p:cNvSpPr/>
            <p:nvPr/>
          </p:nvSpPr>
          <p:spPr>
            <a:xfrm>
              <a:off x="8788400" y="4655770"/>
              <a:ext cx="2524231" cy="36581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FC3123D-37AE-DDFD-8321-FDDFB3E1E610}"/>
              </a:ext>
            </a:extLst>
          </p:cNvPr>
          <p:cNvGrpSpPr/>
          <p:nvPr/>
        </p:nvGrpSpPr>
        <p:grpSpPr>
          <a:xfrm>
            <a:off x="162392" y="3959549"/>
            <a:ext cx="4667987" cy="2579363"/>
            <a:chOff x="162392" y="3959549"/>
            <a:chExt cx="4667987" cy="25793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CB6102-EF3D-2A69-C707-AC1C5EA34DEF}"/>
                </a:ext>
              </a:extLst>
            </p:cNvPr>
            <p:cNvSpPr/>
            <p:nvPr/>
          </p:nvSpPr>
          <p:spPr>
            <a:xfrm>
              <a:off x="162392" y="4329207"/>
              <a:ext cx="4667987" cy="1549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C12394-8BB4-C751-4021-5D300AA08B04}"/>
                </a:ext>
              </a:extLst>
            </p:cNvPr>
            <p:cNvSpPr txBox="1"/>
            <p:nvPr/>
          </p:nvSpPr>
          <p:spPr>
            <a:xfrm>
              <a:off x="1530337" y="3959549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System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5E1E47-B60E-3852-F2A2-B92053F2913C}"/>
                </a:ext>
              </a:extLst>
            </p:cNvPr>
            <p:cNvSpPr txBox="1"/>
            <p:nvPr/>
          </p:nvSpPr>
          <p:spPr>
            <a:xfrm>
              <a:off x="538656" y="6015692"/>
              <a:ext cx="3908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(e.g., const. number of polymers, system connected to bulk solvent and salt solution)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E85A91E-3475-D9FE-5834-01224845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146" y="4460440"/>
              <a:ext cx="4390074" cy="1261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3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Proposal for application to Ionomer—Pt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Rudimentary proof-of-concept: considering sidechains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091576" y="1399043"/>
            <a:ext cx="676804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Model: “grafting substrate” is the “bulk” thin film. Sidechains are uniformly tethered to the surface.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Polymer density distributions illustrates the effect of Pt surface charge density on thin-film morphology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As charge increases, the degree of polymer poisoning increases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The vast majority of the density near Pt is composed of SO3− (dashed)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Proton distributions (dotted) illustrate the competing effects between increased (+) surface charge density and the ion cloud surrounding the SO3− groups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However, this model does not account for the rest of the film (e.g., elasticity of the ionomer backbones)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61FE662-B2A5-4124-4A8A-9B356DB6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66" y="1161037"/>
            <a:ext cx="2488376" cy="81253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DE070C8-3369-B102-2DD6-0526F2F13E03}"/>
              </a:ext>
            </a:extLst>
          </p:cNvPr>
          <p:cNvGrpSpPr/>
          <p:nvPr/>
        </p:nvGrpSpPr>
        <p:grpSpPr>
          <a:xfrm>
            <a:off x="559624" y="4202103"/>
            <a:ext cx="4036302" cy="2519372"/>
            <a:chOff x="1023877" y="4521200"/>
            <a:chExt cx="3525074" cy="2200275"/>
          </a:xfrm>
        </p:grpSpPr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79A3044D-CD8D-9FCA-8689-1D94A19FE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43"/>
              <a:ext cx="3525074" cy="213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AD4BF4-03D5-322B-2F3F-636BBAAB9656}"/>
                </a:ext>
              </a:extLst>
            </p:cNvPr>
            <p:cNvSpPr/>
            <p:nvPr/>
          </p:nvSpPr>
          <p:spPr>
            <a:xfrm>
              <a:off x="1495693" y="4521200"/>
              <a:ext cx="179784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87" y="2049418"/>
            <a:ext cx="2772795" cy="22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426-3050-A432-2CA9-DE4C566F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Proposed system for Ionomer—Pt interface at varying humidities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98D5A-BA56-09CA-68F4-C8865CB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9E7FF8C-B4D1-EECB-E9F0-83367D1AFF5C}"/>
              </a:ext>
            </a:extLst>
          </p:cNvPr>
          <p:cNvGrpSpPr/>
          <p:nvPr/>
        </p:nvGrpSpPr>
        <p:grpSpPr>
          <a:xfrm>
            <a:off x="26522" y="1438646"/>
            <a:ext cx="5676409" cy="2968550"/>
            <a:chOff x="26522" y="1438646"/>
            <a:chExt cx="5676409" cy="296855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A26F733-465A-FDCF-3ACC-7B53C3D7A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795709">
              <a:off x="1790372" y="1985126"/>
              <a:ext cx="2197938" cy="88762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596C7E7-2466-CDB1-600F-DD69FE1E8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7948509">
              <a:off x="2361808" y="2864412"/>
              <a:ext cx="2197938" cy="88762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2927EAA-989B-21AF-51F0-48701397D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600832">
              <a:off x="792709" y="3287029"/>
              <a:ext cx="2197938" cy="88762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C465B99-3CBA-E704-D4D6-6E853430D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6911" y="2706360"/>
              <a:ext cx="2197938" cy="88762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8E19381-77F9-789B-F1C4-36E45F232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59199">
              <a:off x="-51731" y="2568197"/>
              <a:ext cx="2197938" cy="88762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905DC49-D729-4FA9-901A-D1E5940CE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3162495" y="2594325"/>
              <a:ext cx="2197938" cy="887629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4ADAEB-095A-CC07-46D0-3AC2510D6CB3}"/>
                </a:ext>
              </a:extLst>
            </p:cNvPr>
            <p:cNvSpPr/>
            <p:nvPr/>
          </p:nvSpPr>
          <p:spPr>
            <a:xfrm>
              <a:off x="5218409" y="1848272"/>
              <a:ext cx="197520" cy="254410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85AF5B8-7D8D-7499-C2F9-D6CF8FF8E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2" y="1848272"/>
              <a:ext cx="5191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6B88A7-8045-918B-BA01-65E4533EE1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2" y="4392376"/>
              <a:ext cx="5191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8740E23-9AAE-51D8-9265-FF414B002822}"/>
                </a:ext>
              </a:extLst>
            </p:cNvPr>
            <p:cNvSpPr/>
            <p:nvPr/>
          </p:nvSpPr>
          <p:spPr>
            <a:xfrm>
              <a:off x="3980884" y="221401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6EB9D77-B460-3030-AE47-8C0A3EC23406}"/>
                </a:ext>
              </a:extLst>
            </p:cNvPr>
            <p:cNvSpPr/>
            <p:nvPr/>
          </p:nvSpPr>
          <p:spPr>
            <a:xfrm>
              <a:off x="4628786" y="212681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80124AE-3F90-24B0-8052-DFE7B06FBCBD}"/>
                </a:ext>
              </a:extLst>
            </p:cNvPr>
            <p:cNvSpPr/>
            <p:nvPr/>
          </p:nvSpPr>
          <p:spPr>
            <a:xfrm>
              <a:off x="3304519" y="203186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E064E23-F4B8-352A-833B-026CCDFF96C3}"/>
                </a:ext>
              </a:extLst>
            </p:cNvPr>
            <p:cNvSpPr/>
            <p:nvPr/>
          </p:nvSpPr>
          <p:spPr>
            <a:xfrm>
              <a:off x="4472225" y="2833135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B9561F-4E6B-8C4B-6176-2A4EC5244E06}"/>
                </a:ext>
              </a:extLst>
            </p:cNvPr>
            <p:cNvSpPr/>
            <p:nvPr/>
          </p:nvSpPr>
          <p:spPr>
            <a:xfrm>
              <a:off x="3705036" y="333788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D3FEAB9-B0BB-B3E2-DC63-1B798D9243FD}"/>
                </a:ext>
              </a:extLst>
            </p:cNvPr>
            <p:cNvSpPr/>
            <p:nvPr/>
          </p:nvSpPr>
          <p:spPr>
            <a:xfrm>
              <a:off x="4427884" y="365261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B856A28-26D3-C7F3-B2DA-318470A7DAE1}"/>
                </a:ext>
              </a:extLst>
            </p:cNvPr>
            <p:cNvSpPr/>
            <p:nvPr/>
          </p:nvSpPr>
          <p:spPr>
            <a:xfrm>
              <a:off x="3257958" y="390450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AB0B927-A182-4497-F1F6-29735B7C2D68}"/>
                </a:ext>
              </a:extLst>
            </p:cNvPr>
            <p:cNvSpPr/>
            <p:nvPr/>
          </p:nvSpPr>
          <p:spPr>
            <a:xfrm>
              <a:off x="3773308" y="417334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30AC39B-37C1-8ABA-0135-0B15FE62E444}"/>
                </a:ext>
              </a:extLst>
            </p:cNvPr>
            <p:cNvSpPr/>
            <p:nvPr/>
          </p:nvSpPr>
          <p:spPr>
            <a:xfrm>
              <a:off x="4857029" y="404842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5BAE5-E816-C094-9C1A-FB327981AEF6}"/>
                </a:ext>
              </a:extLst>
            </p:cNvPr>
            <p:cNvSpPr/>
            <p:nvPr/>
          </p:nvSpPr>
          <p:spPr>
            <a:xfrm>
              <a:off x="4901370" y="2826966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B009CE4-F312-E149-C09C-CD12E7B37264}"/>
                </a:ext>
              </a:extLst>
            </p:cNvPr>
            <p:cNvSpPr/>
            <p:nvPr/>
          </p:nvSpPr>
          <p:spPr>
            <a:xfrm>
              <a:off x="2458337" y="214073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8E2187-93A9-7AA8-33B4-AE0219C480AD}"/>
                </a:ext>
              </a:extLst>
            </p:cNvPr>
            <p:cNvSpPr/>
            <p:nvPr/>
          </p:nvSpPr>
          <p:spPr>
            <a:xfrm>
              <a:off x="2820762" y="2979085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E2C2377-AA00-E711-8A7F-823D0D3C2456}"/>
                </a:ext>
              </a:extLst>
            </p:cNvPr>
            <p:cNvSpPr/>
            <p:nvPr/>
          </p:nvSpPr>
          <p:spPr>
            <a:xfrm>
              <a:off x="2418857" y="360305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41FAFCE-BD2D-DF5C-A502-0A68A4248F01}"/>
                </a:ext>
              </a:extLst>
            </p:cNvPr>
            <p:cNvSpPr/>
            <p:nvPr/>
          </p:nvSpPr>
          <p:spPr>
            <a:xfrm>
              <a:off x="1446716" y="217688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7CE5821-C5A0-8CC8-DCAC-2DFE82F1BA83}"/>
                </a:ext>
              </a:extLst>
            </p:cNvPr>
            <p:cNvSpPr/>
            <p:nvPr/>
          </p:nvSpPr>
          <p:spPr>
            <a:xfrm>
              <a:off x="1218229" y="4024199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989B62B-8236-41C7-8A85-57444E0690FE}"/>
                </a:ext>
              </a:extLst>
            </p:cNvPr>
            <p:cNvSpPr/>
            <p:nvPr/>
          </p:nvSpPr>
          <p:spPr>
            <a:xfrm>
              <a:off x="1703145" y="332130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62298B-762D-AC61-1131-F41405293E8D}"/>
                </a:ext>
              </a:extLst>
            </p:cNvPr>
            <p:cNvSpPr/>
            <p:nvPr/>
          </p:nvSpPr>
          <p:spPr>
            <a:xfrm>
              <a:off x="3810903" y="261670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84D53DF-316D-0913-FE67-518F5543DFDF}"/>
                </a:ext>
              </a:extLst>
            </p:cNvPr>
            <p:cNvSpPr/>
            <p:nvPr/>
          </p:nvSpPr>
          <p:spPr>
            <a:xfrm>
              <a:off x="572024" y="2185073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66813D0-E652-7D88-CBF8-2941D1AB6C28}"/>
                </a:ext>
              </a:extLst>
            </p:cNvPr>
            <p:cNvSpPr/>
            <p:nvPr/>
          </p:nvSpPr>
          <p:spPr>
            <a:xfrm>
              <a:off x="589636" y="294945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9249C7-3709-1EAD-05AC-70F16402E9AD}"/>
                </a:ext>
              </a:extLst>
            </p:cNvPr>
            <p:cNvSpPr txBox="1"/>
            <p:nvPr/>
          </p:nvSpPr>
          <p:spPr>
            <a:xfrm>
              <a:off x="4931406" y="1438646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Pt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BBFF124-B57E-0269-8C7A-7016471C1C20}"/>
                </a:ext>
              </a:extLst>
            </p:cNvPr>
            <p:cNvSpPr/>
            <p:nvPr/>
          </p:nvSpPr>
          <p:spPr>
            <a:xfrm>
              <a:off x="3775373" y="3795093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1F886F2-6683-2191-60DA-418349EDD84F}"/>
                </a:ext>
              </a:extLst>
            </p:cNvPr>
            <p:cNvSpPr/>
            <p:nvPr/>
          </p:nvSpPr>
          <p:spPr>
            <a:xfrm>
              <a:off x="4737076" y="3357552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72D22D9-27F6-BAAE-5B6F-273D749AE70B}"/>
                </a:ext>
              </a:extLst>
            </p:cNvPr>
            <p:cNvSpPr/>
            <p:nvPr/>
          </p:nvSpPr>
          <p:spPr>
            <a:xfrm>
              <a:off x="4737075" y="2643335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5D812F0-DE09-F4DE-86BF-510704D4C866}"/>
                </a:ext>
              </a:extLst>
            </p:cNvPr>
            <p:cNvSpPr/>
            <p:nvPr/>
          </p:nvSpPr>
          <p:spPr>
            <a:xfrm>
              <a:off x="3946777" y="3308846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4F735A6-A493-01F8-9C89-B9E0274BCE32}"/>
                </a:ext>
              </a:extLst>
            </p:cNvPr>
            <p:cNvSpPr/>
            <p:nvPr/>
          </p:nvSpPr>
          <p:spPr>
            <a:xfrm>
              <a:off x="4813472" y="2204127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E0F9424-8C3E-E442-A64F-E7B39F4772B8}"/>
                </a:ext>
              </a:extLst>
            </p:cNvPr>
            <p:cNvSpPr/>
            <p:nvPr/>
          </p:nvSpPr>
          <p:spPr>
            <a:xfrm>
              <a:off x="5001232" y="3224068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300FD36-74D1-C93D-C96A-D481A89A0DAB}"/>
                </a:ext>
              </a:extLst>
            </p:cNvPr>
            <p:cNvSpPr/>
            <p:nvPr/>
          </p:nvSpPr>
          <p:spPr>
            <a:xfrm>
              <a:off x="4613217" y="3755185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F0A1960-AA94-D02F-EBA5-5EBF6A3C652D}"/>
                </a:ext>
              </a:extLst>
            </p:cNvPr>
            <p:cNvSpPr/>
            <p:nvPr/>
          </p:nvSpPr>
          <p:spPr>
            <a:xfrm>
              <a:off x="5023556" y="4155221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8DDE6AE-E579-D67C-7CAE-25925D9BC6B0}"/>
                </a:ext>
              </a:extLst>
            </p:cNvPr>
            <p:cNvSpPr/>
            <p:nvPr/>
          </p:nvSpPr>
          <p:spPr>
            <a:xfrm>
              <a:off x="4136572" y="2196222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159F5FA-BCB0-82D3-86EB-494230D40FF8}"/>
                </a:ext>
              </a:extLst>
            </p:cNvPr>
            <p:cNvSpPr/>
            <p:nvPr/>
          </p:nvSpPr>
          <p:spPr>
            <a:xfrm>
              <a:off x="4424590" y="4116587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4374DEE-EE4F-9684-8075-ACF531AEB869}"/>
                </a:ext>
              </a:extLst>
            </p:cNvPr>
            <p:cNvSpPr/>
            <p:nvPr/>
          </p:nvSpPr>
          <p:spPr>
            <a:xfrm>
              <a:off x="5015941" y="1909483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5A3BD39F-5131-0CBB-6CAB-C9855684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28" y="4745490"/>
            <a:ext cx="1785238" cy="720962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F867FD3-9449-BBA6-9BBE-9FE942661F69}"/>
              </a:ext>
            </a:extLst>
          </p:cNvPr>
          <p:cNvSpPr txBox="1"/>
          <p:nvPr/>
        </p:nvSpPr>
        <p:spPr>
          <a:xfrm>
            <a:off x="364668" y="5608995"/>
            <a:ext cx="210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Entire ionomer chains (backbone + sidearms)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5F84BCF-ADE2-F2DA-58C2-4A9EC663A435}"/>
              </a:ext>
            </a:extLst>
          </p:cNvPr>
          <p:cNvSpPr/>
          <p:nvPr/>
        </p:nvSpPr>
        <p:spPr>
          <a:xfrm>
            <a:off x="4169818" y="5115539"/>
            <a:ext cx="159741" cy="1597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1E34250-7B2B-F2F3-B42E-D48AF97753D5}"/>
              </a:ext>
            </a:extLst>
          </p:cNvPr>
          <p:cNvSpPr/>
          <p:nvPr/>
        </p:nvSpPr>
        <p:spPr>
          <a:xfrm>
            <a:off x="3118851" y="5160860"/>
            <a:ext cx="88682" cy="886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19BD4C-6C53-1221-73E1-F3F8D1816B39}"/>
              </a:ext>
            </a:extLst>
          </p:cNvPr>
          <p:cNvSpPr txBox="1"/>
          <p:nvPr/>
        </p:nvSpPr>
        <p:spPr>
          <a:xfrm>
            <a:off x="2496165" y="5608995"/>
            <a:ext cx="127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C74A24-5292-A522-5CFF-159E11B4F9B7}"/>
              </a:ext>
            </a:extLst>
          </p:cNvPr>
          <p:cNvSpPr txBox="1"/>
          <p:nvPr/>
        </p:nvSpPr>
        <p:spPr>
          <a:xfrm>
            <a:off x="3745736" y="5611625"/>
            <a:ext cx="99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Water (liquid)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3F59903D-4FDF-BCCC-A64D-B79B0ECB0410}"/>
              </a:ext>
            </a:extLst>
          </p:cNvPr>
          <p:cNvSpPr txBox="1">
            <a:spLocks/>
          </p:cNvSpPr>
          <p:nvPr/>
        </p:nvSpPr>
        <p:spPr>
          <a:xfrm>
            <a:off x="6043270" y="1387335"/>
            <a:ext cx="5831069" cy="49690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Effects on ionomer morphology by</a:t>
            </a:r>
          </a:p>
          <a:p>
            <a:pPr lvl="1"/>
            <a:r>
              <a:rPr lang="en-US" sz="1800" dirty="0"/>
              <a:t>Water uptake (e.g., number of water molecules)</a:t>
            </a:r>
          </a:p>
          <a:p>
            <a:pPr lvl="1"/>
            <a:r>
              <a:rPr lang="en-US" sz="1800" dirty="0"/>
              <a:t>Pt potential</a:t>
            </a:r>
          </a:p>
          <a:p>
            <a:pPr lvl="1"/>
            <a:r>
              <a:rPr lang="en-US" sz="1800" dirty="0"/>
              <a:t>Ionomer chemistry</a:t>
            </a:r>
          </a:p>
          <a:p>
            <a:pPr lvl="2"/>
            <a:r>
              <a:rPr lang="en-US" sz="1600" dirty="0"/>
              <a:t>Equivalent weight, sidechain length, etc.</a:t>
            </a:r>
          </a:p>
          <a:p>
            <a:r>
              <a:rPr lang="en-US" sz="2000" dirty="0"/>
              <a:t>Our SCFT would provide</a:t>
            </a:r>
          </a:p>
          <a:p>
            <a:pPr lvl="1"/>
            <a:r>
              <a:rPr lang="en-US" sz="1800" dirty="0"/>
              <a:t>Polymer/Sidechain density distributions</a:t>
            </a:r>
          </a:p>
          <a:p>
            <a:pPr lvl="1"/>
            <a:r>
              <a:rPr lang="en-US" sz="1800" dirty="0"/>
              <a:t>Proton distributions</a:t>
            </a:r>
          </a:p>
          <a:p>
            <a:pPr lvl="1"/>
            <a:r>
              <a:rPr lang="en-US" sz="1800" dirty="0"/>
              <a:t>Mechanisms underlying morphological changes</a:t>
            </a:r>
          </a:p>
        </p:txBody>
      </p:sp>
    </p:spTree>
    <p:extLst>
      <p:ext uri="{BB962C8B-B14F-4D97-AF65-F5344CB8AC3E}">
        <p14:creationId xmlns:p14="http://schemas.microsoft.com/office/powerpoint/2010/main" val="51144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CAC2352-A476-FE92-58D8-61FC8CECB598}"/>
              </a:ext>
            </a:extLst>
          </p:cNvPr>
          <p:cNvGrpSpPr/>
          <p:nvPr/>
        </p:nvGrpSpPr>
        <p:grpSpPr>
          <a:xfrm>
            <a:off x="7689910" y="1053819"/>
            <a:ext cx="2989476" cy="2644357"/>
            <a:chOff x="7689910" y="1053819"/>
            <a:chExt cx="2989476" cy="264435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0DD-6841-1820-C15D-9763ED40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9910" y="1412106"/>
              <a:ext cx="2989476" cy="22860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4BC7D2-0A7E-8CC0-602F-3041297AB324}"/>
                </a:ext>
              </a:extLst>
            </p:cNvPr>
            <p:cNvSpPr txBox="1"/>
            <p:nvPr/>
          </p:nvSpPr>
          <p:spPr>
            <a:xfrm>
              <a:off x="7866406" y="1053819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Confinement effects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EFFC6D-283B-E659-9739-7217E1C8DC86}"/>
              </a:ext>
            </a:extLst>
          </p:cNvPr>
          <p:cNvGrpSpPr/>
          <p:nvPr/>
        </p:nvGrpSpPr>
        <p:grpSpPr>
          <a:xfrm>
            <a:off x="7664989" y="3901404"/>
            <a:ext cx="3012350" cy="2573638"/>
            <a:chOff x="7664989" y="3901404"/>
            <a:chExt cx="3012350" cy="25736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6DEC90-4FAA-A677-30F2-4B4D54C2D30E}"/>
                </a:ext>
              </a:extLst>
            </p:cNvPr>
            <p:cNvSpPr txBox="1"/>
            <p:nvPr/>
          </p:nvSpPr>
          <p:spPr>
            <a:xfrm>
              <a:off x="7866406" y="3901404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Pt poisoning mechanism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04BA56-1A24-62E7-C9B7-5D7E6B5DB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989" y="4351234"/>
              <a:ext cx="2837901" cy="212380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7F4E24-F856-1FA3-E359-87E0040D9009}"/>
              </a:ext>
            </a:extLst>
          </p:cNvPr>
          <p:cNvGrpSpPr/>
          <p:nvPr/>
        </p:nvGrpSpPr>
        <p:grpSpPr>
          <a:xfrm>
            <a:off x="3046860" y="1070558"/>
            <a:ext cx="3921898" cy="2542501"/>
            <a:chOff x="3046860" y="1070558"/>
            <a:chExt cx="3921898" cy="25425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872161-DD78-9D80-FD09-8F589FF642C6}"/>
                </a:ext>
              </a:extLst>
            </p:cNvPr>
            <p:cNvSpPr txBox="1"/>
            <p:nvPr/>
          </p:nvSpPr>
          <p:spPr>
            <a:xfrm>
              <a:off x="3700390" y="1070558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Sidechain effects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9A0ED7-9D8E-F973-DAA3-40303901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0" y="1590942"/>
              <a:ext cx="3921898" cy="202211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AB6310-C788-B888-65CC-C1F8E6808E9F}"/>
              </a:ext>
            </a:extLst>
          </p:cNvPr>
          <p:cNvGrpSpPr/>
          <p:nvPr/>
        </p:nvGrpSpPr>
        <p:grpSpPr>
          <a:xfrm>
            <a:off x="3602342" y="3900231"/>
            <a:ext cx="2810933" cy="2606193"/>
            <a:chOff x="3602342" y="3900231"/>
            <a:chExt cx="2810933" cy="260619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EF58497-E13A-0CF2-5CDC-050DEBAD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2342" y="4319851"/>
              <a:ext cx="2665912" cy="218657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7EB26E-0424-E890-07C3-835A20D4DEC8}"/>
                </a:ext>
              </a:extLst>
            </p:cNvPr>
            <p:cNvSpPr txBox="1"/>
            <p:nvPr/>
          </p:nvSpPr>
          <p:spPr>
            <a:xfrm>
              <a:off x="3602342" y="3900231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Hydration / Humidity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</p:spTree>
    <p:extLst>
      <p:ext uri="{BB962C8B-B14F-4D97-AF65-F5344CB8AC3E}">
        <p14:creationId xmlns:p14="http://schemas.microsoft.com/office/powerpoint/2010/main" val="381186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DEC90-4FAA-A677-30F2-4B4D54C2D30E}"/>
              </a:ext>
            </a:extLst>
          </p:cNvPr>
          <p:cNvSpPr txBox="1"/>
          <p:nvPr/>
        </p:nvSpPr>
        <p:spPr>
          <a:xfrm>
            <a:off x="7866406" y="3901404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Pt poisoning mechanism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E470DD-6841-1820-C15D-9763ED40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10" y="1412106"/>
            <a:ext cx="2989476" cy="22860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4BC7D2-0A7E-8CC0-602F-3041297AB324}"/>
              </a:ext>
            </a:extLst>
          </p:cNvPr>
          <p:cNvSpPr txBox="1"/>
          <p:nvPr/>
        </p:nvSpPr>
        <p:spPr>
          <a:xfrm>
            <a:off x="7866406" y="1053819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Confinement effects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04BA56-1A24-62E7-C9B7-5D7E6B5D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989" y="4351234"/>
            <a:ext cx="2837901" cy="21238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872161-DD78-9D80-FD09-8F589FF642C6}"/>
              </a:ext>
            </a:extLst>
          </p:cNvPr>
          <p:cNvSpPr txBox="1"/>
          <p:nvPr/>
        </p:nvSpPr>
        <p:spPr>
          <a:xfrm>
            <a:off x="3700390" y="1070558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Sidechain effects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9A0ED7-9D8E-F973-DAA3-40303901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860" y="1590942"/>
            <a:ext cx="3921898" cy="20221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EF58497-E13A-0CF2-5CDC-050DEBAD4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342" y="4319851"/>
            <a:ext cx="2665912" cy="21865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7EB26E-0424-E890-07C3-835A20D4DEC8}"/>
              </a:ext>
            </a:extLst>
          </p:cNvPr>
          <p:cNvSpPr txBox="1"/>
          <p:nvPr/>
        </p:nvSpPr>
        <p:spPr>
          <a:xfrm>
            <a:off x="3602342" y="3900231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Hydration / Humidity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8ECB8A-4575-DE91-B845-FF61F8252798}"/>
              </a:ext>
            </a:extLst>
          </p:cNvPr>
          <p:cNvSpPr/>
          <p:nvPr/>
        </p:nvSpPr>
        <p:spPr>
          <a:xfrm>
            <a:off x="0" y="944745"/>
            <a:ext cx="12192000" cy="5913255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2020F-AA20-DB42-22ED-D24F64F46882}"/>
              </a:ext>
            </a:extLst>
          </p:cNvPr>
          <p:cNvSpPr/>
          <p:nvPr/>
        </p:nvSpPr>
        <p:spPr>
          <a:xfrm>
            <a:off x="2414788" y="3162847"/>
            <a:ext cx="7362424" cy="1308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seek to provide molecular details underlying complex polymer morphologies by developing and applying robust theories.</a:t>
            </a:r>
          </a:p>
        </p:txBody>
      </p:sp>
    </p:spTree>
    <p:extLst>
      <p:ext uri="{BB962C8B-B14F-4D97-AF65-F5344CB8AC3E}">
        <p14:creationId xmlns:p14="http://schemas.microsoft.com/office/powerpoint/2010/main" val="7611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Ionomer—Pt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4709</TotalTime>
  <Words>909</Words>
  <Application>Microsoft Office PowerPoint</Application>
  <PresentationFormat>Widescreen</PresentationFormat>
  <Paragraphs>134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Polymer SCFT for Studying the Nafion—Pt interface</vt:lpstr>
      <vt:lpstr>Ionomer morphology underlies key questions in PEMFCs</vt:lpstr>
      <vt:lpstr>Ionomer morphology underlies key questions in PEMFCs</vt:lpstr>
      <vt:lpstr>Outline</vt:lpstr>
      <vt:lpstr>Outline</vt:lpstr>
      <vt:lpstr>Polyelectrolyte behavior is controlled by three main interactions</vt:lpstr>
      <vt:lpstr>These interactions dictate polyelectrolyte morphology</vt:lpstr>
      <vt:lpstr>PowerPoint Presentation</vt:lpstr>
      <vt:lpstr>Outline</vt:lpstr>
      <vt:lpstr>Our SCFT systematically includes these coupled interactions</vt:lpstr>
      <vt:lpstr>Self-consistent field equations provide microscopic details</vt:lpstr>
      <vt:lpstr>Outline</vt:lpstr>
      <vt:lpstr>Rudimentary proof-of-concept: considering sidechains only</vt:lpstr>
      <vt:lpstr>Proposed system for Ionomer—Pt interface at varying humidities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76</cp:revision>
  <dcterms:created xsi:type="dcterms:W3CDTF">2022-03-28T18:43:16Z</dcterms:created>
  <dcterms:modified xsi:type="dcterms:W3CDTF">2024-07-22T00:22:24Z</dcterms:modified>
</cp:coreProperties>
</file>