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3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0" dirty="0"/>
              <a:t>Why polymer theory is beautiful (and why you should care)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97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Takashi Yokokura</a:t>
            </a:r>
          </a:p>
          <a:p>
            <a:pPr>
              <a:lnSpc>
                <a:spcPct val="110000"/>
              </a:lnSpc>
            </a:pPr>
            <a:r>
              <a:rPr lang="en-US" dirty="0"/>
              <a:t>CBE Student Colloquium</a:t>
            </a:r>
          </a:p>
          <a:p>
            <a:pPr>
              <a:lnSpc>
                <a:spcPct val="110000"/>
              </a:lnSpc>
            </a:pPr>
            <a:r>
              <a:rPr lang="en-US" dirty="0"/>
              <a:t>04/27/2023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8741C3-A523-2256-94CA-936229A0D562}"/>
              </a:ext>
            </a:extLst>
          </p:cNvPr>
          <p:cNvGrpSpPr/>
          <p:nvPr/>
        </p:nvGrpSpPr>
        <p:grpSpPr>
          <a:xfrm>
            <a:off x="3838894" y="5233557"/>
            <a:ext cx="8353106" cy="1403505"/>
            <a:chOff x="2972576" y="5118509"/>
            <a:chExt cx="9098860" cy="15288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21FA03-FB28-A4F2-5C82-B4AF01A9F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661"/>
            <a:stretch/>
          </p:blipFill>
          <p:spPr>
            <a:xfrm>
              <a:off x="2972576" y="5118509"/>
              <a:ext cx="9098860" cy="152880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0B218E-52E8-2555-3CC3-7055A7881B22}"/>
                </a:ext>
              </a:extLst>
            </p:cNvPr>
            <p:cNvGrpSpPr/>
            <p:nvPr/>
          </p:nvGrpSpPr>
          <p:grpSpPr>
            <a:xfrm>
              <a:off x="5016538" y="5994239"/>
              <a:ext cx="2315478" cy="614052"/>
              <a:chOff x="2451760" y="2003022"/>
              <a:chExt cx="2315478" cy="6140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0746CF-355B-629E-FB1C-36EE89478A97}"/>
                  </a:ext>
                </a:extLst>
              </p:cNvPr>
              <p:cNvSpPr/>
              <p:nvPr/>
            </p:nvSpPr>
            <p:spPr>
              <a:xfrm>
                <a:off x="2451760" y="2003022"/>
                <a:ext cx="1940946" cy="6140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711703-D1CC-C345-2734-17EED4CF96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644" r="2243"/>
              <a:stretch/>
            </p:blipFill>
            <p:spPr>
              <a:xfrm>
                <a:off x="2493674" y="2111985"/>
                <a:ext cx="2273564" cy="250181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4617"/>
            <a:ext cx="11999345" cy="800128"/>
          </a:xfrm>
        </p:spPr>
        <p:txBody>
          <a:bodyPr>
            <a:normAutofit/>
          </a:bodyPr>
          <a:lstStyle/>
          <a:p>
            <a:r>
              <a:rPr lang="en-US" dirty="0"/>
              <a:t>Partition Function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76" y="1963663"/>
            <a:ext cx="3343196" cy="7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201" y="2840026"/>
            <a:ext cx="2696062" cy="6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602" y="3518234"/>
            <a:ext cx="4239588" cy="651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575CC-177D-4E0A-5EA2-A0F43D78F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80" y="1124739"/>
            <a:ext cx="6086940" cy="6589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FC915-2EA6-739E-0BF7-666FE431729F}"/>
              </a:ext>
            </a:extLst>
          </p:cNvPr>
          <p:cNvSpPr txBox="1"/>
          <p:nvPr/>
        </p:nvSpPr>
        <p:spPr>
          <a:xfrm>
            <a:off x="9198708" y="2071908"/>
            <a:ext cx="28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Elastic entropy following Gaussian statistics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228BD-9C20-93E2-69E9-FB3E5A3546AB}"/>
              </a:ext>
            </a:extLst>
          </p:cNvPr>
          <p:cNvSpPr txBox="1"/>
          <p:nvPr/>
        </p:nvSpPr>
        <p:spPr>
          <a:xfrm>
            <a:off x="9216961" y="2840103"/>
            <a:ext cx="27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Flory-Huggins short-range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61ED2-17D2-3B8D-F956-39896394C174}"/>
              </a:ext>
            </a:extLst>
          </p:cNvPr>
          <p:cNvSpPr txBox="1"/>
          <p:nvPr/>
        </p:nvSpPr>
        <p:spPr>
          <a:xfrm>
            <a:off x="9193416" y="3690583"/>
            <a:ext cx="28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correlations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441F2-F8FD-A06C-67EC-D810391E1BB4}"/>
              </a:ext>
            </a:extLst>
          </p:cNvPr>
          <p:cNvSpPr txBox="1"/>
          <p:nvPr/>
        </p:nvSpPr>
        <p:spPr>
          <a:xfrm>
            <a:off x="9216961" y="4346709"/>
            <a:ext cx="262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Local incompressibility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E82A-49A9-07C7-D1E5-4D3F878A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1" y="4363227"/>
            <a:ext cx="3771141" cy="29094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2B462F-1B73-CFBD-FEE2-1CB2E3896691}"/>
              </a:ext>
            </a:extLst>
          </p:cNvPr>
          <p:cNvCxnSpPr>
            <a:cxnSpLocks/>
          </p:cNvCxnSpPr>
          <p:nvPr/>
        </p:nvCxnSpPr>
        <p:spPr>
          <a:xfrm>
            <a:off x="4625526" y="1954925"/>
            <a:ext cx="0" cy="312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54DE4-98E4-5282-CEE9-69FC75A23D97}"/>
              </a:ext>
            </a:extLst>
          </p:cNvPr>
          <p:cNvGrpSpPr/>
          <p:nvPr/>
        </p:nvGrpSpPr>
        <p:grpSpPr>
          <a:xfrm>
            <a:off x="350661" y="1778151"/>
            <a:ext cx="2027640" cy="3328717"/>
            <a:chOff x="1014729" y="1785621"/>
            <a:chExt cx="2587196" cy="424732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683DB6-6706-898B-B2B2-5F52F95696AD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B32CC9-0B6F-A4B7-55A6-DC68D89CBBED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D64F6C-3672-74C9-270B-2895A797DF0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01A673-C935-193C-E18E-B6CDA70A1761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46737A-E3C4-B3BE-5C86-8D428B13F2F9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F202C8-73D8-3D3B-FD8E-1DA6621E17A7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29D5D71-22C1-76D9-F69B-48D7D3098C33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E26D39-BB3F-61AC-5E0E-5DCDEC4A0230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73423A-B7E6-BEC0-E59F-766BF3347132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854CE-264E-9E1B-2DCD-266ACB27F4EE}"/>
              </a:ext>
            </a:extLst>
          </p:cNvPr>
          <p:cNvSpPr/>
          <p:nvPr/>
        </p:nvSpPr>
        <p:spPr>
          <a:xfrm>
            <a:off x="181580" y="1718055"/>
            <a:ext cx="3457100" cy="3457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22CFF5-6BBF-0220-F398-1F5A0C500F6C}"/>
              </a:ext>
            </a:extLst>
          </p:cNvPr>
          <p:cNvSpPr/>
          <p:nvPr/>
        </p:nvSpPr>
        <p:spPr>
          <a:xfrm>
            <a:off x="437822" y="3129120"/>
            <a:ext cx="1956946" cy="23905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116AAC-712E-12C1-550B-830B11C672AC}"/>
              </a:ext>
            </a:extLst>
          </p:cNvPr>
          <p:cNvGrpSpPr/>
          <p:nvPr/>
        </p:nvGrpSpPr>
        <p:grpSpPr>
          <a:xfrm>
            <a:off x="634688" y="1889491"/>
            <a:ext cx="2930766" cy="3049474"/>
            <a:chOff x="884491" y="1809798"/>
            <a:chExt cx="3739552" cy="38910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4BA89-5E01-F17B-053D-A960C9A7C36B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AC22EB-E0DD-2DC2-5251-BA46C273DDA3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DE8224-67AA-8D33-D463-7076A90341FC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7DB468-B88A-664B-7CFE-FB35669C47A3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21F986-859B-D6A4-DEBE-1E2684978BBF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D294CA-5DF5-1EE3-42FF-454670EE922A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5925B4-791B-59C0-84F4-92018CE8E4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CEB2AC-50C2-FE71-89C9-7B2EC20FFCD7}"/>
                </a:ext>
              </a:extLst>
            </p:cNvPr>
            <p:cNvSpPr/>
            <p:nvPr/>
          </p:nvSpPr>
          <p:spPr>
            <a:xfrm>
              <a:off x="2631731" y="1809798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07470C-0AA0-1B24-DA84-8B02638F0918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E6FA96-FA57-80AC-8C06-BF58B9FA938D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AD353F-6E11-74BB-F2E4-504C762C7046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6708EF-BA06-11AE-3B91-9DE7CCDAFD2B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1899C6-357B-49C2-BD0D-A980DE360E9B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AFF48-4D50-A0F9-7A40-4830D62221EB}"/>
              </a:ext>
            </a:extLst>
          </p:cNvPr>
          <p:cNvGrpSpPr/>
          <p:nvPr/>
        </p:nvGrpSpPr>
        <p:grpSpPr>
          <a:xfrm>
            <a:off x="554242" y="2031512"/>
            <a:ext cx="2794352" cy="2841028"/>
            <a:chOff x="1276823" y="2059746"/>
            <a:chExt cx="3565494" cy="3625050"/>
          </a:xfrm>
          <a:solidFill>
            <a:schemeClr val="tx2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B3BBD8-107A-3D94-08F4-69D743D57893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82DDD6-0204-37C0-547E-A9E3102C3561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15C852-761D-1619-A7D0-BEE6BDA6A765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FFC381-0049-E861-8331-05506C1F8C1D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F9CD0D-E50F-A0EB-B47F-00B43F351A5F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CBCDB8-5B2E-1F8A-F22B-814EC212EB09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12C73D-C31B-76E3-06F2-D3DD0E915428}"/>
                </a:ext>
              </a:extLst>
            </p:cNvPr>
            <p:cNvSpPr/>
            <p:nvPr/>
          </p:nvSpPr>
          <p:spPr>
            <a:xfrm>
              <a:off x="1276823" y="20597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3D53A0-0382-16A6-019E-EDD576F3C73D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517DCC-53B6-EEA6-0662-84DD8E59858C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52D33E-8697-9947-20B0-401B47E9354F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2C0BDCD-395E-9CCB-915E-AF836E1F45C3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9F673-6880-8DC8-DFCC-47156B92DB7B}"/>
              </a:ext>
            </a:extLst>
          </p:cNvPr>
          <p:cNvGrpSpPr/>
          <p:nvPr/>
        </p:nvGrpSpPr>
        <p:grpSpPr>
          <a:xfrm>
            <a:off x="584410" y="3081332"/>
            <a:ext cx="1870103" cy="345090"/>
            <a:chOff x="970130" y="3454624"/>
            <a:chExt cx="2386182" cy="44032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E8F40B-F913-CD31-53E7-47DA8B8BD9F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9694A1-52F2-5A68-2163-A240130D85CE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C03ADF-F281-810A-562B-8F8C640EECF6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F168E4-91E0-6459-DD30-A64A1045234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D13523A-7D1E-F7DA-55CA-0E8F1AA4590F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7702F3-336A-8034-47F9-AF88586E37C1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E4B294-37D0-E391-43E7-5CF7C6058821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90609-8898-54C8-B781-BF994E7BB618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3C47CA-8017-2A16-C1DB-3342F1A17B3F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FC7F92-27D9-AC11-D7ED-AA60EF8B301A}"/>
              </a:ext>
            </a:extLst>
          </p:cNvPr>
          <p:cNvGrpSpPr/>
          <p:nvPr/>
        </p:nvGrpSpPr>
        <p:grpSpPr>
          <a:xfrm>
            <a:off x="593712" y="3070536"/>
            <a:ext cx="1870103" cy="345090"/>
            <a:chOff x="970130" y="3454624"/>
            <a:chExt cx="2386182" cy="4403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A06D0B-C5CD-207B-1FCF-E7C1970C49C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39C7D3-AA8B-A7F5-84C1-1272E8A93918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A0D8FD-D841-BBB0-9DBC-4C3E6E8D3365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86C39B8-6E8B-B8DE-076D-6810B2C3610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6B9C5F-FC9E-2CD2-0E49-236C407510F4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2E1DB0-6B3C-36C0-EF8F-6FFDFFF70B2C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DF5081-20E9-B2EF-80B7-6E064034737F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C1F564A-1BC0-46E9-BACF-564D62233944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69A5C7-5358-DA24-4D7C-6FED065186CB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C441258-5A04-9936-2264-B2843A341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50" y="5271426"/>
            <a:ext cx="1121200" cy="3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38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353800" cy="800128"/>
          </a:xfrm>
        </p:spPr>
        <p:txBody>
          <a:bodyPr>
            <a:normAutofit/>
          </a:bodyPr>
          <a:lstStyle/>
          <a:p>
            <a:r>
              <a:rPr lang="en-US" dirty="0"/>
              <a:t>Free Energy and SCF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57" b="70760"/>
          <a:stretch/>
        </p:blipFill>
        <p:spPr>
          <a:xfrm>
            <a:off x="1795148" y="4658566"/>
            <a:ext cx="2865224" cy="65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357C38-7FD9-DFB5-5622-DA47A27C5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78" r="53113" b="16415"/>
          <a:stretch/>
        </p:blipFill>
        <p:spPr>
          <a:xfrm>
            <a:off x="2197026" y="3585674"/>
            <a:ext cx="2219888" cy="4150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FD24BF-AB23-8EF1-0995-71D059AD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289" y="4205094"/>
            <a:ext cx="1447788" cy="2911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032FDD-E663-0790-98CB-A46493507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20" y="2951630"/>
            <a:ext cx="2701626" cy="5559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ED2A4D-25CE-9BD5-336A-7FEC16881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30" y="2928534"/>
            <a:ext cx="3301087" cy="5519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745621-4577-5819-97AC-E2EFF40A2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97" y="3702285"/>
            <a:ext cx="1372201" cy="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92E2-3D93-4675-22B9-2784FF650217}"/>
              </a:ext>
            </a:extLst>
          </p:cNvPr>
          <p:cNvSpPr txBox="1"/>
          <p:nvPr/>
        </p:nvSpPr>
        <p:spPr>
          <a:xfrm>
            <a:off x="400698" y="3053483"/>
            <a:ext cx="1690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solidFill>
                  <a:schemeClr val="accent1"/>
                </a:solidFill>
                <a:latin typeface="Lucida grande" panose="020B0502040204020203"/>
              </a:rPr>
              <a:t>Polymer Density: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3924-62C4-CAE1-D5A6-AEB8FB5BFEAB}"/>
              </a:ext>
            </a:extLst>
          </p:cNvPr>
          <p:cNvSpPr txBox="1"/>
          <p:nvPr/>
        </p:nvSpPr>
        <p:spPr>
          <a:xfrm>
            <a:off x="376975" y="3626782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 Density: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ADAC3-907F-20B0-CA1C-5CFFAD0D8C88}"/>
              </a:ext>
            </a:extLst>
          </p:cNvPr>
          <p:cNvSpPr txBox="1"/>
          <p:nvPr/>
        </p:nvSpPr>
        <p:spPr>
          <a:xfrm>
            <a:off x="376975" y="4175720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Incompressibility: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45CD-D8BE-68D6-F556-53CCA1E38ACE}"/>
              </a:ext>
            </a:extLst>
          </p:cNvPr>
          <p:cNvSpPr txBox="1"/>
          <p:nvPr/>
        </p:nvSpPr>
        <p:spPr>
          <a:xfrm>
            <a:off x="5736880" y="3043958"/>
            <a:ext cx="2501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Polymer-controlling Field: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84901-A25D-83A3-3D33-BDC79CB5866D}"/>
              </a:ext>
            </a:extLst>
          </p:cNvPr>
          <p:cNvSpPr txBox="1"/>
          <p:nvPr/>
        </p:nvSpPr>
        <p:spPr>
          <a:xfrm>
            <a:off x="5769741" y="3649319"/>
            <a:ext cx="243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Solvent-controlling Field: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357A2-5F5F-9317-9FFA-74F46ECDEFD0}"/>
              </a:ext>
            </a:extLst>
          </p:cNvPr>
          <p:cNvSpPr txBox="1"/>
          <p:nvPr/>
        </p:nvSpPr>
        <p:spPr>
          <a:xfrm>
            <a:off x="386028" y="4713985"/>
            <a:ext cx="132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Monomer Probability: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A2302D-BE12-F771-B316-F2061EBEA78B}"/>
              </a:ext>
            </a:extLst>
          </p:cNvPr>
          <p:cNvGrpSpPr/>
          <p:nvPr/>
        </p:nvGrpSpPr>
        <p:grpSpPr>
          <a:xfrm>
            <a:off x="8116462" y="5488474"/>
            <a:ext cx="1349861" cy="996655"/>
            <a:chOff x="5614082" y="4114505"/>
            <a:chExt cx="1596861" cy="11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46958B-9061-E14F-8A4C-DC5C5265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9722" y="4114505"/>
              <a:ext cx="1361221" cy="234912"/>
            </a:xfrm>
            <a:prstGeom prst="rect">
              <a:avLst/>
            </a:prstGeom>
          </p:spPr>
        </p:pic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914B663-2EC7-BABA-BD11-4A5FC85FF16B}"/>
                </a:ext>
              </a:extLst>
            </p:cNvPr>
            <p:cNvSpPr/>
            <p:nvPr/>
          </p:nvSpPr>
          <p:spPr>
            <a:xfrm flipH="1">
              <a:off x="5614082" y="4151081"/>
              <a:ext cx="93136" cy="920200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5956F-81B8-4DC2-0591-69EA0EA7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5154" y="4643083"/>
              <a:ext cx="1250037" cy="58825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CB636F-0355-6D4C-4D85-E933E03636B2}"/>
              </a:ext>
            </a:extLst>
          </p:cNvPr>
          <p:cNvSpPr txBox="1"/>
          <p:nvPr/>
        </p:nvSpPr>
        <p:spPr>
          <a:xfrm>
            <a:off x="5416731" y="4674011"/>
            <a:ext cx="15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Potential: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E90C04-E5AC-8813-D967-8812282E6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919" y="4670976"/>
            <a:ext cx="4834398" cy="556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4B24D-D8AC-6CD2-ED8F-BBC6E73E617C}"/>
              </a:ext>
            </a:extLst>
          </p:cNvPr>
          <p:cNvGrpSpPr/>
          <p:nvPr/>
        </p:nvGrpSpPr>
        <p:grpSpPr>
          <a:xfrm>
            <a:off x="400698" y="1594086"/>
            <a:ext cx="11646644" cy="480033"/>
            <a:chOff x="168990" y="2549046"/>
            <a:chExt cx="12952956" cy="5338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691F130-8807-B291-9F76-DF93F6D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8990" y="2695501"/>
              <a:ext cx="3754111" cy="2759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265D7EC-2E9C-F7DA-33EB-5294BDC1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8839" y="2549046"/>
              <a:ext cx="5100830" cy="5338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3D8A19-9DB2-B795-4155-3CEC1B9F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1013" y="2549046"/>
              <a:ext cx="3930933" cy="52516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53DE95-1053-A6DC-2364-88356BF21051}"/>
              </a:ext>
            </a:extLst>
          </p:cNvPr>
          <p:cNvSpPr txBox="1"/>
          <p:nvPr/>
        </p:nvSpPr>
        <p:spPr>
          <a:xfrm>
            <a:off x="-14210" y="1121221"/>
            <a:ext cx="501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Free Energy (ensemble average across surface)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E86168-4818-D598-49AA-0BB56A22FD34}"/>
              </a:ext>
            </a:extLst>
          </p:cNvPr>
          <p:cNvCxnSpPr>
            <a:cxnSpLocks/>
          </p:cNvCxnSpPr>
          <p:nvPr/>
        </p:nvCxnSpPr>
        <p:spPr>
          <a:xfrm>
            <a:off x="1182626" y="2094862"/>
            <a:ext cx="0" cy="83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4AE5D6-1B5B-0A8D-63CF-CCDBE3BA609E}"/>
              </a:ext>
            </a:extLst>
          </p:cNvPr>
          <p:cNvSpPr txBox="1"/>
          <p:nvPr/>
        </p:nvSpPr>
        <p:spPr>
          <a:xfrm>
            <a:off x="1264883" y="2356949"/>
            <a:ext cx="261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4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53F987-4F16-94D4-3B8D-57C4E3E634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448" y="2269946"/>
            <a:ext cx="826448" cy="4800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631233F-4ED0-2730-F633-6203F81F97AF}"/>
              </a:ext>
            </a:extLst>
          </p:cNvPr>
          <p:cNvGrpSpPr/>
          <p:nvPr/>
        </p:nvGrpSpPr>
        <p:grpSpPr>
          <a:xfrm>
            <a:off x="2283364" y="5488691"/>
            <a:ext cx="2843282" cy="1081304"/>
            <a:chOff x="618975" y="5711761"/>
            <a:chExt cx="2843282" cy="10813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CCF049-2BD6-DB87-C8F7-4581EDAA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3001" y="5711761"/>
              <a:ext cx="1208266" cy="1935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64648D-6BA6-7750-1050-CEBE00E3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3001" y="6032248"/>
              <a:ext cx="1349862" cy="1935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3475963-B0A7-3BE7-3371-909CB258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83" y="6314589"/>
              <a:ext cx="2543974" cy="193511"/>
            </a:xfrm>
            <a:prstGeom prst="rect">
              <a:avLst/>
            </a:prstGeom>
          </p:spPr>
        </p:pic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1ECE630D-7A18-1663-EDD5-14C46A0D1F4F}"/>
                </a:ext>
              </a:extLst>
            </p:cNvPr>
            <p:cNvSpPr/>
            <p:nvPr/>
          </p:nvSpPr>
          <p:spPr>
            <a:xfrm flipH="1">
              <a:off x="618975" y="5734146"/>
              <a:ext cx="90678" cy="851598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C1C5DE-F99E-7991-3D7A-93C94574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8283" y="6585744"/>
              <a:ext cx="1354580" cy="193511"/>
            </a:xfrm>
            <a:prstGeom prst="rect">
              <a:avLst/>
            </a:prstGeom>
          </p:spPr>
        </p:pic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921507F7-2239-31DD-DC3F-0210F3657B04}"/>
                </a:ext>
              </a:extLst>
            </p:cNvPr>
            <p:cNvSpPr/>
            <p:nvPr/>
          </p:nvSpPr>
          <p:spPr>
            <a:xfrm flipH="1">
              <a:off x="778769" y="6314589"/>
              <a:ext cx="90678" cy="478476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73BB8C-E556-9BBE-1B87-4303F8348F2A}"/>
              </a:ext>
            </a:extLst>
          </p:cNvPr>
          <p:cNvGrpSpPr/>
          <p:nvPr/>
        </p:nvGrpSpPr>
        <p:grpSpPr>
          <a:xfrm>
            <a:off x="4896322" y="964806"/>
            <a:ext cx="7295678" cy="392644"/>
            <a:chOff x="4896322" y="964806"/>
            <a:chExt cx="7295678" cy="3926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FD076D-1AF5-04A1-903C-F060BF009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22" y="1357450"/>
              <a:ext cx="729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F46DD0-7618-A0D6-D51A-0A82810D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67609" y="1056950"/>
              <a:ext cx="2003442" cy="19907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3C6EA60-0C78-7443-A8E4-04061433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3659" y="1070010"/>
              <a:ext cx="2468855" cy="19275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AE158-6C89-7A08-9D9B-AD95C7C3061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22" y="964806"/>
              <a:ext cx="0" cy="39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610BA2-AF26-4AB9-404E-D37B414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39251" y="1033210"/>
              <a:ext cx="2287389" cy="22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/>
      <p:bldP spid="21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beauty (in physics)?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310D0-C9D9-7CFF-BB52-FC87DACBCA93}"/>
              </a:ext>
            </a:extLst>
          </p:cNvPr>
          <p:cNvSpPr/>
          <p:nvPr/>
        </p:nvSpPr>
        <p:spPr>
          <a:xfrm>
            <a:off x="8382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butterfly &lt;--&gt; </a:t>
            </a:r>
            <a:r>
              <a:rPr lang="en-US" dirty="0">
                <a:sym typeface="Wingdings" panose="05000000000000000000" pitchFamily="2" charset="2"/>
              </a:rPr>
              <a:t>microscopic patterns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29F6-9A43-BE70-CD8C-C53BDA91C492}"/>
              </a:ext>
            </a:extLst>
          </p:cNvPr>
          <p:cNvSpPr txBox="1"/>
          <p:nvPr/>
        </p:nvSpPr>
        <p:spPr>
          <a:xfrm>
            <a:off x="639233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beauty and its underlying mechanisms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A71B4-9E52-5EEB-DAFA-52525C8A934B}"/>
              </a:ext>
            </a:extLst>
          </p:cNvPr>
          <p:cNvSpPr/>
          <p:nvPr/>
        </p:nvSpPr>
        <p:spPr>
          <a:xfrm>
            <a:off x="66294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CRISPR, radiation, quantum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1C603-1073-BC82-C0A1-8EDD2628A18A}"/>
              </a:ext>
            </a:extLst>
          </p:cNvPr>
          <p:cNvSpPr txBox="1"/>
          <p:nvPr/>
        </p:nvSpPr>
        <p:spPr>
          <a:xfrm>
            <a:off x="6430435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Civilizational triumphs in fundamental breakthroughs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D337DD-1849-E1E5-7723-D074B9D9F3C0}"/>
              </a:ext>
            </a:extLst>
          </p:cNvPr>
          <p:cNvSpPr/>
          <p:nvPr/>
        </p:nvSpPr>
        <p:spPr>
          <a:xfrm>
            <a:off x="1905000" y="4463013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Gauss’s Law, Navier-Stokes, Poisson-Boltzmann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F929-2627-CB32-2F81-B0F541974877}"/>
              </a:ext>
            </a:extLst>
          </p:cNvPr>
          <p:cNvSpPr txBox="1"/>
          <p:nvPr/>
        </p:nvSpPr>
        <p:spPr>
          <a:xfrm>
            <a:off x="1344083" y="6429936"/>
            <a:ext cx="584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Abstracting complex phenomena into mathematical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49D3-5162-BC96-D4BA-9BC4B8CD4AB3}"/>
              </a:ext>
            </a:extLst>
          </p:cNvPr>
          <p:cNvSpPr txBox="1"/>
          <p:nvPr/>
        </p:nvSpPr>
        <p:spPr>
          <a:xfrm>
            <a:off x="207433" y="1085042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Before today: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81570-A51D-8772-95CC-75EA202DFE94}"/>
              </a:ext>
            </a:extLst>
          </p:cNvPr>
          <p:cNvSpPr txBox="1"/>
          <p:nvPr/>
        </p:nvSpPr>
        <p:spPr>
          <a:xfrm>
            <a:off x="207433" y="4017027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After today: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DA14D-4C5D-EDA5-F9A9-437841E3EEFF}"/>
              </a:ext>
            </a:extLst>
          </p:cNvPr>
          <p:cNvSpPr txBox="1"/>
          <p:nvPr/>
        </p:nvSpPr>
        <p:spPr>
          <a:xfrm>
            <a:off x="7190317" y="4633328"/>
            <a:ext cx="472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Better understanding of the world around 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Systematic approach to solving engineering problems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AC1D-0CC3-7DC2-18D3-0A123F6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D6A22-D059-8778-90AD-6DF7467D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B70DE-194F-1ACC-CF63-2DFFC4F30D6D}"/>
              </a:ext>
            </a:extLst>
          </p:cNvPr>
          <p:cNvSpPr/>
          <p:nvPr/>
        </p:nvSpPr>
        <p:spPr>
          <a:xfrm>
            <a:off x="838199" y="1185333"/>
            <a:ext cx="5731933" cy="465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1D Gaussian chain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possibilities (counting)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Sterling’s approximation</a:t>
            </a:r>
          </a:p>
          <a:p>
            <a:endParaRPr lang="en-US" dirty="0"/>
          </a:p>
          <a:p>
            <a:r>
              <a:rPr lang="en-US" dirty="0"/>
              <a:t>3D probability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independent random walks</a:t>
            </a:r>
          </a:p>
          <a:p>
            <a:endParaRPr lang="en-US" dirty="0"/>
          </a:p>
          <a:p>
            <a:r>
              <a:rPr lang="en-US" dirty="0"/>
              <a:t>Free energy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Boltzmann equation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 = f(microstates)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Helmholtz free 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Extension: Hooke’s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ends are fixed, polymer is like a spring with entropic spring constant k = 3kT/Nb^2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EAA3-7D24-67DE-7BF3-C6BECCA17DE7}"/>
              </a:ext>
            </a:extLst>
          </p:cNvPr>
          <p:cNvSpPr txBox="1"/>
          <p:nvPr/>
        </p:nvSpPr>
        <p:spPr>
          <a:xfrm>
            <a:off x="2628899" y="6105525"/>
            <a:ext cx="728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highly simplified model can still provide understanding for a complex system. But is it enough to translate to the real world?</a:t>
            </a:r>
          </a:p>
        </p:txBody>
      </p:sp>
    </p:spTree>
    <p:extLst>
      <p:ext uri="{BB962C8B-B14F-4D97-AF65-F5344CB8AC3E}">
        <p14:creationId xmlns:p14="http://schemas.microsoft.com/office/powerpoint/2010/main" val="422986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EA910E78-4D7B-42FE-A4C3-9E26E1BE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2" y="4672053"/>
            <a:ext cx="8022018" cy="575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/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1D random walk: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Monomers </a:t>
                </a:r>
                <a:r>
                  <a:rPr lang="en-US" u="sng" dirty="0"/>
                  <a:t>don’t interact</a:t>
                </a:r>
                <a:r>
                  <a:rPr lang="en-US" dirty="0"/>
                  <a:t> and randomly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right steps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left steps for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steps and final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blipFill>
                <a:blip r:embed="rId3"/>
                <a:stretch>
                  <a:fillRect l="-813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91938D2-B9FA-17B3-2C56-8BAB8FB336C9}"/>
              </a:ext>
            </a:extLst>
          </p:cNvPr>
          <p:cNvGrpSpPr/>
          <p:nvPr/>
        </p:nvGrpSpPr>
        <p:grpSpPr>
          <a:xfrm>
            <a:off x="1277939" y="3116796"/>
            <a:ext cx="9636121" cy="307848"/>
            <a:chOff x="1108077" y="2178177"/>
            <a:chExt cx="9636121" cy="3078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74E08C-DB26-053E-5EE6-33D1F67DAD71}"/>
                </a:ext>
              </a:extLst>
            </p:cNvPr>
            <p:cNvGrpSpPr/>
            <p:nvPr/>
          </p:nvGrpSpPr>
          <p:grpSpPr>
            <a:xfrm>
              <a:off x="1784350" y="2178177"/>
              <a:ext cx="8283575" cy="307848"/>
              <a:chOff x="1841500" y="3044952"/>
              <a:chExt cx="8283575" cy="30784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F86118F-5A99-0A33-D32D-A0148A50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500" y="3208867"/>
                <a:ext cx="82835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28E477-A3E9-B388-FE01-EB4902E12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407D5B6-97E4-0617-8862-BAB439427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A1197-F767-893D-11A6-589EAE1C1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396334-558C-E89A-AE2E-A68E9BB0E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06493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1D08CBF-C4AE-D116-A722-D617BB076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0" y="3047998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19C489-4673-02CA-A8DE-462DB023B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13F2F5-BDB4-29F6-C1C7-E6970E56B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9A4C008-38F8-1B15-D9EB-97982674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9ED327-287D-B2D4-CC8B-FB6BEFE30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3F894A-4A5A-2414-5E0C-40AD06E34BFB}"/>
                </a:ext>
              </a:extLst>
            </p:cNvPr>
            <p:cNvGrpSpPr/>
            <p:nvPr/>
          </p:nvGrpSpPr>
          <p:grpSpPr>
            <a:xfrm>
              <a:off x="10286998" y="2299904"/>
              <a:ext cx="457200" cy="91821"/>
              <a:chOff x="4181475" y="4333875"/>
              <a:chExt cx="457200" cy="9182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6FBD99-81C4-4453-D2C8-63CD4842292D}"/>
                  </a:ext>
                </a:extLst>
              </p:cNvPr>
              <p:cNvSpPr/>
              <p:nvPr/>
            </p:nvSpPr>
            <p:spPr>
              <a:xfrm>
                <a:off x="4181475" y="4333875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36285F-B1ED-B392-4CBD-187A36C4B2C5}"/>
                  </a:ext>
                </a:extLst>
              </p:cNvPr>
              <p:cNvSpPr/>
              <p:nvPr/>
            </p:nvSpPr>
            <p:spPr>
              <a:xfrm>
                <a:off x="4362450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70AE9B-6DDD-90BC-869B-40BA573FC663}"/>
                  </a:ext>
                </a:extLst>
              </p:cNvPr>
              <p:cNvSpPr/>
              <p:nvPr/>
            </p:nvSpPr>
            <p:spPr>
              <a:xfrm>
                <a:off x="4543425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B0226F-0C8B-FE88-7546-33B4743FE23F}"/>
                </a:ext>
              </a:extLst>
            </p:cNvPr>
            <p:cNvGrpSpPr/>
            <p:nvPr/>
          </p:nvGrpSpPr>
          <p:grpSpPr>
            <a:xfrm>
              <a:off x="1108077" y="2299904"/>
              <a:ext cx="457200" cy="91821"/>
              <a:chOff x="4181475" y="4333875"/>
              <a:chExt cx="457200" cy="9182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64D8A6D-3237-FBA2-AD93-F91D88872337}"/>
                  </a:ext>
                </a:extLst>
              </p:cNvPr>
              <p:cNvSpPr/>
              <p:nvPr/>
            </p:nvSpPr>
            <p:spPr>
              <a:xfrm>
                <a:off x="4181475" y="4333875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229266-316D-15C1-9F7D-F8E1FFF0D270}"/>
                  </a:ext>
                </a:extLst>
              </p:cNvPr>
              <p:cNvSpPr/>
              <p:nvPr/>
            </p:nvSpPr>
            <p:spPr>
              <a:xfrm>
                <a:off x="4362450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2F367D-3F9E-FCEE-6770-ECCE0647761B}"/>
                  </a:ext>
                </a:extLst>
              </p:cNvPr>
              <p:cNvSpPr/>
              <p:nvPr/>
            </p:nvSpPr>
            <p:spPr>
              <a:xfrm>
                <a:off x="4543425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B6714A-96EA-D0DD-B468-8ABD2C4CCFBE}"/>
              </a:ext>
            </a:extLst>
          </p:cNvPr>
          <p:cNvSpPr txBox="1"/>
          <p:nvPr/>
        </p:nvSpPr>
        <p:spPr>
          <a:xfrm>
            <a:off x="5856287" y="260657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7A3E0E-81B3-7DA6-73B1-AC3CF5EA270F}"/>
              </a:ext>
            </a:extLst>
          </p:cNvPr>
          <p:cNvGrpSpPr/>
          <p:nvPr/>
        </p:nvGrpSpPr>
        <p:grpSpPr>
          <a:xfrm>
            <a:off x="4941887" y="2606578"/>
            <a:ext cx="1114425" cy="631945"/>
            <a:chOff x="4941887" y="2610934"/>
            <a:chExt cx="1114425" cy="6319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4E7803-9EA1-6669-9412-008B17686410}"/>
                </a:ext>
              </a:extLst>
            </p:cNvPr>
            <p:cNvSpPr txBox="1"/>
            <p:nvPr/>
          </p:nvSpPr>
          <p:spPr>
            <a:xfrm>
              <a:off x="4941887" y="2610934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8B3B29-EDF1-7ACD-062C-DDC93DC7B096}"/>
                </a:ext>
              </a:extLst>
            </p:cNvPr>
            <p:cNvCxnSpPr/>
            <p:nvPr/>
          </p:nvCxnSpPr>
          <p:spPr>
            <a:xfrm flipH="1">
              <a:off x="5141912" y="3242879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A5566E-B108-30F1-83C1-EB0A43AC167F}"/>
              </a:ext>
            </a:extLst>
          </p:cNvPr>
          <p:cNvGrpSpPr/>
          <p:nvPr/>
        </p:nvGrpSpPr>
        <p:grpSpPr>
          <a:xfrm>
            <a:off x="5141912" y="2191272"/>
            <a:ext cx="1103313" cy="997508"/>
            <a:chOff x="5141912" y="2195628"/>
            <a:chExt cx="1103313" cy="9975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B1735-395D-FD60-5E1D-511D8205E46E}"/>
                </a:ext>
              </a:extLst>
            </p:cNvPr>
            <p:cNvSpPr txBox="1"/>
            <p:nvPr/>
          </p:nvSpPr>
          <p:spPr>
            <a:xfrm>
              <a:off x="5845175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F23420-D722-EC19-D623-FA3A5C2FCEBC}"/>
                </a:ext>
              </a:extLst>
            </p:cNvPr>
            <p:cNvCxnSpPr/>
            <p:nvPr/>
          </p:nvCxnSpPr>
          <p:spPr>
            <a:xfrm flipH="1">
              <a:off x="5141912" y="3193136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5CBD30-A935-199C-8BC7-2E215E43993A}"/>
              </a:ext>
            </a:extLst>
          </p:cNvPr>
          <p:cNvGrpSpPr/>
          <p:nvPr/>
        </p:nvGrpSpPr>
        <p:grpSpPr>
          <a:xfrm>
            <a:off x="6056312" y="2591382"/>
            <a:ext cx="1114425" cy="597398"/>
            <a:chOff x="6056312" y="2595738"/>
            <a:chExt cx="1114425" cy="5973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EE06A4-480A-0B2F-0C3E-761801663331}"/>
                </a:ext>
              </a:extLst>
            </p:cNvPr>
            <p:cNvSpPr txBox="1"/>
            <p:nvPr/>
          </p:nvSpPr>
          <p:spPr>
            <a:xfrm>
              <a:off x="6770687" y="259573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64BE03-DF7C-F962-CE00-4365F3801EF6}"/>
                </a:ext>
              </a:extLst>
            </p:cNvPr>
            <p:cNvCxnSpPr/>
            <p:nvPr/>
          </p:nvCxnSpPr>
          <p:spPr>
            <a:xfrm flipH="1">
              <a:off x="6056312" y="3193136"/>
              <a:ext cx="9144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0762FA-B191-4F54-BFFB-3D8D043C30B7}"/>
              </a:ext>
            </a:extLst>
          </p:cNvPr>
          <p:cNvGrpSpPr/>
          <p:nvPr/>
        </p:nvGrpSpPr>
        <p:grpSpPr>
          <a:xfrm>
            <a:off x="6970712" y="2589689"/>
            <a:ext cx="1103313" cy="599091"/>
            <a:chOff x="6970712" y="2594045"/>
            <a:chExt cx="1103313" cy="5990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C281E8-511C-9B12-0B77-1A7F6BD17859}"/>
                </a:ext>
              </a:extLst>
            </p:cNvPr>
            <p:cNvSpPr txBox="1"/>
            <p:nvPr/>
          </p:nvSpPr>
          <p:spPr>
            <a:xfrm>
              <a:off x="7673975" y="259404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C248E1-382F-2999-7ADD-70308B31BF22}"/>
                </a:ext>
              </a:extLst>
            </p:cNvPr>
            <p:cNvCxnSpPr/>
            <p:nvPr/>
          </p:nvCxnSpPr>
          <p:spPr>
            <a:xfrm flipH="1">
              <a:off x="6970712" y="3193136"/>
              <a:ext cx="9144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87BC79-F407-6BE7-4C15-208D9BFF478B}"/>
              </a:ext>
            </a:extLst>
          </p:cNvPr>
          <p:cNvGrpSpPr/>
          <p:nvPr/>
        </p:nvGrpSpPr>
        <p:grpSpPr>
          <a:xfrm>
            <a:off x="6770687" y="2191272"/>
            <a:ext cx="1114425" cy="945504"/>
            <a:chOff x="6770687" y="2195628"/>
            <a:chExt cx="1114425" cy="94550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9304DD-FC76-B282-C2FA-602C79270B73}"/>
                </a:ext>
              </a:extLst>
            </p:cNvPr>
            <p:cNvSpPr txBox="1"/>
            <p:nvPr/>
          </p:nvSpPr>
          <p:spPr>
            <a:xfrm>
              <a:off x="6770687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EB134-1285-659A-BD5C-34A7F659DE85}"/>
                </a:ext>
              </a:extLst>
            </p:cNvPr>
            <p:cNvCxnSpPr/>
            <p:nvPr/>
          </p:nvCxnSpPr>
          <p:spPr>
            <a:xfrm flipH="1">
              <a:off x="6970712" y="3141132"/>
              <a:ext cx="9144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82CA9-5CAB-7B32-E293-851F9BAF92B7}"/>
              </a:ext>
            </a:extLst>
          </p:cNvPr>
          <p:cNvGrpSpPr/>
          <p:nvPr/>
        </p:nvGrpSpPr>
        <p:grpSpPr>
          <a:xfrm>
            <a:off x="6970712" y="2189579"/>
            <a:ext cx="1103313" cy="903021"/>
            <a:chOff x="6970712" y="2193935"/>
            <a:chExt cx="1103313" cy="9030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216945-3F53-2F53-D163-422D0BF4D26A}"/>
                </a:ext>
              </a:extLst>
            </p:cNvPr>
            <p:cNvSpPr txBox="1"/>
            <p:nvPr/>
          </p:nvSpPr>
          <p:spPr>
            <a:xfrm>
              <a:off x="7673975" y="219393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6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CBAEA2-BBCE-7A34-A8F9-2C7574E00254}"/>
                </a:ext>
              </a:extLst>
            </p:cNvPr>
            <p:cNvCxnSpPr/>
            <p:nvPr/>
          </p:nvCxnSpPr>
          <p:spPr>
            <a:xfrm flipH="1">
              <a:off x="6970712" y="3096956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9C651A-6C33-927F-7425-2A72E674461B}"/>
              </a:ext>
            </a:extLst>
          </p:cNvPr>
          <p:cNvGrpSpPr/>
          <p:nvPr/>
        </p:nvGrpSpPr>
        <p:grpSpPr>
          <a:xfrm>
            <a:off x="7885112" y="2609883"/>
            <a:ext cx="1125538" cy="477571"/>
            <a:chOff x="7885112" y="2614239"/>
            <a:chExt cx="1125538" cy="4775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D09AE-FFFE-9601-0BEA-A4BDDBDC2C1D}"/>
                </a:ext>
              </a:extLst>
            </p:cNvPr>
            <p:cNvSpPr txBox="1"/>
            <p:nvPr/>
          </p:nvSpPr>
          <p:spPr>
            <a:xfrm>
              <a:off x="8610600" y="2614239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856CBC-B3CB-58EB-BE82-1CB18E6D62F2}"/>
                </a:ext>
              </a:extLst>
            </p:cNvPr>
            <p:cNvCxnSpPr/>
            <p:nvPr/>
          </p:nvCxnSpPr>
          <p:spPr>
            <a:xfrm flipH="1">
              <a:off x="7885112" y="3091810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07EA2D86-0C86-EED5-E93C-27D7937900BE}"/>
              </a:ext>
            </a:extLst>
          </p:cNvPr>
          <p:cNvSpPr/>
          <p:nvPr/>
        </p:nvSpPr>
        <p:spPr>
          <a:xfrm rot="16200000">
            <a:off x="7341811" y="2308320"/>
            <a:ext cx="172201" cy="2743200"/>
          </a:xfrm>
          <a:prstGeom prst="leftBracket">
            <a:avLst>
              <a:gd name="adj" fmla="val 1152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/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5 −2=3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12" y="3618810"/>
                <a:ext cx="1896081" cy="278087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/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number of trajectories (possible polymers)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blipFill>
                <a:blip r:embed="rId5"/>
                <a:stretch>
                  <a:fillRect l="-35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>
            <a:extLst>
              <a:ext uri="{FF2B5EF4-FFF2-40B4-BE49-F238E27FC236}">
                <a16:creationId xmlns:a16="http://schemas.microsoft.com/office/drawing/2014/main" id="{E4D24A12-B6AC-6E0E-7210-4B7C55D2F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942" y="6030009"/>
            <a:ext cx="2954339" cy="573317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99B6E5-CA15-CE31-574C-9578C8A463E9}"/>
              </a:ext>
            </a:extLst>
          </p:cNvPr>
          <p:cNvGrpSpPr/>
          <p:nvPr/>
        </p:nvGrpSpPr>
        <p:grpSpPr>
          <a:xfrm>
            <a:off x="5599112" y="5099416"/>
            <a:ext cx="3375025" cy="1000954"/>
            <a:chOff x="5599112" y="5179465"/>
            <a:chExt cx="3375025" cy="100095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49D429-13EE-19D0-A194-98AFB193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9112" y="5611002"/>
              <a:ext cx="3375025" cy="211695"/>
            </a:xfrm>
            <a:prstGeom prst="rect">
              <a:avLst/>
            </a:prstGeom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5212A0-7027-74F4-9334-00EF34CBEC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5179465"/>
              <a:ext cx="12701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01349E-F2BA-2264-9830-C7479DC9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4275" y="5179465"/>
              <a:ext cx="428625" cy="329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D3F21D-1976-C8AF-0D48-28112571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898" y="5924758"/>
              <a:ext cx="1465377" cy="255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1AB5A9-F11B-8188-1E96-7AD91CFDDE41}"/>
              </a:ext>
            </a:extLst>
          </p:cNvPr>
          <p:cNvGrpSpPr/>
          <p:nvPr/>
        </p:nvGrpSpPr>
        <p:grpSpPr>
          <a:xfrm>
            <a:off x="186273" y="1028119"/>
            <a:ext cx="12005727" cy="627058"/>
            <a:chOff x="186273" y="1028119"/>
            <a:chExt cx="12005727" cy="6270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/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 </a:t>
                  </a:r>
                  <a:r>
                    <a:rPr lang="en-US" strike="sngStrike" dirty="0"/>
                    <a:t>Total number</a:t>
                  </a:r>
                  <a:r>
                    <a:rPr lang="en-US" dirty="0"/>
                    <a:t> of trajectories (possible polymers) for a 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5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7D9224-6075-5EC6-8E48-DF1297D3458A}"/>
                </a:ext>
              </a:extLst>
            </p:cNvPr>
            <p:cNvSpPr txBox="1"/>
            <p:nvPr/>
          </p:nvSpPr>
          <p:spPr>
            <a:xfrm>
              <a:off x="523874" y="1028119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Probability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E2F3D1E-F9A5-D2D7-ED37-A05145DBAB22}"/>
              </a:ext>
            </a:extLst>
          </p:cNvPr>
          <p:cNvGrpSpPr/>
          <p:nvPr/>
        </p:nvGrpSpPr>
        <p:grpSpPr>
          <a:xfrm>
            <a:off x="2476502" y="1809734"/>
            <a:ext cx="5048248" cy="2736262"/>
            <a:chOff x="1781177" y="1782983"/>
            <a:chExt cx="5048248" cy="27362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06997A-BC01-5C9F-4B19-6965DED14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177" y="1782983"/>
              <a:ext cx="5048248" cy="637904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B452CE-E07F-FEC4-AAD5-96A346331295}"/>
                </a:ext>
              </a:extLst>
            </p:cNvPr>
            <p:cNvCxnSpPr>
              <a:cxnSpLocks/>
            </p:cNvCxnSpPr>
            <p:nvPr/>
          </p:nvCxnSpPr>
          <p:spPr>
            <a:xfrm>
              <a:off x="2447920" y="2497081"/>
              <a:ext cx="0" cy="1375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AE4ECB-3E79-18A0-22CF-E135C52697A9}"/>
                </a:ext>
              </a:extLst>
            </p:cNvPr>
            <p:cNvSpPr txBox="1"/>
            <p:nvPr/>
          </p:nvSpPr>
          <p:spPr>
            <a:xfrm>
              <a:off x="2743195" y="2497081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Algebra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431DB0-756F-BF61-2C35-E8FDA6B43C92}"/>
                </a:ext>
              </a:extLst>
            </p:cNvPr>
            <p:cNvSpPr txBox="1"/>
            <p:nvPr/>
          </p:nvSpPr>
          <p:spPr>
            <a:xfrm>
              <a:off x="2743195" y="2962274"/>
              <a:ext cx="2152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Stirling’s formula: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2BE9BA8-8EF8-774C-908A-D09D7A8C7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1546" y="2841996"/>
              <a:ext cx="2047879" cy="60988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25ABB0E-A56B-1341-DF12-8D9F3322492B}"/>
                    </a:ext>
                  </a:extLst>
                </p:cNvPr>
                <p:cNvSpPr txBox="1"/>
                <p:nvPr/>
              </p:nvSpPr>
              <p:spPr>
                <a:xfrm>
                  <a:off x="2771768" y="3427467"/>
                  <a:ext cx="4057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Only non-zero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’s (Divide by 2)</a:t>
                  </a: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25ABB0E-A56B-1341-DF12-8D9F33224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768" y="3427467"/>
                  <a:ext cx="405765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6A02659-D6EF-023E-673A-C7C4EA1C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177" y="3944599"/>
              <a:ext cx="3633792" cy="574646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D69807C-7570-4749-E66C-254B9DA246DD}"/>
              </a:ext>
            </a:extLst>
          </p:cNvPr>
          <p:cNvSpPr txBox="1"/>
          <p:nvPr/>
        </p:nvSpPr>
        <p:spPr>
          <a:xfrm>
            <a:off x="186273" y="6202703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DFD242C-3119-ED14-D784-677FB8859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2" y="4563912"/>
            <a:ext cx="8376689" cy="63790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127055A-3159-2D00-6A67-9CE4619DE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502" y="6096117"/>
            <a:ext cx="7077073" cy="625358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03586DD-5008-1EB4-DED2-5317A6E823D3}"/>
              </a:ext>
            </a:extLst>
          </p:cNvPr>
          <p:cNvCxnSpPr>
            <a:cxnSpLocks/>
          </p:cNvCxnSpPr>
          <p:nvPr/>
        </p:nvCxnSpPr>
        <p:spPr>
          <a:xfrm>
            <a:off x="2828920" y="5201816"/>
            <a:ext cx="0" cy="954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EDF9B3B5-C7ED-6744-A49A-CC6091FAF0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9696" y="5411521"/>
            <a:ext cx="2976304" cy="5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69807C-7570-4749-E66C-254B9DA246DD}"/>
              </a:ext>
            </a:extLst>
          </p:cNvPr>
          <p:cNvSpPr txBox="1"/>
          <p:nvPr/>
        </p:nvSpPr>
        <p:spPr>
          <a:xfrm>
            <a:off x="186273" y="1143175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127055A-3159-2D00-6A67-9CE4619D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2" y="1036589"/>
            <a:ext cx="7077073" cy="625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8BCE7-3EAD-86B0-118A-C4986B2588B4}"/>
              </a:ext>
            </a:extLst>
          </p:cNvPr>
          <p:cNvSpPr txBox="1"/>
          <p:nvPr/>
        </p:nvSpPr>
        <p:spPr>
          <a:xfrm>
            <a:off x="186273" y="1631227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Energy (Helmholtz)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EC5A0-347B-F9BB-7895-E0145B8A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2" y="2146084"/>
            <a:ext cx="3230399" cy="2241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B436FAB-642A-8897-922F-12ABD02BA85E}"/>
              </a:ext>
            </a:extLst>
          </p:cNvPr>
          <p:cNvGrpSpPr/>
          <p:nvPr/>
        </p:nvGrpSpPr>
        <p:grpSpPr>
          <a:xfrm>
            <a:off x="2817733" y="1953127"/>
            <a:ext cx="2781300" cy="914632"/>
            <a:chOff x="1993819" y="2261716"/>
            <a:chExt cx="2781300" cy="9146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53F24A-508C-3B65-FCFF-20725B90A39A}"/>
                </a:ext>
              </a:extLst>
            </p:cNvPr>
            <p:cNvCxnSpPr/>
            <p:nvPr/>
          </p:nvCxnSpPr>
          <p:spPr>
            <a:xfrm flipV="1">
              <a:off x="2772487" y="2261716"/>
              <a:ext cx="990600" cy="56085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86062C-8B46-38CE-D872-2B7ABB809305}"/>
                </a:ext>
              </a:extLst>
            </p:cNvPr>
            <p:cNvSpPr txBox="1"/>
            <p:nvPr/>
          </p:nvSpPr>
          <p:spPr>
            <a:xfrm>
              <a:off x="1993819" y="2837794"/>
              <a:ext cx="278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</a:rPr>
                <a:t>(Monomers non-interacting)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8B22633-5D1F-1C05-FC97-71B0A9D70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10"/>
          <a:stretch/>
        </p:blipFill>
        <p:spPr>
          <a:xfrm>
            <a:off x="5891748" y="1958603"/>
            <a:ext cx="2003980" cy="4909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6CF5B1-9896-BDE4-21CB-CBB4688A9B7D}"/>
                  </a:ext>
                </a:extLst>
              </p:cNvPr>
              <p:cNvSpPr txBox="1"/>
              <p:nvPr/>
            </p:nvSpPr>
            <p:spPr>
              <a:xfrm>
                <a:off x="186273" y="2810352"/>
                <a:ext cx="11410950" cy="171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Physics from the math: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Polymers are spring-like (Hooke’s Law): elasticity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elasticity is from the loss of entropy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More specifically, configurational/conformational entropy (number of microstates at a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6CF5B1-9896-BDE4-21CB-CBB4688A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3" y="2810352"/>
                <a:ext cx="11410950" cy="1710661"/>
              </a:xfrm>
              <a:prstGeom prst="rect">
                <a:avLst/>
              </a:prstGeom>
              <a:blipFill>
                <a:blip r:embed="rId5"/>
                <a:stretch>
                  <a:fillRect l="-374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19D0B6A-07AB-54DD-9E49-CD3C4B387929}"/>
              </a:ext>
            </a:extLst>
          </p:cNvPr>
          <p:cNvGrpSpPr/>
          <p:nvPr/>
        </p:nvGrpSpPr>
        <p:grpSpPr>
          <a:xfrm>
            <a:off x="4252678" y="4880064"/>
            <a:ext cx="1639070" cy="1475230"/>
            <a:chOff x="1216688" y="5172335"/>
            <a:chExt cx="1639070" cy="147523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01BD33-EEA1-FA53-DD09-5C5593E5030C}"/>
                </a:ext>
              </a:extLst>
            </p:cNvPr>
            <p:cNvSpPr/>
            <p:nvPr/>
          </p:nvSpPr>
          <p:spPr>
            <a:xfrm rot="16896932">
              <a:off x="1494096" y="4957407"/>
              <a:ext cx="739581" cy="1169437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26" h="1647825">
                  <a:moveTo>
                    <a:pt x="0" y="0"/>
                  </a:moveTo>
                  <a:cubicBezTo>
                    <a:pt x="411162" y="107156"/>
                    <a:pt x="822325" y="214313"/>
                    <a:pt x="914400" y="400050"/>
                  </a:cubicBezTo>
                  <a:cubicBezTo>
                    <a:pt x="1006475" y="585788"/>
                    <a:pt x="681037" y="1084263"/>
                    <a:pt x="552450" y="1114425"/>
                  </a:cubicBezTo>
                  <a:cubicBezTo>
                    <a:pt x="423863" y="1144587"/>
                    <a:pt x="165100" y="685800"/>
                    <a:pt x="142875" y="581025"/>
                  </a:cubicBezTo>
                  <a:cubicBezTo>
                    <a:pt x="120650" y="476250"/>
                    <a:pt x="338138" y="471488"/>
                    <a:pt x="419100" y="485775"/>
                  </a:cubicBezTo>
                  <a:cubicBezTo>
                    <a:pt x="500063" y="500063"/>
                    <a:pt x="525463" y="546100"/>
                    <a:pt x="628650" y="666750"/>
                  </a:cubicBezTo>
                  <a:cubicBezTo>
                    <a:pt x="731837" y="787400"/>
                    <a:pt x="1009650" y="1046163"/>
                    <a:pt x="1038225" y="1209675"/>
                  </a:cubicBezTo>
                  <a:cubicBezTo>
                    <a:pt x="1066800" y="1373188"/>
                    <a:pt x="933450" y="1510506"/>
                    <a:pt x="800100" y="16478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2CF33-81AE-7B1D-A3B8-CFF802DD39A9}"/>
                </a:ext>
              </a:extLst>
            </p:cNvPr>
            <p:cNvSpPr/>
            <p:nvPr/>
          </p:nvSpPr>
          <p:spPr>
            <a:xfrm rot="16896932">
              <a:off x="1568936" y="5665807"/>
              <a:ext cx="739581" cy="1223935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430697 w 1053723"/>
                <a:gd name="connsiteY4" fmla="*/ 485775 h 1647825"/>
                <a:gd name="connsiteX5" fmla="*/ 640247 w 1053723"/>
                <a:gd name="connsiteY5" fmla="*/ 666750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672011 w 1053723"/>
                <a:gd name="connsiteY4" fmla="*/ 326556 h 1647825"/>
                <a:gd name="connsiteX5" fmla="*/ 640247 w 1053723"/>
                <a:gd name="connsiteY5" fmla="*/ 666750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672011 w 1053723"/>
                <a:gd name="connsiteY4" fmla="*/ 326556 h 1647825"/>
                <a:gd name="connsiteX5" fmla="*/ 948022 w 1053723"/>
                <a:gd name="connsiteY5" fmla="*/ 630889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778714 w 1053723"/>
                <a:gd name="connsiteY3" fmla="*/ 1151515 h 1647825"/>
                <a:gd name="connsiteX4" fmla="*/ 672011 w 1053723"/>
                <a:gd name="connsiteY4" fmla="*/ 326556 h 1647825"/>
                <a:gd name="connsiteX5" fmla="*/ 948022 w 1053723"/>
                <a:gd name="connsiteY5" fmla="*/ 630889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7068 w 1049194"/>
                <a:gd name="connsiteY0" fmla="*/ 0 h 1727584"/>
                <a:gd name="connsiteX1" fmla="*/ 6977 w 1049194"/>
                <a:gd name="connsiteY1" fmla="*/ 683942 h 1727584"/>
                <a:gd name="connsiteX2" fmla="*/ 423229 w 1049194"/>
                <a:gd name="connsiteY2" fmla="*/ 1717929 h 1727584"/>
                <a:gd name="connsiteX3" fmla="*/ 774185 w 1049194"/>
                <a:gd name="connsiteY3" fmla="*/ 1151515 h 1727584"/>
                <a:gd name="connsiteX4" fmla="*/ 667482 w 1049194"/>
                <a:gd name="connsiteY4" fmla="*/ 326556 h 1727584"/>
                <a:gd name="connsiteX5" fmla="*/ 943493 w 1049194"/>
                <a:gd name="connsiteY5" fmla="*/ 630889 h 1727584"/>
                <a:gd name="connsiteX6" fmla="*/ 1045293 w 1049194"/>
                <a:gd name="connsiteY6" fmla="*/ 1209675 h 1727584"/>
                <a:gd name="connsiteX7" fmla="*/ 807168 w 1049194"/>
                <a:gd name="connsiteY7" fmla="*/ 1647825 h 1727584"/>
                <a:gd name="connsiteX0" fmla="*/ 0 w 1042126"/>
                <a:gd name="connsiteY0" fmla="*/ 0 h 1724616"/>
                <a:gd name="connsiteX1" fmla="*/ 31970 w 1042126"/>
                <a:gd name="connsiteY1" fmla="*/ 773267 h 1724616"/>
                <a:gd name="connsiteX2" fmla="*/ 416161 w 1042126"/>
                <a:gd name="connsiteY2" fmla="*/ 1717929 h 1724616"/>
                <a:gd name="connsiteX3" fmla="*/ 767117 w 1042126"/>
                <a:gd name="connsiteY3" fmla="*/ 1151515 h 1724616"/>
                <a:gd name="connsiteX4" fmla="*/ 660414 w 1042126"/>
                <a:gd name="connsiteY4" fmla="*/ 326556 h 1724616"/>
                <a:gd name="connsiteX5" fmla="*/ 936425 w 1042126"/>
                <a:gd name="connsiteY5" fmla="*/ 630889 h 1724616"/>
                <a:gd name="connsiteX6" fmla="*/ 1038225 w 1042126"/>
                <a:gd name="connsiteY6" fmla="*/ 1209675 h 1724616"/>
                <a:gd name="connsiteX7" fmla="*/ 800100 w 1042126"/>
                <a:gd name="connsiteY7" fmla="*/ 1647825 h 172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26" h="1724616">
                  <a:moveTo>
                    <a:pt x="0" y="0"/>
                  </a:moveTo>
                  <a:cubicBezTo>
                    <a:pt x="411162" y="107156"/>
                    <a:pt x="-37390" y="486945"/>
                    <a:pt x="31970" y="773267"/>
                  </a:cubicBezTo>
                  <a:cubicBezTo>
                    <a:pt x="101330" y="1059589"/>
                    <a:pt x="293637" y="1654888"/>
                    <a:pt x="416161" y="1717929"/>
                  </a:cubicBezTo>
                  <a:cubicBezTo>
                    <a:pt x="538685" y="1780970"/>
                    <a:pt x="726408" y="1383411"/>
                    <a:pt x="767117" y="1151515"/>
                  </a:cubicBezTo>
                  <a:cubicBezTo>
                    <a:pt x="807826" y="919620"/>
                    <a:pt x="632196" y="413327"/>
                    <a:pt x="660414" y="326556"/>
                  </a:cubicBezTo>
                  <a:cubicBezTo>
                    <a:pt x="688632" y="239785"/>
                    <a:pt x="873457" y="483703"/>
                    <a:pt x="936425" y="630889"/>
                  </a:cubicBezTo>
                  <a:cubicBezTo>
                    <a:pt x="999394" y="778076"/>
                    <a:pt x="1009650" y="1046163"/>
                    <a:pt x="1038225" y="1209675"/>
                  </a:cubicBezTo>
                  <a:cubicBezTo>
                    <a:pt x="1066800" y="1373188"/>
                    <a:pt x="933450" y="1510506"/>
                    <a:pt x="800100" y="16478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2C0A56-454A-0037-84A6-338EF7E6DAA8}"/>
                </a:ext>
              </a:extLst>
            </p:cNvPr>
            <p:cNvCxnSpPr>
              <a:stCxn id="16" idx="0"/>
              <a:endCxn id="16" idx="7"/>
            </p:cNvCxnSpPr>
            <p:nvPr/>
          </p:nvCxnSpPr>
          <p:spPr>
            <a:xfrm flipV="1">
              <a:off x="1216688" y="5465882"/>
              <a:ext cx="1259814" cy="320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4099479-E62D-94FC-F3D9-D1A509BBA0C1}"/>
                </a:ext>
              </a:extLst>
            </p:cNvPr>
            <p:cNvCxnSpPr/>
            <p:nvPr/>
          </p:nvCxnSpPr>
          <p:spPr>
            <a:xfrm flipV="1">
              <a:off x="1251272" y="6199607"/>
              <a:ext cx="1259814" cy="320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8E2A0B-FD3F-8FEC-836B-0E1AB0F64A17}"/>
                </a:ext>
              </a:extLst>
            </p:cNvPr>
            <p:cNvSpPr txBox="1"/>
            <p:nvPr/>
          </p:nvSpPr>
          <p:spPr>
            <a:xfrm>
              <a:off x="2318816" y="5460155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7B55D7-D903-26D8-18AF-0F6550DCE34F}"/>
                </a:ext>
              </a:extLst>
            </p:cNvPr>
            <p:cNvSpPr txBox="1"/>
            <p:nvPr/>
          </p:nvSpPr>
          <p:spPr>
            <a:xfrm>
              <a:off x="2436634" y="6133943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95E8EB-A2CC-B7A8-E0BB-A4AFDB085351}"/>
              </a:ext>
            </a:extLst>
          </p:cNvPr>
          <p:cNvGrpSpPr/>
          <p:nvPr/>
        </p:nvGrpSpPr>
        <p:grpSpPr>
          <a:xfrm>
            <a:off x="1840657" y="4878550"/>
            <a:ext cx="1010578" cy="1765449"/>
            <a:chOff x="1967019" y="5127434"/>
            <a:chExt cx="1010578" cy="176544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9F1CA6-1876-8CBF-CDE4-DE43EFB501DF}"/>
                </a:ext>
              </a:extLst>
            </p:cNvPr>
            <p:cNvSpPr/>
            <p:nvPr/>
          </p:nvSpPr>
          <p:spPr>
            <a:xfrm rot="16896932">
              <a:off x="2113919" y="5103395"/>
              <a:ext cx="743822" cy="791899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72911 w 1042126"/>
                <a:gd name="connsiteY5" fmla="*/ 82166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930574"/>
                <a:gd name="connsiteY0" fmla="*/ 0 h 1647825"/>
                <a:gd name="connsiteX1" fmla="*/ 914400 w 930574"/>
                <a:gd name="connsiteY1" fmla="*/ 400050 h 1647825"/>
                <a:gd name="connsiteX2" fmla="*/ 552450 w 930574"/>
                <a:gd name="connsiteY2" fmla="*/ 1114425 h 1647825"/>
                <a:gd name="connsiteX3" fmla="*/ 142875 w 930574"/>
                <a:gd name="connsiteY3" fmla="*/ 581025 h 1647825"/>
                <a:gd name="connsiteX4" fmla="*/ 419100 w 930574"/>
                <a:gd name="connsiteY4" fmla="*/ 485775 h 1647825"/>
                <a:gd name="connsiteX5" fmla="*/ 672911 w 930574"/>
                <a:gd name="connsiteY5" fmla="*/ 82166 h 1647825"/>
                <a:gd name="connsiteX6" fmla="*/ 669538 w 930574"/>
                <a:gd name="connsiteY6" fmla="*/ 682569 h 1647825"/>
                <a:gd name="connsiteX7" fmla="*/ 800100 w 930574"/>
                <a:gd name="connsiteY7" fmla="*/ 1647825 h 1647825"/>
                <a:gd name="connsiteX0" fmla="*/ 117530 w 1048102"/>
                <a:gd name="connsiteY0" fmla="*/ 0 h 1115845"/>
                <a:gd name="connsiteX1" fmla="*/ 1031930 w 1048102"/>
                <a:gd name="connsiteY1" fmla="*/ 400050 h 1115845"/>
                <a:gd name="connsiteX2" fmla="*/ 669980 w 1048102"/>
                <a:gd name="connsiteY2" fmla="*/ 1114425 h 1115845"/>
                <a:gd name="connsiteX3" fmla="*/ 260405 w 1048102"/>
                <a:gd name="connsiteY3" fmla="*/ 581025 h 1115845"/>
                <a:gd name="connsiteX4" fmla="*/ 536630 w 1048102"/>
                <a:gd name="connsiteY4" fmla="*/ 485775 h 1115845"/>
                <a:gd name="connsiteX5" fmla="*/ 790441 w 1048102"/>
                <a:gd name="connsiteY5" fmla="*/ 82166 h 1115845"/>
                <a:gd name="connsiteX6" fmla="*/ 787068 w 1048102"/>
                <a:gd name="connsiteY6" fmla="*/ 682569 h 1115845"/>
                <a:gd name="connsiteX7" fmla="*/ 0 w 1048102"/>
                <a:gd name="connsiteY7" fmla="*/ 849898 h 11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8102" h="1115845">
                  <a:moveTo>
                    <a:pt x="117530" y="0"/>
                  </a:moveTo>
                  <a:cubicBezTo>
                    <a:pt x="528692" y="107156"/>
                    <a:pt x="939855" y="214313"/>
                    <a:pt x="1031930" y="400050"/>
                  </a:cubicBezTo>
                  <a:cubicBezTo>
                    <a:pt x="1124005" y="585788"/>
                    <a:pt x="798567" y="1084263"/>
                    <a:pt x="669980" y="1114425"/>
                  </a:cubicBezTo>
                  <a:cubicBezTo>
                    <a:pt x="541393" y="1144587"/>
                    <a:pt x="282630" y="685800"/>
                    <a:pt x="260405" y="581025"/>
                  </a:cubicBezTo>
                  <a:cubicBezTo>
                    <a:pt x="238180" y="476250"/>
                    <a:pt x="448291" y="568918"/>
                    <a:pt x="536630" y="485775"/>
                  </a:cubicBezTo>
                  <a:cubicBezTo>
                    <a:pt x="624969" y="402632"/>
                    <a:pt x="748701" y="49367"/>
                    <a:pt x="790441" y="82166"/>
                  </a:cubicBezTo>
                  <a:cubicBezTo>
                    <a:pt x="832181" y="114965"/>
                    <a:pt x="758493" y="519057"/>
                    <a:pt x="787068" y="682569"/>
                  </a:cubicBezTo>
                  <a:cubicBezTo>
                    <a:pt x="815643" y="846082"/>
                    <a:pt x="133350" y="712579"/>
                    <a:pt x="0" y="8498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66A32C-237D-66E6-1B48-AC339C763BFC}"/>
                </a:ext>
              </a:extLst>
            </p:cNvPr>
            <p:cNvSpPr/>
            <p:nvPr/>
          </p:nvSpPr>
          <p:spPr>
            <a:xfrm rot="16896932">
              <a:off x="2131099" y="5920193"/>
              <a:ext cx="559188" cy="790957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72911 w 1042126"/>
                <a:gd name="connsiteY5" fmla="*/ 82166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930574"/>
                <a:gd name="connsiteY0" fmla="*/ 0 h 1647825"/>
                <a:gd name="connsiteX1" fmla="*/ 914400 w 930574"/>
                <a:gd name="connsiteY1" fmla="*/ 400050 h 1647825"/>
                <a:gd name="connsiteX2" fmla="*/ 552450 w 930574"/>
                <a:gd name="connsiteY2" fmla="*/ 1114425 h 1647825"/>
                <a:gd name="connsiteX3" fmla="*/ 142875 w 930574"/>
                <a:gd name="connsiteY3" fmla="*/ 581025 h 1647825"/>
                <a:gd name="connsiteX4" fmla="*/ 419100 w 930574"/>
                <a:gd name="connsiteY4" fmla="*/ 485775 h 1647825"/>
                <a:gd name="connsiteX5" fmla="*/ 672911 w 930574"/>
                <a:gd name="connsiteY5" fmla="*/ 82166 h 1647825"/>
                <a:gd name="connsiteX6" fmla="*/ 669538 w 930574"/>
                <a:gd name="connsiteY6" fmla="*/ 682569 h 1647825"/>
                <a:gd name="connsiteX7" fmla="*/ 800100 w 930574"/>
                <a:gd name="connsiteY7" fmla="*/ 1647825 h 1647825"/>
                <a:gd name="connsiteX0" fmla="*/ 117530 w 1048102"/>
                <a:gd name="connsiteY0" fmla="*/ 0 h 1115845"/>
                <a:gd name="connsiteX1" fmla="*/ 1031930 w 1048102"/>
                <a:gd name="connsiteY1" fmla="*/ 400050 h 1115845"/>
                <a:gd name="connsiteX2" fmla="*/ 669980 w 1048102"/>
                <a:gd name="connsiteY2" fmla="*/ 1114425 h 1115845"/>
                <a:gd name="connsiteX3" fmla="*/ 260405 w 1048102"/>
                <a:gd name="connsiteY3" fmla="*/ 581025 h 1115845"/>
                <a:gd name="connsiteX4" fmla="*/ 536630 w 1048102"/>
                <a:gd name="connsiteY4" fmla="*/ 485775 h 1115845"/>
                <a:gd name="connsiteX5" fmla="*/ 790441 w 1048102"/>
                <a:gd name="connsiteY5" fmla="*/ 82166 h 1115845"/>
                <a:gd name="connsiteX6" fmla="*/ 787068 w 1048102"/>
                <a:gd name="connsiteY6" fmla="*/ 682569 h 1115845"/>
                <a:gd name="connsiteX7" fmla="*/ 0 w 1048102"/>
                <a:gd name="connsiteY7" fmla="*/ 849898 h 1115845"/>
                <a:gd name="connsiteX0" fmla="*/ 117530 w 1048103"/>
                <a:gd name="connsiteY0" fmla="*/ 0 h 1115846"/>
                <a:gd name="connsiteX1" fmla="*/ 1031930 w 1048103"/>
                <a:gd name="connsiteY1" fmla="*/ 400050 h 1115846"/>
                <a:gd name="connsiteX2" fmla="*/ 669980 w 1048103"/>
                <a:gd name="connsiteY2" fmla="*/ 1114425 h 1115846"/>
                <a:gd name="connsiteX3" fmla="*/ 260405 w 1048103"/>
                <a:gd name="connsiteY3" fmla="*/ 581025 h 1115846"/>
                <a:gd name="connsiteX4" fmla="*/ 536630 w 1048103"/>
                <a:gd name="connsiteY4" fmla="*/ 485775 h 1115846"/>
                <a:gd name="connsiteX5" fmla="*/ 321909 w 1048103"/>
                <a:gd name="connsiteY5" fmla="*/ 1069106 h 1115846"/>
                <a:gd name="connsiteX6" fmla="*/ 787068 w 1048103"/>
                <a:gd name="connsiteY6" fmla="*/ 682569 h 1115846"/>
                <a:gd name="connsiteX7" fmla="*/ 0 w 1048103"/>
                <a:gd name="connsiteY7" fmla="*/ 849898 h 1115846"/>
                <a:gd name="connsiteX0" fmla="*/ 117530 w 1049036"/>
                <a:gd name="connsiteY0" fmla="*/ 0 h 1114498"/>
                <a:gd name="connsiteX1" fmla="*/ 1031930 w 1049036"/>
                <a:gd name="connsiteY1" fmla="*/ 400050 h 1114498"/>
                <a:gd name="connsiteX2" fmla="*/ 669980 w 1049036"/>
                <a:gd name="connsiteY2" fmla="*/ 1114425 h 1114498"/>
                <a:gd name="connsiteX3" fmla="*/ 122805 w 1049036"/>
                <a:gd name="connsiteY3" fmla="*/ 444884 h 1114498"/>
                <a:gd name="connsiteX4" fmla="*/ 536630 w 1049036"/>
                <a:gd name="connsiteY4" fmla="*/ 485775 h 1114498"/>
                <a:gd name="connsiteX5" fmla="*/ 321909 w 1049036"/>
                <a:gd name="connsiteY5" fmla="*/ 1069106 h 1114498"/>
                <a:gd name="connsiteX6" fmla="*/ 787068 w 1049036"/>
                <a:gd name="connsiteY6" fmla="*/ 682569 h 1114498"/>
                <a:gd name="connsiteX7" fmla="*/ 0 w 1049036"/>
                <a:gd name="connsiteY7" fmla="*/ 849898 h 1114498"/>
                <a:gd name="connsiteX0" fmla="*/ 117530 w 897517"/>
                <a:gd name="connsiteY0" fmla="*/ 0 h 1114736"/>
                <a:gd name="connsiteX1" fmla="*/ 871104 w 897517"/>
                <a:gd name="connsiteY1" fmla="*/ 350896 h 1114736"/>
                <a:gd name="connsiteX2" fmla="*/ 669980 w 897517"/>
                <a:gd name="connsiteY2" fmla="*/ 1114425 h 1114736"/>
                <a:gd name="connsiteX3" fmla="*/ 122805 w 897517"/>
                <a:gd name="connsiteY3" fmla="*/ 444884 h 1114736"/>
                <a:gd name="connsiteX4" fmla="*/ 536630 w 897517"/>
                <a:gd name="connsiteY4" fmla="*/ 485775 h 1114736"/>
                <a:gd name="connsiteX5" fmla="*/ 321909 w 897517"/>
                <a:gd name="connsiteY5" fmla="*/ 1069106 h 1114736"/>
                <a:gd name="connsiteX6" fmla="*/ 787068 w 897517"/>
                <a:gd name="connsiteY6" fmla="*/ 682569 h 1114736"/>
                <a:gd name="connsiteX7" fmla="*/ 0 w 897517"/>
                <a:gd name="connsiteY7" fmla="*/ 849898 h 1114736"/>
                <a:gd name="connsiteX0" fmla="*/ 117530 w 897516"/>
                <a:gd name="connsiteY0" fmla="*/ 0 h 1114736"/>
                <a:gd name="connsiteX1" fmla="*/ 871104 w 897516"/>
                <a:gd name="connsiteY1" fmla="*/ 350896 h 1114736"/>
                <a:gd name="connsiteX2" fmla="*/ 669980 w 897516"/>
                <a:gd name="connsiteY2" fmla="*/ 1114425 h 1114736"/>
                <a:gd name="connsiteX3" fmla="*/ 122805 w 897516"/>
                <a:gd name="connsiteY3" fmla="*/ 444884 h 1114736"/>
                <a:gd name="connsiteX4" fmla="*/ 536630 w 897516"/>
                <a:gd name="connsiteY4" fmla="*/ 485775 h 1114736"/>
                <a:gd name="connsiteX5" fmla="*/ 169191 w 897516"/>
                <a:gd name="connsiteY5" fmla="*/ 1059392 h 1114736"/>
                <a:gd name="connsiteX6" fmla="*/ 787068 w 897516"/>
                <a:gd name="connsiteY6" fmla="*/ 682569 h 1114736"/>
                <a:gd name="connsiteX7" fmla="*/ 0 w 897516"/>
                <a:gd name="connsiteY7" fmla="*/ 849898 h 1114736"/>
                <a:gd name="connsiteX0" fmla="*/ 117530 w 897516"/>
                <a:gd name="connsiteY0" fmla="*/ 0 h 1114778"/>
                <a:gd name="connsiteX1" fmla="*/ 871104 w 897516"/>
                <a:gd name="connsiteY1" fmla="*/ 350896 h 1114778"/>
                <a:gd name="connsiteX2" fmla="*/ 669980 w 897516"/>
                <a:gd name="connsiteY2" fmla="*/ 1114425 h 1114778"/>
                <a:gd name="connsiteX3" fmla="*/ 122805 w 897516"/>
                <a:gd name="connsiteY3" fmla="*/ 444884 h 1114778"/>
                <a:gd name="connsiteX4" fmla="*/ 668608 w 897516"/>
                <a:gd name="connsiteY4" fmla="*/ 61288 h 1114778"/>
                <a:gd name="connsiteX5" fmla="*/ 169191 w 897516"/>
                <a:gd name="connsiteY5" fmla="*/ 1059392 h 1114778"/>
                <a:gd name="connsiteX6" fmla="*/ 787068 w 897516"/>
                <a:gd name="connsiteY6" fmla="*/ 682569 h 1114778"/>
                <a:gd name="connsiteX7" fmla="*/ 0 w 897516"/>
                <a:gd name="connsiteY7" fmla="*/ 849898 h 1114778"/>
                <a:gd name="connsiteX0" fmla="*/ 117530 w 787939"/>
                <a:gd name="connsiteY0" fmla="*/ 0 h 1114517"/>
                <a:gd name="connsiteX1" fmla="*/ 461222 w 787939"/>
                <a:gd name="connsiteY1" fmla="*/ 489957 h 1114517"/>
                <a:gd name="connsiteX2" fmla="*/ 669980 w 787939"/>
                <a:gd name="connsiteY2" fmla="*/ 1114425 h 1114517"/>
                <a:gd name="connsiteX3" fmla="*/ 122805 w 787939"/>
                <a:gd name="connsiteY3" fmla="*/ 444884 h 1114517"/>
                <a:gd name="connsiteX4" fmla="*/ 668608 w 787939"/>
                <a:gd name="connsiteY4" fmla="*/ 61288 h 1114517"/>
                <a:gd name="connsiteX5" fmla="*/ 169191 w 787939"/>
                <a:gd name="connsiteY5" fmla="*/ 1059392 h 1114517"/>
                <a:gd name="connsiteX6" fmla="*/ 787068 w 787939"/>
                <a:gd name="connsiteY6" fmla="*/ 682569 h 1114517"/>
                <a:gd name="connsiteX7" fmla="*/ 0 w 787939"/>
                <a:gd name="connsiteY7" fmla="*/ 849898 h 11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939" h="1114517">
                  <a:moveTo>
                    <a:pt x="117530" y="0"/>
                  </a:moveTo>
                  <a:cubicBezTo>
                    <a:pt x="528692" y="107156"/>
                    <a:pt x="369147" y="304220"/>
                    <a:pt x="461222" y="489957"/>
                  </a:cubicBezTo>
                  <a:cubicBezTo>
                    <a:pt x="553297" y="675695"/>
                    <a:pt x="726383" y="1121937"/>
                    <a:pt x="669980" y="1114425"/>
                  </a:cubicBezTo>
                  <a:cubicBezTo>
                    <a:pt x="613577" y="1106913"/>
                    <a:pt x="123034" y="620407"/>
                    <a:pt x="122805" y="444884"/>
                  </a:cubicBezTo>
                  <a:cubicBezTo>
                    <a:pt x="122576" y="269361"/>
                    <a:pt x="660877" y="-41130"/>
                    <a:pt x="668608" y="61288"/>
                  </a:cubicBezTo>
                  <a:cubicBezTo>
                    <a:pt x="676339" y="163706"/>
                    <a:pt x="149448" y="955845"/>
                    <a:pt x="169191" y="1059392"/>
                  </a:cubicBezTo>
                  <a:cubicBezTo>
                    <a:pt x="188934" y="1162939"/>
                    <a:pt x="758493" y="519057"/>
                    <a:pt x="787068" y="682569"/>
                  </a:cubicBezTo>
                  <a:cubicBezTo>
                    <a:pt x="815643" y="846082"/>
                    <a:pt x="133350" y="712579"/>
                    <a:pt x="0" y="8498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C36C2E-D951-B023-E7F7-D3A1DD8D5E7C}"/>
                </a:ext>
              </a:extLst>
            </p:cNvPr>
            <p:cNvCxnSpPr>
              <a:cxnSpLocks/>
              <a:stCxn id="26" idx="0"/>
              <a:endCxn id="26" idx="7"/>
            </p:cNvCxnSpPr>
            <p:nvPr/>
          </p:nvCxnSpPr>
          <p:spPr>
            <a:xfrm>
              <a:off x="2039901" y="5702216"/>
              <a:ext cx="574014" cy="203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1FB7B3-81C0-6566-4974-9DA2BAFAED81}"/>
                </a:ext>
              </a:extLst>
            </p:cNvPr>
            <p:cNvCxnSpPr>
              <a:cxnSpLocks/>
            </p:cNvCxnSpPr>
            <p:nvPr/>
          </p:nvCxnSpPr>
          <p:spPr>
            <a:xfrm>
              <a:off x="1967019" y="6428451"/>
              <a:ext cx="574014" cy="203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B8BBEF-A2CE-E127-490D-E6359ABEF5E3}"/>
                </a:ext>
              </a:extLst>
            </p:cNvPr>
            <p:cNvSpPr txBox="1"/>
            <p:nvPr/>
          </p:nvSpPr>
          <p:spPr>
            <a:xfrm>
              <a:off x="2558473" y="5789357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172CC6-C76B-F324-1C63-8114668A7C43}"/>
                </a:ext>
              </a:extLst>
            </p:cNvPr>
            <p:cNvSpPr txBox="1"/>
            <p:nvPr/>
          </p:nvSpPr>
          <p:spPr>
            <a:xfrm>
              <a:off x="2524971" y="6554329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E7D168-C707-3ADF-8E3F-AE78A9D622BF}"/>
              </a:ext>
            </a:extLst>
          </p:cNvPr>
          <p:cNvGrpSpPr/>
          <p:nvPr/>
        </p:nvGrpSpPr>
        <p:grpSpPr>
          <a:xfrm>
            <a:off x="7071943" y="4774933"/>
            <a:ext cx="2976455" cy="1599455"/>
            <a:chOff x="7138765" y="5247148"/>
            <a:chExt cx="2976455" cy="159945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A838CF-70D7-FBF4-BFD5-1A7A14CD37C4}"/>
                </a:ext>
              </a:extLst>
            </p:cNvPr>
            <p:cNvSpPr/>
            <p:nvPr/>
          </p:nvSpPr>
          <p:spPr>
            <a:xfrm rot="16896932">
              <a:off x="8036434" y="4416901"/>
              <a:ext cx="884280" cy="2544773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211383"/>
                <a:gd name="connsiteY0" fmla="*/ 0 h 3585777"/>
                <a:gd name="connsiteX1" fmla="*/ 914400 w 1211383"/>
                <a:gd name="connsiteY1" fmla="*/ 400050 h 3585777"/>
                <a:gd name="connsiteX2" fmla="*/ 552450 w 1211383"/>
                <a:gd name="connsiteY2" fmla="*/ 1114425 h 3585777"/>
                <a:gd name="connsiteX3" fmla="*/ 142875 w 1211383"/>
                <a:gd name="connsiteY3" fmla="*/ 581025 h 3585777"/>
                <a:gd name="connsiteX4" fmla="*/ 419100 w 1211383"/>
                <a:gd name="connsiteY4" fmla="*/ 485775 h 3585777"/>
                <a:gd name="connsiteX5" fmla="*/ 628650 w 1211383"/>
                <a:gd name="connsiteY5" fmla="*/ 666750 h 3585777"/>
                <a:gd name="connsiteX6" fmla="*/ 1038225 w 1211383"/>
                <a:gd name="connsiteY6" fmla="*/ 1209675 h 3585777"/>
                <a:gd name="connsiteX7" fmla="*/ 1171049 w 1211383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628650 w 1246018"/>
                <a:gd name="connsiteY5" fmla="*/ 666750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353074 w 1246018"/>
                <a:gd name="connsiteY3" fmla="*/ 1003688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6018" h="3585777">
                  <a:moveTo>
                    <a:pt x="0" y="0"/>
                  </a:moveTo>
                  <a:cubicBezTo>
                    <a:pt x="411162" y="107156"/>
                    <a:pt x="807316" y="196844"/>
                    <a:pt x="914400" y="400050"/>
                  </a:cubicBezTo>
                  <a:cubicBezTo>
                    <a:pt x="1021484" y="603256"/>
                    <a:pt x="736058" y="1118628"/>
                    <a:pt x="642504" y="1219234"/>
                  </a:cubicBezTo>
                  <a:cubicBezTo>
                    <a:pt x="548950" y="1319840"/>
                    <a:pt x="362749" y="1058518"/>
                    <a:pt x="353074" y="1003688"/>
                  </a:cubicBezTo>
                  <a:cubicBezTo>
                    <a:pt x="343399" y="948858"/>
                    <a:pt x="470260" y="814284"/>
                    <a:pt x="584454" y="890251"/>
                  </a:cubicBezTo>
                  <a:cubicBezTo>
                    <a:pt x="698648" y="966218"/>
                    <a:pt x="936242" y="1233546"/>
                    <a:pt x="1038236" y="1459491"/>
                  </a:cubicBezTo>
                  <a:cubicBezTo>
                    <a:pt x="1140230" y="1685436"/>
                    <a:pt x="1167845" y="2082407"/>
                    <a:pt x="1196420" y="2245919"/>
                  </a:cubicBezTo>
                  <a:cubicBezTo>
                    <a:pt x="1224995" y="2409432"/>
                    <a:pt x="1304399" y="3448458"/>
                    <a:pt x="1171049" y="35857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A6ECFF3-72E1-86BC-CEC1-472122CC3D34}"/>
                </a:ext>
              </a:extLst>
            </p:cNvPr>
            <p:cNvSpPr/>
            <p:nvPr/>
          </p:nvSpPr>
          <p:spPr>
            <a:xfrm rot="16896932">
              <a:off x="8017759" y="5114275"/>
              <a:ext cx="919882" cy="2544773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211383"/>
                <a:gd name="connsiteY0" fmla="*/ 0 h 3585777"/>
                <a:gd name="connsiteX1" fmla="*/ 914400 w 1211383"/>
                <a:gd name="connsiteY1" fmla="*/ 400050 h 3585777"/>
                <a:gd name="connsiteX2" fmla="*/ 552450 w 1211383"/>
                <a:gd name="connsiteY2" fmla="*/ 1114425 h 3585777"/>
                <a:gd name="connsiteX3" fmla="*/ 142875 w 1211383"/>
                <a:gd name="connsiteY3" fmla="*/ 581025 h 3585777"/>
                <a:gd name="connsiteX4" fmla="*/ 419100 w 1211383"/>
                <a:gd name="connsiteY4" fmla="*/ 485775 h 3585777"/>
                <a:gd name="connsiteX5" fmla="*/ 628650 w 1211383"/>
                <a:gd name="connsiteY5" fmla="*/ 666750 h 3585777"/>
                <a:gd name="connsiteX6" fmla="*/ 1038225 w 1211383"/>
                <a:gd name="connsiteY6" fmla="*/ 1209675 h 3585777"/>
                <a:gd name="connsiteX7" fmla="*/ 1171049 w 1211383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628650 w 1246018"/>
                <a:gd name="connsiteY5" fmla="*/ 666750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353074 w 1246018"/>
                <a:gd name="connsiteY3" fmla="*/ 1003688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069126 w 1246018"/>
                <a:gd name="connsiteY3" fmla="*/ 1020927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069126 w 1246018"/>
                <a:gd name="connsiteY3" fmla="*/ 1020927 h 3585777"/>
                <a:gd name="connsiteX4" fmla="*/ 1152678 w 1246018"/>
                <a:gd name="connsiteY4" fmla="*/ 1321533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9825 w 1246018"/>
                <a:gd name="connsiteY2" fmla="*/ 1016996 h 3585777"/>
                <a:gd name="connsiteX3" fmla="*/ 1069126 w 1246018"/>
                <a:gd name="connsiteY3" fmla="*/ 1020927 h 3585777"/>
                <a:gd name="connsiteX4" fmla="*/ 1152678 w 1246018"/>
                <a:gd name="connsiteY4" fmla="*/ 1321533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9825 w 1246018"/>
                <a:gd name="connsiteY2" fmla="*/ 1016996 h 3585777"/>
                <a:gd name="connsiteX3" fmla="*/ 1069126 w 1246018"/>
                <a:gd name="connsiteY3" fmla="*/ 1020927 h 3585777"/>
                <a:gd name="connsiteX4" fmla="*/ 881275 w 1246018"/>
                <a:gd name="connsiteY4" fmla="*/ 1267704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301992"/>
                <a:gd name="connsiteY0" fmla="*/ 0 h 3585777"/>
                <a:gd name="connsiteX1" fmla="*/ 914400 w 1301992"/>
                <a:gd name="connsiteY1" fmla="*/ 400050 h 3585777"/>
                <a:gd name="connsiteX2" fmla="*/ 559825 w 1301992"/>
                <a:gd name="connsiteY2" fmla="*/ 1016996 h 3585777"/>
                <a:gd name="connsiteX3" fmla="*/ 1069126 w 1301992"/>
                <a:gd name="connsiteY3" fmla="*/ 1020927 h 3585777"/>
                <a:gd name="connsiteX4" fmla="*/ 881275 w 1301992"/>
                <a:gd name="connsiteY4" fmla="*/ 1267704 h 3585777"/>
                <a:gd name="connsiteX5" fmla="*/ 1292182 w 1301992"/>
                <a:gd name="connsiteY5" fmla="*/ 1695034 h 3585777"/>
                <a:gd name="connsiteX6" fmla="*/ 1196420 w 1301992"/>
                <a:gd name="connsiteY6" fmla="*/ 2245919 h 3585777"/>
                <a:gd name="connsiteX7" fmla="*/ 1171049 w 1301992"/>
                <a:gd name="connsiteY7" fmla="*/ 3585777 h 3585777"/>
                <a:gd name="connsiteX0" fmla="*/ 0 w 1298304"/>
                <a:gd name="connsiteY0" fmla="*/ 0 h 3585777"/>
                <a:gd name="connsiteX1" fmla="*/ 914400 w 1298304"/>
                <a:gd name="connsiteY1" fmla="*/ 400050 h 3585777"/>
                <a:gd name="connsiteX2" fmla="*/ 559825 w 1298304"/>
                <a:gd name="connsiteY2" fmla="*/ 1016996 h 3585777"/>
                <a:gd name="connsiteX3" fmla="*/ 1069126 w 1298304"/>
                <a:gd name="connsiteY3" fmla="*/ 1020927 h 3585777"/>
                <a:gd name="connsiteX4" fmla="*/ 881275 w 1298304"/>
                <a:gd name="connsiteY4" fmla="*/ 1267704 h 3585777"/>
                <a:gd name="connsiteX5" fmla="*/ 1292182 w 1298304"/>
                <a:gd name="connsiteY5" fmla="*/ 1695034 h 3585777"/>
                <a:gd name="connsiteX6" fmla="*/ 1149602 w 1298304"/>
                <a:gd name="connsiteY6" fmla="*/ 2351457 h 3585777"/>
                <a:gd name="connsiteX7" fmla="*/ 1171049 w 1298304"/>
                <a:gd name="connsiteY7" fmla="*/ 3585777 h 3585777"/>
                <a:gd name="connsiteX0" fmla="*/ 0 w 1296183"/>
                <a:gd name="connsiteY0" fmla="*/ 0 h 3585777"/>
                <a:gd name="connsiteX1" fmla="*/ 914400 w 1296183"/>
                <a:gd name="connsiteY1" fmla="*/ 400050 h 3585777"/>
                <a:gd name="connsiteX2" fmla="*/ 559825 w 1296183"/>
                <a:gd name="connsiteY2" fmla="*/ 1016996 h 3585777"/>
                <a:gd name="connsiteX3" fmla="*/ 1069126 w 1296183"/>
                <a:gd name="connsiteY3" fmla="*/ 1020927 h 3585777"/>
                <a:gd name="connsiteX4" fmla="*/ 939996 w 1296183"/>
                <a:gd name="connsiteY4" fmla="*/ 1420057 h 3585777"/>
                <a:gd name="connsiteX5" fmla="*/ 1292182 w 1296183"/>
                <a:gd name="connsiteY5" fmla="*/ 1695034 h 3585777"/>
                <a:gd name="connsiteX6" fmla="*/ 1149602 w 1296183"/>
                <a:gd name="connsiteY6" fmla="*/ 2351457 h 3585777"/>
                <a:gd name="connsiteX7" fmla="*/ 1171049 w 1296183"/>
                <a:gd name="connsiteY7" fmla="*/ 3585777 h 358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83" h="3585777">
                  <a:moveTo>
                    <a:pt x="0" y="0"/>
                  </a:moveTo>
                  <a:cubicBezTo>
                    <a:pt x="411162" y="107156"/>
                    <a:pt x="821096" y="230551"/>
                    <a:pt x="914400" y="400050"/>
                  </a:cubicBezTo>
                  <a:cubicBezTo>
                    <a:pt x="1007704" y="569549"/>
                    <a:pt x="534037" y="913517"/>
                    <a:pt x="559825" y="1016996"/>
                  </a:cubicBezTo>
                  <a:cubicBezTo>
                    <a:pt x="585613" y="1120475"/>
                    <a:pt x="1005764" y="953750"/>
                    <a:pt x="1069126" y="1020927"/>
                  </a:cubicBezTo>
                  <a:cubicBezTo>
                    <a:pt x="1132488" y="1088104"/>
                    <a:pt x="902820" y="1307706"/>
                    <a:pt x="939996" y="1420057"/>
                  </a:cubicBezTo>
                  <a:cubicBezTo>
                    <a:pt x="977172" y="1532408"/>
                    <a:pt x="1257248" y="1539801"/>
                    <a:pt x="1292182" y="1695034"/>
                  </a:cubicBezTo>
                  <a:cubicBezTo>
                    <a:pt x="1327116" y="1850267"/>
                    <a:pt x="1121027" y="2187945"/>
                    <a:pt x="1149602" y="2351457"/>
                  </a:cubicBezTo>
                  <a:cubicBezTo>
                    <a:pt x="1178177" y="2514970"/>
                    <a:pt x="1304399" y="3448458"/>
                    <a:pt x="1171049" y="35857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B0A7AAE-279E-5C82-1F89-2DC9F0EF32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143223" y="5573098"/>
              <a:ext cx="2670702" cy="2930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583702C-C85E-ECEC-8E5E-A556FF62BB66}"/>
                </a:ext>
              </a:extLst>
            </p:cNvPr>
            <p:cNvCxnSpPr>
              <a:cxnSpLocks/>
              <a:stCxn id="37" idx="0"/>
              <a:endCxn id="37" idx="7"/>
            </p:cNvCxnSpPr>
            <p:nvPr/>
          </p:nvCxnSpPr>
          <p:spPr>
            <a:xfrm flipV="1">
              <a:off x="7138765" y="6279314"/>
              <a:ext cx="2659990" cy="3016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EC8CB5-BC48-6030-EA04-A74DB4DBB1D2}"/>
                </a:ext>
              </a:extLst>
            </p:cNvPr>
            <p:cNvSpPr txBox="1"/>
            <p:nvPr/>
          </p:nvSpPr>
          <p:spPr>
            <a:xfrm>
              <a:off x="9695941" y="5510321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46A8FD-D0EA-EE50-73C5-E250B1A2D8AD}"/>
                </a:ext>
              </a:extLst>
            </p:cNvPr>
            <p:cNvSpPr txBox="1"/>
            <p:nvPr/>
          </p:nvSpPr>
          <p:spPr>
            <a:xfrm>
              <a:off x="9696096" y="6217684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6E4C26-D7EA-764C-D312-619AA08AB842}"/>
              </a:ext>
            </a:extLst>
          </p:cNvPr>
          <p:cNvGrpSpPr/>
          <p:nvPr/>
        </p:nvGrpSpPr>
        <p:grpSpPr>
          <a:xfrm>
            <a:off x="1809029" y="6209212"/>
            <a:ext cx="7929801" cy="459714"/>
            <a:chOff x="1863791" y="6304712"/>
            <a:chExt cx="7929801" cy="459714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114A0FF-8F18-F272-98F6-E9AB48A0DFE7}"/>
                </a:ext>
              </a:extLst>
            </p:cNvPr>
            <p:cNvSpPr/>
            <p:nvPr/>
          </p:nvSpPr>
          <p:spPr>
            <a:xfrm>
              <a:off x="1863791" y="6304712"/>
              <a:ext cx="7911919" cy="444959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E493B-17C2-79FE-846E-1F212293F3E5}"/>
                </a:ext>
              </a:extLst>
            </p:cNvPr>
            <p:cNvSpPr txBox="1"/>
            <p:nvPr/>
          </p:nvSpPr>
          <p:spPr>
            <a:xfrm>
              <a:off x="8185280" y="6395094"/>
              <a:ext cx="16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Elastic penalty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29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25F34-9A3A-8138-B6C5-6E389C471A15}"/>
              </a:ext>
            </a:extLst>
          </p:cNvPr>
          <p:cNvGrpSpPr/>
          <p:nvPr/>
        </p:nvGrpSpPr>
        <p:grpSpPr>
          <a:xfrm>
            <a:off x="5593854" y="4241054"/>
            <a:ext cx="3212668" cy="2339973"/>
            <a:chOff x="3102348" y="699247"/>
            <a:chExt cx="6381750" cy="46482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4021864-0DC2-F5E4-310E-609AA340E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48" y="699247"/>
              <a:ext cx="6381750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372B5FB-5DCB-6F4A-C239-37B4436A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2911" y="980216"/>
              <a:ext cx="2249687" cy="775597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5E8539-4FD7-CE60-F61A-C7594716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6468" y="1736763"/>
              <a:ext cx="2249687" cy="13833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0CDC20-D6EB-2BBE-3BA3-4988B9E4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7043" y="2987226"/>
              <a:ext cx="2249424" cy="14194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0F54B-8DF7-D26D-E84B-A04D08EA13AD}"/>
              </a:ext>
            </a:extLst>
          </p:cNvPr>
          <p:cNvGrpSpPr/>
          <p:nvPr/>
        </p:nvGrpSpPr>
        <p:grpSpPr>
          <a:xfrm>
            <a:off x="8721852" y="4246216"/>
            <a:ext cx="2989416" cy="2372912"/>
            <a:chOff x="6269858" y="4411816"/>
            <a:chExt cx="2989416" cy="237291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8C5E7E3-A9B2-9BFC-60A8-9C32988EC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858" y="4444754"/>
              <a:ext cx="2989416" cy="233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47C0EC-6BEA-9E6A-A49A-45E75D5A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1132" y="4831085"/>
              <a:ext cx="525990" cy="785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5D09BE-E985-6A3F-6858-8F2B0AD7A547}"/>
                </a:ext>
              </a:extLst>
            </p:cNvPr>
            <p:cNvSpPr txBox="1"/>
            <p:nvPr/>
          </p:nvSpPr>
          <p:spPr>
            <a:xfrm>
              <a:off x="7740563" y="456818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068627-2772-46CC-E704-8AB7C7D7E39E}"/>
                </a:ext>
              </a:extLst>
            </p:cNvPr>
            <p:cNvSpPr/>
            <p:nvPr/>
          </p:nvSpPr>
          <p:spPr>
            <a:xfrm>
              <a:off x="6322797" y="4411816"/>
              <a:ext cx="269626" cy="348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E8E39B-2BE3-A8DF-6377-AEE8408215A1}"/>
              </a:ext>
            </a:extLst>
          </p:cNvPr>
          <p:cNvSpPr txBox="1"/>
          <p:nvPr/>
        </p:nvSpPr>
        <p:spPr>
          <a:xfrm>
            <a:off x="596357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Polymer organization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1DE3-65CF-F565-DBDB-34611CB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2800" dirty="0"/>
              <a:t>With a little more sophistication, theory can be a powerful, relevant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C6E76-66C1-16C9-E30D-489BD54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0344-FED5-4CC6-7B20-431323F6CD8E}"/>
              </a:ext>
            </a:extLst>
          </p:cNvPr>
          <p:cNvSpPr/>
          <p:nvPr/>
        </p:nvSpPr>
        <p:spPr>
          <a:xfrm>
            <a:off x="5466070" y="1605174"/>
            <a:ext cx="5218642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Gaussian chain attached to substrate (brush), polymer-solvent interactions (FH), and polymer-ion electrostatic interactions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FBEEF1-2175-581E-7D11-F4C03B6CDA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629" y="1358019"/>
            <a:ext cx="2940576" cy="213697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EEC928-BEB1-6D4F-9A0B-341EC82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" y="4226527"/>
            <a:ext cx="3062546" cy="24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B8A539-7431-5B3B-002A-F5270A3B6233}"/>
              </a:ext>
            </a:extLst>
          </p:cNvPr>
          <p:cNvSpPr txBox="1"/>
          <p:nvPr/>
        </p:nvSpPr>
        <p:spPr>
          <a:xfrm>
            <a:off x="48008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B809-9AE0-A419-D153-4FBD1D7F0E99}"/>
              </a:ext>
            </a:extLst>
          </p:cNvPr>
          <p:cNvSpPr txBox="1"/>
          <p:nvPr/>
        </p:nvSpPr>
        <p:spPr>
          <a:xfrm>
            <a:off x="9056303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Spectra predictions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1183B3-1EB8-970F-1784-256AE10711D4}"/>
              </a:ext>
            </a:extLst>
          </p:cNvPr>
          <p:cNvGrpSpPr/>
          <p:nvPr/>
        </p:nvGrpSpPr>
        <p:grpSpPr>
          <a:xfrm>
            <a:off x="2962448" y="4827234"/>
            <a:ext cx="2723017" cy="462464"/>
            <a:chOff x="2894596" y="4839932"/>
            <a:chExt cx="2723017" cy="462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48881-C724-2774-A377-D4531AADD6D2}"/>
                </a:ext>
              </a:extLst>
            </p:cNvPr>
            <p:cNvSpPr txBox="1"/>
            <p:nvPr/>
          </p:nvSpPr>
          <p:spPr>
            <a:xfrm>
              <a:off x="2894596" y="4839932"/>
              <a:ext cx="272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More importantly,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967AB2-3354-8557-D019-2F182EA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3353507" y="5302396"/>
              <a:ext cx="19212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8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2D4-638E-C533-21DE-1A7FE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098867" cy="800128"/>
          </a:xfrm>
        </p:spPr>
        <p:txBody>
          <a:bodyPr>
            <a:normAutofit/>
          </a:bodyPr>
          <a:lstStyle/>
          <a:p>
            <a:r>
              <a:rPr lang="en-US" dirty="0"/>
              <a:t>Other (beautiful?) applications of our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296AE-ED3B-9719-0359-B66411E3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A92A5-961D-50F8-18F6-F067A8F7CD5B}"/>
              </a:ext>
            </a:extLst>
          </p:cNvPr>
          <p:cNvSpPr/>
          <p:nvPr/>
        </p:nvSpPr>
        <p:spPr>
          <a:xfrm>
            <a:off x="7268634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732DC-2C5D-6C8A-1C9F-A89F366A095D}"/>
              </a:ext>
            </a:extLst>
          </p:cNvPr>
          <p:cNvSpPr/>
          <p:nvPr/>
        </p:nvSpPr>
        <p:spPr>
          <a:xfrm>
            <a:off x="1358900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Vesicle fission by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F9190-7433-ED92-33D1-DA8D477FEAF8}"/>
              </a:ext>
            </a:extLst>
          </p:cNvPr>
          <p:cNvSpPr/>
          <p:nvPr/>
        </p:nvSpPr>
        <p:spPr>
          <a:xfrm>
            <a:off x="4356100" y="4521199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about NLH? </a:t>
            </a:r>
          </a:p>
        </p:txBody>
      </p:sp>
    </p:spTree>
    <p:extLst>
      <p:ext uri="{BB962C8B-B14F-4D97-AF65-F5344CB8AC3E}">
        <p14:creationId xmlns:p14="http://schemas.microsoft.com/office/powerpoint/2010/main" val="202041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C9F-4AC3-C533-2C94-E5834A07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5D0B-D0BB-797F-73BE-9CDF4FE8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496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Times New Roman</vt:lpstr>
      <vt:lpstr>Office Theme</vt:lpstr>
      <vt:lpstr>Why polymer theory is beautiful (and why you should care)</vt:lpstr>
      <vt:lpstr>What is beauty (in physics)?</vt:lpstr>
      <vt:lpstr>The (beautiful) math of polymers</vt:lpstr>
      <vt:lpstr>The (beautiful?) math of polymers</vt:lpstr>
      <vt:lpstr>The (beautiful?) math of polymers</vt:lpstr>
      <vt:lpstr>The (beautiful?) math of polymers</vt:lpstr>
      <vt:lpstr>With a little more sophistication, theory can be a powerful, relevant tool</vt:lpstr>
      <vt:lpstr>Other (beautiful?) applications of our theory</vt:lpstr>
      <vt:lpstr>Thank you!</vt:lpstr>
      <vt:lpstr>Partition Function Formulation</vt:lpstr>
      <vt:lpstr>Free Energy and SCF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31</cp:revision>
  <dcterms:created xsi:type="dcterms:W3CDTF">2022-03-28T18:43:16Z</dcterms:created>
  <dcterms:modified xsi:type="dcterms:W3CDTF">2023-04-24T08:03:55Z</dcterms:modified>
</cp:coreProperties>
</file>