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5" r:id="rId6"/>
    <p:sldId id="259" r:id="rId7"/>
    <p:sldId id="263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svg"/><Relationship Id="rId11" Type="http://schemas.openxmlformats.org/officeDocument/2006/relationships/image" Target="../media/image23.sv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b="0" dirty="0"/>
              <a:t>Why polymer theory is beautiful (and why you should care)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2972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Takashi Yokokura</a:t>
            </a:r>
          </a:p>
          <a:p>
            <a:pPr>
              <a:lnSpc>
                <a:spcPct val="110000"/>
              </a:lnSpc>
            </a:pPr>
            <a:r>
              <a:rPr lang="en-US" dirty="0"/>
              <a:t>CBE Student Colloquium</a:t>
            </a:r>
          </a:p>
          <a:p>
            <a:pPr>
              <a:lnSpc>
                <a:spcPct val="110000"/>
              </a:lnSpc>
            </a:pPr>
            <a:r>
              <a:rPr lang="en-US" dirty="0"/>
              <a:t>04/27/2023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1353800" cy="800128"/>
          </a:xfrm>
        </p:spPr>
        <p:txBody>
          <a:bodyPr>
            <a:normAutofit/>
          </a:bodyPr>
          <a:lstStyle/>
          <a:p>
            <a:r>
              <a:rPr lang="en-US" dirty="0"/>
              <a:t>Free Energy and SCF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057" b="70760"/>
          <a:stretch/>
        </p:blipFill>
        <p:spPr>
          <a:xfrm>
            <a:off x="1795148" y="4658566"/>
            <a:ext cx="2865224" cy="6557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8357C38-7FD9-DFB5-5622-DA47A27C5B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378" r="53113" b="16415"/>
          <a:stretch/>
        </p:blipFill>
        <p:spPr>
          <a:xfrm>
            <a:off x="2197026" y="3585674"/>
            <a:ext cx="2219888" cy="41504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FD24BF-AB23-8EF1-0995-71D059ADF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289" y="4205094"/>
            <a:ext cx="1447788" cy="29119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032FDD-E663-0790-98CB-A46493507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020" y="2951630"/>
            <a:ext cx="2701626" cy="55591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5ED2A4D-25CE-9BD5-336A-7FEC168815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1230" y="2928534"/>
            <a:ext cx="3301087" cy="55196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2745621-4577-5819-97AC-E2EFF40A23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5297" y="3702285"/>
            <a:ext cx="1372201" cy="2249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4692E2-3D93-4675-22B9-2784FF650217}"/>
              </a:ext>
            </a:extLst>
          </p:cNvPr>
          <p:cNvSpPr txBox="1"/>
          <p:nvPr/>
        </p:nvSpPr>
        <p:spPr>
          <a:xfrm>
            <a:off x="400698" y="3053483"/>
            <a:ext cx="1690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solidFill>
                  <a:schemeClr val="accent1"/>
                </a:solidFill>
                <a:latin typeface="Lucida grande" panose="020B0502040204020203"/>
              </a:rPr>
              <a:t>Polymer Density: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53924-62C4-CAE1-D5A6-AEB8FB5BFEAB}"/>
              </a:ext>
            </a:extLst>
          </p:cNvPr>
          <p:cNvSpPr txBox="1"/>
          <p:nvPr/>
        </p:nvSpPr>
        <p:spPr>
          <a:xfrm>
            <a:off x="376975" y="3626782"/>
            <a:ext cx="1624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Solvent Density: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ADAC3-907F-20B0-CA1C-5CFFAD0D8C88}"/>
              </a:ext>
            </a:extLst>
          </p:cNvPr>
          <p:cNvSpPr txBox="1"/>
          <p:nvPr/>
        </p:nvSpPr>
        <p:spPr>
          <a:xfrm>
            <a:off x="376975" y="4175720"/>
            <a:ext cx="174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Incompressibility: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6845CD-D8BE-68D6-F556-53CCA1E38ACE}"/>
              </a:ext>
            </a:extLst>
          </p:cNvPr>
          <p:cNvSpPr txBox="1"/>
          <p:nvPr/>
        </p:nvSpPr>
        <p:spPr>
          <a:xfrm>
            <a:off x="5736880" y="3043958"/>
            <a:ext cx="2501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Polymer-controlling Field: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B84901-A25D-83A3-3D33-BDC79CB5866D}"/>
              </a:ext>
            </a:extLst>
          </p:cNvPr>
          <p:cNvSpPr txBox="1"/>
          <p:nvPr/>
        </p:nvSpPr>
        <p:spPr>
          <a:xfrm>
            <a:off x="5769741" y="3649319"/>
            <a:ext cx="243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Solvent-controlling Field: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B357A2-5F5F-9317-9FFA-74F46ECDEFD0}"/>
              </a:ext>
            </a:extLst>
          </p:cNvPr>
          <p:cNvSpPr txBox="1"/>
          <p:nvPr/>
        </p:nvSpPr>
        <p:spPr>
          <a:xfrm>
            <a:off x="386028" y="4713985"/>
            <a:ext cx="132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Monomer Probability: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A2302D-BE12-F771-B316-F2061EBEA78B}"/>
              </a:ext>
            </a:extLst>
          </p:cNvPr>
          <p:cNvGrpSpPr/>
          <p:nvPr/>
        </p:nvGrpSpPr>
        <p:grpSpPr>
          <a:xfrm>
            <a:off x="8116462" y="5488474"/>
            <a:ext cx="1349861" cy="996655"/>
            <a:chOff x="5614082" y="4114505"/>
            <a:chExt cx="1596861" cy="111683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A46958B-9061-E14F-8A4C-DC5C52650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49722" y="4114505"/>
              <a:ext cx="1361221" cy="234912"/>
            </a:xfrm>
            <a:prstGeom prst="rect">
              <a:avLst/>
            </a:prstGeom>
          </p:spPr>
        </p:pic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1914B663-2EC7-BABA-BD11-4A5FC85FF16B}"/>
                </a:ext>
              </a:extLst>
            </p:cNvPr>
            <p:cNvSpPr/>
            <p:nvPr/>
          </p:nvSpPr>
          <p:spPr>
            <a:xfrm flipH="1">
              <a:off x="5614082" y="4151081"/>
              <a:ext cx="93136" cy="920200"/>
            </a:xfrm>
            <a:prstGeom prst="rightBrace">
              <a:avLst>
                <a:gd name="adj1" fmla="val 77741"/>
                <a:gd name="adj2" fmla="val 506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A25956F-81B8-4DC2-0591-69EA0EA76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65154" y="4643083"/>
              <a:ext cx="1250037" cy="588253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0CB636F-0355-6D4C-4D85-E933E03636B2}"/>
              </a:ext>
            </a:extLst>
          </p:cNvPr>
          <p:cNvSpPr txBox="1"/>
          <p:nvPr/>
        </p:nvSpPr>
        <p:spPr>
          <a:xfrm>
            <a:off x="5416731" y="4674011"/>
            <a:ext cx="1528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Electrostatic Potential: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6E90C04-E5AC-8813-D967-8812282E67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7919" y="4670976"/>
            <a:ext cx="4834398" cy="55695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044B24D-D8AC-6CD2-ED8F-BBC6E73E617C}"/>
              </a:ext>
            </a:extLst>
          </p:cNvPr>
          <p:cNvGrpSpPr/>
          <p:nvPr/>
        </p:nvGrpSpPr>
        <p:grpSpPr>
          <a:xfrm>
            <a:off x="400698" y="1594086"/>
            <a:ext cx="11646644" cy="480033"/>
            <a:chOff x="168990" y="2549046"/>
            <a:chExt cx="12952956" cy="53387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691F130-8807-B291-9F76-DF93F6D52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8990" y="2695501"/>
              <a:ext cx="3754111" cy="27594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265D7EC-2E9C-F7DA-33EB-5294BDC10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998839" y="2549046"/>
              <a:ext cx="5100830" cy="53387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3D8A19-9DB2-B795-4155-3CEC1B9FE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191013" y="2549046"/>
              <a:ext cx="3930933" cy="525164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C53DE95-1053-A6DC-2364-88356BF21051}"/>
              </a:ext>
            </a:extLst>
          </p:cNvPr>
          <p:cNvSpPr txBox="1"/>
          <p:nvPr/>
        </p:nvSpPr>
        <p:spPr>
          <a:xfrm>
            <a:off x="-14210" y="1121221"/>
            <a:ext cx="5017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Free Energy (ensemble average across surface)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E86168-4818-D598-49AA-0BB56A22FD34}"/>
              </a:ext>
            </a:extLst>
          </p:cNvPr>
          <p:cNvCxnSpPr>
            <a:cxnSpLocks/>
          </p:cNvCxnSpPr>
          <p:nvPr/>
        </p:nvCxnSpPr>
        <p:spPr>
          <a:xfrm>
            <a:off x="1182626" y="2094862"/>
            <a:ext cx="0" cy="8336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E4AE5D6-1B5B-0A8D-63CF-CCDBE3BA609E}"/>
              </a:ext>
            </a:extLst>
          </p:cNvPr>
          <p:cNvSpPr txBox="1"/>
          <p:nvPr/>
        </p:nvSpPr>
        <p:spPr>
          <a:xfrm>
            <a:off x="1264883" y="2356949"/>
            <a:ext cx="2613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4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253F987-4F16-94D4-3B8D-57C4E3E634C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28448" y="2269946"/>
            <a:ext cx="826448" cy="480033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631233F-4ED0-2730-F633-6203F81F97AF}"/>
              </a:ext>
            </a:extLst>
          </p:cNvPr>
          <p:cNvGrpSpPr/>
          <p:nvPr/>
        </p:nvGrpSpPr>
        <p:grpSpPr>
          <a:xfrm>
            <a:off x="2283364" y="5488691"/>
            <a:ext cx="2843282" cy="1081304"/>
            <a:chOff x="618975" y="5711761"/>
            <a:chExt cx="2843282" cy="108130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CCCF049-2BD6-DB87-C8F7-4581EDAAA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23001" y="5711761"/>
              <a:ext cx="1208266" cy="19351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E64648D-6BA6-7750-1050-CEBE00E33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23001" y="6032248"/>
              <a:ext cx="1349862" cy="193511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3475963-B0A7-3BE7-3371-909CB258B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18283" y="6314589"/>
              <a:ext cx="2543974" cy="193511"/>
            </a:xfrm>
            <a:prstGeom prst="rect">
              <a:avLst/>
            </a:prstGeom>
          </p:spPr>
        </p:pic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1ECE630D-7A18-1663-EDD5-14C46A0D1F4F}"/>
                </a:ext>
              </a:extLst>
            </p:cNvPr>
            <p:cNvSpPr/>
            <p:nvPr/>
          </p:nvSpPr>
          <p:spPr>
            <a:xfrm flipH="1">
              <a:off x="618975" y="5734146"/>
              <a:ext cx="90678" cy="851598"/>
            </a:xfrm>
            <a:prstGeom prst="rightBrace">
              <a:avLst>
                <a:gd name="adj1" fmla="val 77741"/>
                <a:gd name="adj2" fmla="val 506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AC1C5DE-F99E-7991-3D7A-93C94574E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18283" y="6585744"/>
              <a:ext cx="1354580" cy="193511"/>
            </a:xfrm>
            <a:prstGeom prst="rect">
              <a:avLst/>
            </a:prstGeom>
          </p:spPr>
        </p:pic>
        <p:sp>
          <p:nvSpPr>
            <p:cNvPr id="47" name="Right Brace 46">
              <a:extLst>
                <a:ext uri="{FF2B5EF4-FFF2-40B4-BE49-F238E27FC236}">
                  <a16:creationId xmlns:a16="http://schemas.microsoft.com/office/drawing/2014/main" id="{921507F7-2239-31DD-DC3F-0210F3657B04}"/>
                </a:ext>
              </a:extLst>
            </p:cNvPr>
            <p:cNvSpPr/>
            <p:nvPr/>
          </p:nvSpPr>
          <p:spPr>
            <a:xfrm flipH="1">
              <a:off x="778769" y="6314589"/>
              <a:ext cx="90678" cy="478476"/>
            </a:xfrm>
            <a:prstGeom prst="rightBrace">
              <a:avLst>
                <a:gd name="adj1" fmla="val 77741"/>
                <a:gd name="adj2" fmla="val 506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273BB8C-E556-9BBE-1B87-4303F8348F2A}"/>
              </a:ext>
            </a:extLst>
          </p:cNvPr>
          <p:cNvGrpSpPr/>
          <p:nvPr/>
        </p:nvGrpSpPr>
        <p:grpSpPr>
          <a:xfrm>
            <a:off x="4896322" y="964806"/>
            <a:ext cx="7295678" cy="392644"/>
            <a:chOff x="4896322" y="964806"/>
            <a:chExt cx="7295678" cy="39264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EFD076D-1AF5-04A1-903C-F060BF009E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6322" y="1357450"/>
              <a:ext cx="72956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DF46DD0-7618-A0D6-D51A-0A82810DF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667609" y="1056950"/>
              <a:ext cx="2003442" cy="199073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13C6EA60-0C78-7443-A8E4-040614338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003659" y="1070010"/>
              <a:ext cx="2468855" cy="192751"/>
            </a:xfrm>
            <a:prstGeom prst="rect">
              <a:avLst/>
            </a:prstGeom>
          </p:spPr>
        </p:pic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CDAE158-6C89-7A08-9D9B-AD95C7C30614}"/>
                </a:ext>
              </a:extLst>
            </p:cNvPr>
            <p:cNvCxnSpPr>
              <a:cxnSpLocks/>
            </p:cNvCxnSpPr>
            <p:nvPr/>
          </p:nvCxnSpPr>
          <p:spPr>
            <a:xfrm>
              <a:off x="4896322" y="964806"/>
              <a:ext cx="0" cy="39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CE610BA2-AF26-4AB9-404E-D37B414DE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839251" y="1033210"/>
              <a:ext cx="2287389" cy="222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1" grpId="0"/>
      <p:bldP spid="14" grpId="0"/>
      <p:bldP spid="21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beauty (in physics)?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3310D0-C9D9-7CFF-BB52-FC87DACBCA93}"/>
              </a:ext>
            </a:extLst>
          </p:cNvPr>
          <p:cNvSpPr/>
          <p:nvPr/>
        </p:nvSpPr>
        <p:spPr>
          <a:xfrm>
            <a:off x="838200" y="1550708"/>
            <a:ext cx="4724400" cy="187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butterfly &lt;--&gt; </a:t>
            </a:r>
            <a:r>
              <a:rPr lang="en-US" dirty="0">
                <a:sym typeface="Wingdings" panose="05000000000000000000" pitchFamily="2" charset="2"/>
              </a:rPr>
              <a:t>microscopic patterns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A29F6-9A43-BE70-CD8C-C53BDA91C492}"/>
              </a:ext>
            </a:extLst>
          </p:cNvPr>
          <p:cNvSpPr txBox="1"/>
          <p:nvPr/>
        </p:nvSpPr>
        <p:spPr>
          <a:xfrm>
            <a:off x="639233" y="3525334"/>
            <a:ext cx="512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Traditional beauty and its underlying mechanisms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5A71B4-9E52-5EEB-DAFA-52525C8A934B}"/>
              </a:ext>
            </a:extLst>
          </p:cNvPr>
          <p:cNvSpPr/>
          <p:nvPr/>
        </p:nvSpPr>
        <p:spPr>
          <a:xfrm>
            <a:off x="6629400" y="1550708"/>
            <a:ext cx="4724400" cy="187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CRISPR, radiation, quantum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21C603-1073-BC82-C0A1-8EDD2628A18A}"/>
              </a:ext>
            </a:extLst>
          </p:cNvPr>
          <p:cNvSpPr txBox="1"/>
          <p:nvPr/>
        </p:nvSpPr>
        <p:spPr>
          <a:xfrm>
            <a:off x="6430435" y="3525334"/>
            <a:ext cx="512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Civilizational triumphs in fundamental breakthroughs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D337DD-1849-E1E5-7723-D074B9D9F3C0}"/>
              </a:ext>
            </a:extLst>
          </p:cNvPr>
          <p:cNvSpPr/>
          <p:nvPr/>
        </p:nvSpPr>
        <p:spPr>
          <a:xfrm>
            <a:off x="1905000" y="4463013"/>
            <a:ext cx="4724400" cy="187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Gauss’s Law, Navier-Stokes, Poisson-Boltzmann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7F929-2627-CB32-2F81-B0F541974877}"/>
              </a:ext>
            </a:extLst>
          </p:cNvPr>
          <p:cNvSpPr txBox="1"/>
          <p:nvPr/>
        </p:nvSpPr>
        <p:spPr>
          <a:xfrm>
            <a:off x="1344083" y="6429936"/>
            <a:ext cx="584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Abstracting complex phenomena into mathematical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8249D3-5162-BC96-D4BA-9BC4B8CD4AB3}"/>
              </a:ext>
            </a:extLst>
          </p:cNvPr>
          <p:cNvSpPr txBox="1"/>
          <p:nvPr/>
        </p:nvSpPr>
        <p:spPr>
          <a:xfrm>
            <a:off x="207433" y="1085042"/>
            <a:ext cx="282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Before today: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81570-A51D-8772-95CC-75EA202DFE94}"/>
              </a:ext>
            </a:extLst>
          </p:cNvPr>
          <p:cNvSpPr txBox="1"/>
          <p:nvPr/>
        </p:nvSpPr>
        <p:spPr>
          <a:xfrm>
            <a:off x="207433" y="4017027"/>
            <a:ext cx="282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After today: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CDA14D-4C5D-EDA5-F9A9-437841E3EEFF}"/>
              </a:ext>
            </a:extLst>
          </p:cNvPr>
          <p:cNvSpPr txBox="1"/>
          <p:nvPr/>
        </p:nvSpPr>
        <p:spPr>
          <a:xfrm>
            <a:off x="7190317" y="4633328"/>
            <a:ext cx="472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Better understanding of the world around us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Systematic approach to solving engineering problems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AC1D-0CC3-7DC2-18D3-0A123F6F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(beautiful) math of polymers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D6A22-D059-8778-90AD-6DF7467D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8B70DE-194F-1ACC-CF63-2DFFC4F30D6D}"/>
              </a:ext>
            </a:extLst>
          </p:cNvPr>
          <p:cNvSpPr/>
          <p:nvPr/>
        </p:nvSpPr>
        <p:spPr>
          <a:xfrm>
            <a:off x="838199" y="1185333"/>
            <a:ext cx="5731933" cy="465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1D Gaussian chain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Total possibilities (counting)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Sterling’s approximation</a:t>
            </a:r>
          </a:p>
          <a:p>
            <a:endParaRPr lang="en-US" dirty="0"/>
          </a:p>
          <a:p>
            <a:r>
              <a:rPr lang="en-US" dirty="0"/>
              <a:t>3D probability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3 independent random walks</a:t>
            </a:r>
          </a:p>
          <a:p>
            <a:endParaRPr lang="en-US" dirty="0"/>
          </a:p>
          <a:p>
            <a:r>
              <a:rPr lang="en-US" dirty="0"/>
              <a:t>Free energy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Boltzmann equation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Probability  = f(microstates)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Helmholtz free 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Extension: Hooke’s law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ends are fixed, polymer is like a spring with entropic spring constant k = 3kT/Nb^2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EEAA3-7D24-67DE-7BF3-C6BECCA17DE7}"/>
              </a:ext>
            </a:extLst>
          </p:cNvPr>
          <p:cNvSpPr txBox="1"/>
          <p:nvPr/>
        </p:nvSpPr>
        <p:spPr>
          <a:xfrm>
            <a:off x="2628899" y="6105525"/>
            <a:ext cx="728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highly simplified model can still provide understanding for a complex system. But is it enough to translate to the real world?</a:t>
            </a:r>
          </a:p>
        </p:txBody>
      </p:sp>
    </p:spTree>
    <p:extLst>
      <p:ext uri="{BB962C8B-B14F-4D97-AF65-F5344CB8AC3E}">
        <p14:creationId xmlns:p14="http://schemas.microsoft.com/office/powerpoint/2010/main" val="422986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>
            <a:extLst>
              <a:ext uri="{FF2B5EF4-FFF2-40B4-BE49-F238E27FC236}">
                <a16:creationId xmlns:a16="http://schemas.microsoft.com/office/drawing/2014/main" id="{EA910E78-4D7B-42FE-A4C3-9E26E1BE1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32" y="4672053"/>
            <a:ext cx="8022018" cy="5758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A7ABDA-806C-DFED-5758-02D4C3AB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(beautiful?) math of polymers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8881CF-DA80-2536-4DDC-737D40B3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665C3A-A67C-3A30-6B76-FDF313F5F5A9}"/>
                  </a:ext>
                </a:extLst>
              </p:cNvPr>
              <p:cNvSpPr txBox="1"/>
              <p:nvPr/>
            </p:nvSpPr>
            <p:spPr>
              <a:xfrm>
                <a:off x="186266" y="1002188"/>
                <a:ext cx="12005734" cy="1434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1D random walk: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Monomers </a:t>
                </a:r>
                <a:r>
                  <a:rPr lang="en-US" u="sng" dirty="0"/>
                  <a:t>don’t interact</a:t>
                </a:r>
                <a:r>
                  <a:rPr lang="en-US" dirty="0"/>
                  <a:t> and randomly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/>
                  <a:t> right steps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dirty="0"/>
                  <a:t> left steps for a total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dirty="0"/>
                  <a:t> steps and final distance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665C3A-A67C-3A30-6B76-FDF313F5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66" y="1002188"/>
                <a:ext cx="12005734" cy="1434367"/>
              </a:xfrm>
              <a:prstGeom prst="rect">
                <a:avLst/>
              </a:prstGeom>
              <a:blipFill>
                <a:blip r:embed="rId3"/>
                <a:stretch>
                  <a:fillRect l="-813" b="-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991938D2-B9FA-17B3-2C56-8BAB8FB336C9}"/>
              </a:ext>
            </a:extLst>
          </p:cNvPr>
          <p:cNvGrpSpPr/>
          <p:nvPr/>
        </p:nvGrpSpPr>
        <p:grpSpPr>
          <a:xfrm>
            <a:off x="1277939" y="3116796"/>
            <a:ext cx="9636121" cy="307848"/>
            <a:chOff x="1108077" y="2178177"/>
            <a:chExt cx="9636121" cy="30784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774E08C-DB26-053E-5EE6-33D1F67DAD71}"/>
                </a:ext>
              </a:extLst>
            </p:cNvPr>
            <p:cNvGrpSpPr/>
            <p:nvPr/>
          </p:nvGrpSpPr>
          <p:grpSpPr>
            <a:xfrm>
              <a:off x="1784350" y="2178177"/>
              <a:ext cx="8283575" cy="307848"/>
              <a:chOff x="1841500" y="3044952"/>
              <a:chExt cx="8283575" cy="307848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F86118F-5A99-0A33-D32D-A0148A5065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500" y="3208867"/>
                <a:ext cx="82835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528E477-A3E9-B388-FE01-EB4902E128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0" y="3064933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407D5B6-97E4-0617-8862-BAB439427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400" y="3064933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C4A1197-F767-893D-11A6-589EAE1C12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4800" y="3064933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3396334-558C-E89A-AE2E-A68E9BB0EF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9200" y="306493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1D08CBF-C4AE-D116-A722-D617BB076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3600" y="3047998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619C489-4673-02CA-A8DE-462DB023B5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304495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413F2F5-BDB4-29F6-C1C7-E6970E56B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2400" y="304495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9A4C008-38F8-1B15-D9EB-979826748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6800" y="304495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59ED327-287D-B2D4-CC8B-FB6BEFE30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01200" y="304495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33F894A-4A5A-2414-5E0C-40AD06E34BFB}"/>
                </a:ext>
              </a:extLst>
            </p:cNvPr>
            <p:cNvGrpSpPr/>
            <p:nvPr/>
          </p:nvGrpSpPr>
          <p:grpSpPr>
            <a:xfrm>
              <a:off x="10286998" y="2299904"/>
              <a:ext cx="457200" cy="91821"/>
              <a:chOff x="4181475" y="4333875"/>
              <a:chExt cx="457200" cy="91821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A6FBD99-81C4-4453-D2C8-63CD4842292D}"/>
                  </a:ext>
                </a:extLst>
              </p:cNvPr>
              <p:cNvSpPr/>
              <p:nvPr/>
            </p:nvSpPr>
            <p:spPr>
              <a:xfrm>
                <a:off x="4181475" y="4333875"/>
                <a:ext cx="9525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636285F-B1ED-B392-4CBD-187A36C4B2C5}"/>
                  </a:ext>
                </a:extLst>
              </p:cNvPr>
              <p:cNvSpPr/>
              <p:nvPr/>
            </p:nvSpPr>
            <p:spPr>
              <a:xfrm>
                <a:off x="4362450" y="4334256"/>
                <a:ext cx="9525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E70AE9B-6DDD-90BC-869B-40BA573FC663}"/>
                  </a:ext>
                </a:extLst>
              </p:cNvPr>
              <p:cNvSpPr/>
              <p:nvPr/>
            </p:nvSpPr>
            <p:spPr>
              <a:xfrm>
                <a:off x="4543425" y="4334256"/>
                <a:ext cx="9525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B0226F-0C8B-FE88-7546-33B4743FE23F}"/>
                </a:ext>
              </a:extLst>
            </p:cNvPr>
            <p:cNvGrpSpPr/>
            <p:nvPr/>
          </p:nvGrpSpPr>
          <p:grpSpPr>
            <a:xfrm>
              <a:off x="1108077" y="2299904"/>
              <a:ext cx="457200" cy="91821"/>
              <a:chOff x="4181475" y="4333875"/>
              <a:chExt cx="457200" cy="91821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64D8A6D-3237-FBA2-AD93-F91D88872337}"/>
                  </a:ext>
                </a:extLst>
              </p:cNvPr>
              <p:cNvSpPr/>
              <p:nvPr/>
            </p:nvSpPr>
            <p:spPr>
              <a:xfrm>
                <a:off x="4181475" y="4333875"/>
                <a:ext cx="9525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D229266-316D-15C1-9F7D-F8E1FFF0D270}"/>
                  </a:ext>
                </a:extLst>
              </p:cNvPr>
              <p:cNvSpPr/>
              <p:nvPr/>
            </p:nvSpPr>
            <p:spPr>
              <a:xfrm>
                <a:off x="4362450" y="4334256"/>
                <a:ext cx="9525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62F367D-3F9E-FCEE-6770-ECCE0647761B}"/>
                  </a:ext>
                </a:extLst>
              </p:cNvPr>
              <p:cNvSpPr/>
              <p:nvPr/>
            </p:nvSpPr>
            <p:spPr>
              <a:xfrm>
                <a:off x="4543425" y="4334256"/>
                <a:ext cx="9525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3B6714A-96EA-D0DD-B468-8ABD2C4CCFBE}"/>
              </a:ext>
            </a:extLst>
          </p:cNvPr>
          <p:cNvSpPr txBox="1"/>
          <p:nvPr/>
        </p:nvSpPr>
        <p:spPr>
          <a:xfrm>
            <a:off x="5856287" y="2606578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7A3E0E-81B3-7DA6-73B1-AC3CF5EA270F}"/>
              </a:ext>
            </a:extLst>
          </p:cNvPr>
          <p:cNvGrpSpPr/>
          <p:nvPr/>
        </p:nvGrpSpPr>
        <p:grpSpPr>
          <a:xfrm>
            <a:off x="4941887" y="2606578"/>
            <a:ext cx="1114425" cy="631945"/>
            <a:chOff x="4941887" y="2610934"/>
            <a:chExt cx="1114425" cy="6319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4E7803-9EA1-6669-9412-008B17686410}"/>
                </a:ext>
              </a:extLst>
            </p:cNvPr>
            <p:cNvSpPr txBox="1"/>
            <p:nvPr/>
          </p:nvSpPr>
          <p:spPr>
            <a:xfrm>
              <a:off x="4941887" y="2610934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1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08B3B29-EDF1-7ACD-062C-DDC93DC7B096}"/>
                </a:ext>
              </a:extLst>
            </p:cNvPr>
            <p:cNvCxnSpPr/>
            <p:nvPr/>
          </p:nvCxnSpPr>
          <p:spPr>
            <a:xfrm flipH="1">
              <a:off x="5141912" y="3242879"/>
              <a:ext cx="91440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A5566E-B108-30F1-83C1-EB0A43AC167F}"/>
              </a:ext>
            </a:extLst>
          </p:cNvPr>
          <p:cNvGrpSpPr/>
          <p:nvPr/>
        </p:nvGrpSpPr>
        <p:grpSpPr>
          <a:xfrm>
            <a:off x="5141912" y="2191272"/>
            <a:ext cx="1103313" cy="997508"/>
            <a:chOff x="5141912" y="2195628"/>
            <a:chExt cx="1103313" cy="99750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4CB1735-395D-FD60-5E1D-511D8205E46E}"/>
                </a:ext>
              </a:extLst>
            </p:cNvPr>
            <p:cNvSpPr txBox="1"/>
            <p:nvPr/>
          </p:nvSpPr>
          <p:spPr>
            <a:xfrm>
              <a:off x="5845175" y="2195628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4"/>
                  </a:solidFill>
                </a:rPr>
                <a:t>2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F23420-D722-EC19-D623-FA3A5C2FCEBC}"/>
                </a:ext>
              </a:extLst>
            </p:cNvPr>
            <p:cNvCxnSpPr/>
            <p:nvPr/>
          </p:nvCxnSpPr>
          <p:spPr>
            <a:xfrm flipH="1">
              <a:off x="5141912" y="3193136"/>
              <a:ext cx="914400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B5CBD30-A935-199C-8BC7-2E215E43993A}"/>
              </a:ext>
            </a:extLst>
          </p:cNvPr>
          <p:cNvGrpSpPr/>
          <p:nvPr/>
        </p:nvGrpSpPr>
        <p:grpSpPr>
          <a:xfrm>
            <a:off x="6056312" y="2591382"/>
            <a:ext cx="1114425" cy="597398"/>
            <a:chOff x="6056312" y="2595738"/>
            <a:chExt cx="1114425" cy="59739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EE06A4-480A-0B2F-0C3E-761801663331}"/>
                </a:ext>
              </a:extLst>
            </p:cNvPr>
            <p:cNvSpPr txBox="1"/>
            <p:nvPr/>
          </p:nvSpPr>
          <p:spPr>
            <a:xfrm>
              <a:off x="6770687" y="2595738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</a:rPr>
                <a:t>3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E64BE03-DF7C-F962-CE00-4365F3801EF6}"/>
                </a:ext>
              </a:extLst>
            </p:cNvPr>
            <p:cNvCxnSpPr/>
            <p:nvPr/>
          </p:nvCxnSpPr>
          <p:spPr>
            <a:xfrm flipH="1">
              <a:off x="6056312" y="3193136"/>
              <a:ext cx="914400" cy="0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10762FA-B191-4F54-BFFB-3D8D043C30B7}"/>
              </a:ext>
            </a:extLst>
          </p:cNvPr>
          <p:cNvGrpSpPr/>
          <p:nvPr/>
        </p:nvGrpSpPr>
        <p:grpSpPr>
          <a:xfrm>
            <a:off x="6970712" y="2589689"/>
            <a:ext cx="1103313" cy="599091"/>
            <a:chOff x="6970712" y="2594045"/>
            <a:chExt cx="1103313" cy="59909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C281E8-511C-9B12-0B77-1A7F6BD17859}"/>
                </a:ext>
              </a:extLst>
            </p:cNvPr>
            <p:cNvSpPr txBox="1"/>
            <p:nvPr/>
          </p:nvSpPr>
          <p:spPr>
            <a:xfrm>
              <a:off x="7673975" y="2594045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</a:rPr>
                <a:t>4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CC248E1-382F-2999-7ADD-70308B31BF22}"/>
                </a:ext>
              </a:extLst>
            </p:cNvPr>
            <p:cNvCxnSpPr/>
            <p:nvPr/>
          </p:nvCxnSpPr>
          <p:spPr>
            <a:xfrm flipH="1">
              <a:off x="6970712" y="3193136"/>
              <a:ext cx="9144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687BC79-F407-6BE7-4C15-208D9BFF478B}"/>
              </a:ext>
            </a:extLst>
          </p:cNvPr>
          <p:cNvGrpSpPr/>
          <p:nvPr/>
        </p:nvGrpSpPr>
        <p:grpSpPr>
          <a:xfrm>
            <a:off x="6770687" y="2191272"/>
            <a:ext cx="1114425" cy="945504"/>
            <a:chOff x="6770687" y="2195628"/>
            <a:chExt cx="1114425" cy="94550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9304DD-FC76-B282-C2FA-602C79270B73}"/>
                </a:ext>
              </a:extLst>
            </p:cNvPr>
            <p:cNvSpPr txBox="1"/>
            <p:nvPr/>
          </p:nvSpPr>
          <p:spPr>
            <a:xfrm>
              <a:off x="6770687" y="2195628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5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DEB134-1285-659A-BD5C-34A7F659DE85}"/>
                </a:ext>
              </a:extLst>
            </p:cNvPr>
            <p:cNvCxnSpPr/>
            <p:nvPr/>
          </p:nvCxnSpPr>
          <p:spPr>
            <a:xfrm flipH="1">
              <a:off x="6970712" y="3141132"/>
              <a:ext cx="9144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1482CA9-5CAB-7B32-E293-851F9BAF92B7}"/>
              </a:ext>
            </a:extLst>
          </p:cNvPr>
          <p:cNvGrpSpPr/>
          <p:nvPr/>
        </p:nvGrpSpPr>
        <p:grpSpPr>
          <a:xfrm>
            <a:off x="6970712" y="2189579"/>
            <a:ext cx="1103313" cy="903021"/>
            <a:chOff x="6970712" y="2193935"/>
            <a:chExt cx="1103313" cy="90302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216945-3F53-2F53-D163-422D0BF4D26A}"/>
                </a:ext>
              </a:extLst>
            </p:cNvPr>
            <p:cNvSpPr txBox="1"/>
            <p:nvPr/>
          </p:nvSpPr>
          <p:spPr>
            <a:xfrm>
              <a:off x="7673975" y="2193935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6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FCBAEA2-BBCE-7A34-A8F9-2C7574E00254}"/>
                </a:ext>
              </a:extLst>
            </p:cNvPr>
            <p:cNvCxnSpPr/>
            <p:nvPr/>
          </p:nvCxnSpPr>
          <p:spPr>
            <a:xfrm flipH="1">
              <a:off x="6970712" y="3096956"/>
              <a:ext cx="91440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9C651A-6C33-927F-7425-2A72E674461B}"/>
              </a:ext>
            </a:extLst>
          </p:cNvPr>
          <p:cNvGrpSpPr/>
          <p:nvPr/>
        </p:nvGrpSpPr>
        <p:grpSpPr>
          <a:xfrm>
            <a:off x="7885112" y="2609883"/>
            <a:ext cx="1125538" cy="477571"/>
            <a:chOff x="7885112" y="2614239"/>
            <a:chExt cx="1125538" cy="47757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8D09AE-FFFE-9601-0BEA-A4BDDBDC2C1D}"/>
                </a:ext>
              </a:extLst>
            </p:cNvPr>
            <p:cNvSpPr txBox="1"/>
            <p:nvPr/>
          </p:nvSpPr>
          <p:spPr>
            <a:xfrm>
              <a:off x="8610600" y="2614239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4"/>
                  </a:solidFill>
                </a:rPr>
                <a:t>7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5856CBC-B3CB-58EB-BE82-1CB18E6D62F2}"/>
                </a:ext>
              </a:extLst>
            </p:cNvPr>
            <p:cNvCxnSpPr/>
            <p:nvPr/>
          </p:nvCxnSpPr>
          <p:spPr>
            <a:xfrm flipH="1">
              <a:off x="7885112" y="3091810"/>
              <a:ext cx="914400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07EA2D86-0C86-EED5-E93C-27D7937900BE}"/>
              </a:ext>
            </a:extLst>
          </p:cNvPr>
          <p:cNvSpPr/>
          <p:nvPr/>
        </p:nvSpPr>
        <p:spPr>
          <a:xfrm rot="16200000">
            <a:off x="7341811" y="2308320"/>
            <a:ext cx="172201" cy="2743200"/>
          </a:xfrm>
          <a:prstGeom prst="leftBracket">
            <a:avLst>
              <a:gd name="adj" fmla="val 11527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967ABFE-70F8-2EF1-CFAA-C1C4BAB98E71}"/>
                  </a:ext>
                </a:extLst>
              </p:cNvPr>
              <p:cNvSpPr txBox="1"/>
              <p:nvPr/>
            </p:nvSpPr>
            <p:spPr>
              <a:xfrm>
                <a:off x="6513512" y="3618810"/>
                <a:ext cx="1896081" cy="2780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5 −2=3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967ABFE-70F8-2EF1-CFAA-C1C4BAB98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512" y="3618810"/>
                <a:ext cx="1896081" cy="278087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7B9E759-C761-D171-2DF8-C901E2D2C2E4}"/>
                  </a:ext>
                </a:extLst>
              </p:cNvPr>
              <p:cNvSpPr txBox="1"/>
              <p:nvPr/>
            </p:nvSpPr>
            <p:spPr>
              <a:xfrm>
                <a:off x="186266" y="4151086"/>
                <a:ext cx="12005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Total number of trajectories (possible polymers) for a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7B9E759-C761-D171-2DF8-C901E2D2C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66" y="4151086"/>
                <a:ext cx="12005727" cy="369332"/>
              </a:xfrm>
              <a:prstGeom prst="rect">
                <a:avLst/>
              </a:prstGeom>
              <a:blipFill>
                <a:blip r:embed="rId5"/>
                <a:stretch>
                  <a:fillRect l="-356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Picture 95">
            <a:extLst>
              <a:ext uri="{FF2B5EF4-FFF2-40B4-BE49-F238E27FC236}">
                <a16:creationId xmlns:a16="http://schemas.microsoft.com/office/drawing/2014/main" id="{E4D24A12-B6AC-6E0E-7210-4B7C55D2F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942" y="6030009"/>
            <a:ext cx="2954339" cy="573317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F99B6E5-CA15-CE31-574C-9578C8A463E9}"/>
              </a:ext>
            </a:extLst>
          </p:cNvPr>
          <p:cNvGrpSpPr/>
          <p:nvPr/>
        </p:nvGrpSpPr>
        <p:grpSpPr>
          <a:xfrm>
            <a:off x="5599112" y="5099416"/>
            <a:ext cx="3375025" cy="1000954"/>
            <a:chOff x="5599112" y="5179465"/>
            <a:chExt cx="3375025" cy="1000954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F549D429-13EE-19D0-A194-98AFB193E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99112" y="5611002"/>
              <a:ext cx="3375025" cy="211695"/>
            </a:xfrm>
            <a:prstGeom prst="rect">
              <a:avLst/>
            </a:prstGeom>
          </p:spPr>
        </p:pic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E5212A0-7027-74F4-9334-00EF34CBEC6E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5179465"/>
              <a:ext cx="12701" cy="3294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901349E-F2BA-2264-9830-C7479DC9C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4275" y="5179465"/>
              <a:ext cx="428625" cy="3294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7BD3F21D-1976-C8AF-0D48-281125716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68898" y="5924758"/>
              <a:ext cx="1465377" cy="2556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19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ABDA-806C-DFED-5758-02D4C3AB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(beautiful?) math of polymers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8881CF-DA80-2536-4DDC-737D40B3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1AB5A9-F11B-8188-1E96-7AD91CFDDE41}"/>
              </a:ext>
            </a:extLst>
          </p:cNvPr>
          <p:cNvGrpSpPr/>
          <p:nvPr/>
        </p:nvGrpSpPr>
        <p:grpSpPr>
          <a:xfrm>
            <a:off x="186273" y="1028119"/>
            <a:ext cx="12005727" cy="627058"/>
            <a:chOff x="186273" y="1028119"/>
            <a:chExt cx="12005727" cy="62705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7B9E759-C761-D171-2DF8-C901E2D2C2E4}"/>
                    </a:ext>
                  </a:extLst>
                </p:cNvPr>
                <p:cNvSpPr txBox="1"/>
                <p:nvPr/>
              </p:nvSpPr>
              <p:spPr>
                <a:xfrm>
                  <a:off x="186273" y="1285845"/>
                  <a:ext cx="12005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 </a:t>
                  </a:r>
                  <a:r>
                    <a:rPr lang="en-US" strike="sngStrike" dirty="0"/>
                    <a:t>Total number</a:t>
                  </a:r>
                  <a:r>
                    <a:rPr lang="en-US" dirty="0"/>
                    <a:t> of trajectories (possible polymers) for a given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dirty="0"/>
                    <a:t>:</a:t>
                  </a:r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7B9E759-C761-D171-2DF8-C901E2D2C2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73" y="1285845"/>
                  <a:ext cx="12005727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356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7D9224-6075-5EC6-8E48-DF1297D3458A}"/>
                </a:ext>
              </a:extLst>
            </p:cNvPr>
            <p:cNvSpPr txBox="1"/>
            <p:nvPr/>
          </p:nvSpPr>
          <p:spPr>
            <a:xfrm>
              <a:off x="523874" y="1028119"/>
              <a:ext cx="1381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Probability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3306997A-BC01-5C9F-4B19-6965DED14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1" y="1857061"/>
            <a:ext cx="5762624" cy="728174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B452CE-E07F-FEC4-AAD5-96A346331295}"/>
              </a:ext>
            </a:extLst>
          </p:cNvPr>
          <p:cNvCxnSpPr>
            <a:cxnSpLocks/>
          </p:cNvCxnSpPr>
          <p:nvPr/>
        </p:nvCxnSpPr>
        <p:spPr>
          <a:xfrm>
            <a:off x="2571749" y="2787119"/>
            <a:ext cx="0" cy="8228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8AE4ECB-3E79-18A0-22CF-E135C52697A9}"/>
              </a:ext>
            </a:extLst>
          </p:cNvPr>
          <p:cNvSpPr txBox="1"/>
          <p:nvPr/>
        </p:nvSpPr>
        <p:spPr>
          <a:xfrm>
            <a:off x="2867025" y="2867025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Algebra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431DB0-756F-BF61-2C35-E8FDA6B43C92}"/>
              </a:ext>
            </a:extLst>
          </p:cNvPr>
          <p:cNvSpPr txBox="1"/>
          <p:nvPr/>
        </p:nvSpPr>
        <p:spPr>
          <a:xfrm>
            <a:off x="2867024" y="3252312"/>
            <a:ext cx="215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Stirling’s formula: 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72BE9BA8-8EF8-774C-908A-D09D7A8C7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75" y="3132034"/>
            <a:ext cx="2047879" cy="60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8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9525F34-9A3A-8138-B6C5-6E389C471A15}"/>
              </a:ext>
            </a:extLst>
          </p:cNvPr>
          <p:cNvGrpSpPr/>
          <p:nvPr/>
        </p:nvGrpSpPr>
        <p:grpSpPr>
          <a:xfrm>
            <a:off x="5593854" y="4241054"/>
            <a:ext cx="3212668" cy="2339973"/>
            <a:chOff x="3102348" y="699247"/>
            <a:chExt cx="6381750" cy="4648200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4021864-0DC2-F5E4-310E-609AA340E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348" y="699247"/>
              <a:ext cx="6381750" cy="464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A372B5FB-5DCB-6F4A-C239-37B4436A7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82911" y="980216"/>
              <a:ext cx="2249687" cy="775597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D05E8539-4FD7-CE60-F61A-C7594716E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16468" y="1736763"/>
              <a:ext cx="2249687" cy="1383376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5C0CDC20-D6EB-2BBE-3BA3-4988B9E49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907043" y="2987226"/>
              <a:ext cx="2249424" cy="141949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50F54B-8DF7-D26D-E84B-A04D08EA13AD}"/>
              </a:ext>
            </a:extLst>
          </p:cNvPr>
          <p:cNvGrpSpPr/>
          <p:nvPr/>
        </p:nvGrpSpPr>
        <p:grpSpPr>
          <a:xfrm>
            <a:off x="8721852" y="4246216"/>
            <a:ext cx="2989416" cy="2372912"/>
            <a:chOff x="6269858" y="4411816"/>
            <a:chExt cx="2989416" cy="237291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88C5E7E3-A9B2-9BFC-60A8-9C32988EC3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9858" y="4444754"/>
              <a:ext cx="2989416" cy="2339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047C0EC-6BEA-9E6A-A49A-45E75D5AF7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1132" y="4831085"/>
              <a:ext cx="525990" cy="785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5D09BE-E985-6A3F-6858-8F2B0AD7A547}"/>
                </a:ext>
              </a:extLst>
            </p:cNvPr>
            <p:cNvSpPr txBox="1"/>
            <p:nvPr/>
          </p:nvSpPr>
          <p:spPr>
            <a:xfrm>
              <a:off x="7740563" y="4568182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068627-2772-46CC-E704-8AB7C7D7E39E}"/>
                </a:ext>
              </a:extLst>
            </p:cNvPr>
            <p:cNvSpPr/>
            <p:nvPr/>
          </p:nvSpPr>
          <p:spPr>
            <a:xfrm>
              <a:off x="6322797" y="4411816"/>
              <a:ext cx="269626" cy="348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FE8E39B-2BE3-A8DF-6377-AEE8408215A1}"/>
              </a:ext>
            </a:extLst>
          </p:cNvPr>
          <p:cNvSpPr txBox="1"/>
          <p:nvPr/>
        </p:nvSpPr>
        <p:spPr>
          <a:xfrm>
            <a:off x="5963570" y="3910251"/>
            <a:ext cx="272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Polymer organization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D1DE3-65CF-F565-DBDB-34611CB5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2800" dirty="0"/>
              <a:t>With a little more sophistication, theory can be a powerful, relevant tool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5C6E76-66C1-16C9-E30D-489BD54E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0344-FED5-4CC6-7B20-431323F6CD8E}"/>
              </a:ext>
            </a:extLst>
          </p:cNvPr>
          <p:cNvSpPr/>
          <p:nvPr/>
        </p:nvSpPr>
        <p:spPr>
          <a:xfrm>
            <a:off x="5466070" y="1605174"/>
            <a:ext cx="5218642" cy="140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Consider Gaussian chain attached to substrate (brush), polymer-solvent interactions (FH), and polymer-ion electrostatic interactions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BFBEEF1-2175-581E-7D11-F4C03B6CDA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77629" y="1358019"/>
            <a:ext cx="2940576" cy="213697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FEEC928-BEB1-6D4F-9A0B-341EC8260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9" y="4226527"/>
            <a:ext cx="3062546" cy="246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B8A539-7431-5B3B-002A-F5270A3B6233}"/>
              </a:ext>
            </a:extLst>
          </p:cNvPr>
          <p:cNvSpPr txBox="1"/>
          <p:nvPr/>
        </p:nvSpPr>
        <p:spPr>
          <a:xfrm>
            <a:off x="480080" y="3910251"/>
            <a:ext cx="272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Experimental comparison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BAB809-9AE0-A419-D153-4FBD1D7F0E99}"/>
              </a:ext>
            </a:extLst>
          </p:cNvPr>
          <p:cNvSpPr txBox="1"/>
          <p:nvPr/>
        </p:nvSpPr>
        <p:spPr>
          <a:xfrm>
            <a:off x="9056303" y="3910251"/>
            <a:ext cx="272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Spectra predictions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1183B3-1EB8-970F-1784-256AE10711D4}"/>
              </a:ext>
            </a:extLst>
          </p:cNvPr>
          <p:cNvGrpSpPr/>
          <p:nvPr/>
        </p:nvGrpSpPr>
        <p:grpSpPr>
          <a:xfrm>
            <a:off x="2962448" y="4827234"/>
            <a:ext cx="2723017" cy="462464"/>
            <a:chOff x="2894596" y="4839932"/>
            <a:chExt cx="2723017" cy="46246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548881-C724-2774-A377-D4531AADD6D2}"/>
                </a:ext>
              </a:extLst>
            </p:cNvPr>
            <p:cNvSpPr txBox="1"/>
            <p:nvPr/>
          </p:nvSpPr>
          <p:spPr>
            <a:xfrm>
              <a:off x="2894596" y="4839932"/>
              <a:ext cx="2723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More importantly,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A967AB2-3354-8557-D019-2F182EA00348}"/>
                </a:ext>
              </a:extLst>
            </p:cNvPr>
            <p:cNvCxnSpPr>
              <a:cxnSpLocks/>
            </p:cNvCxnSpPr>
            <p:nvPr/>
          </p:nvCxnSpPr>
          <p:spPr>
            <a:xfrm>
              <a:off x="3353507" y="5302396"/>
              <a:ext cx="19212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585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62D4-638E-C533-21DE-1A7FE84B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098867" cy="800128"/>
          </a:xfrm>
        </p:spPr>
        <p:txBody>
          <a:bodyPr>
            <a:normAutofit/>
          </a:bodyPr>
          <a:lstStyle/>
          <a:p>
            <a:r>
              <a:rPr lang="en-US" dirty="0"/>
              <a:t>Other (beautiful?) applications of our theory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1296AE-ED3B-9719-0359-B66411E3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AA92A5-961D-50F8-18F6-F067A8F7CD5B}"/>
              </a:ext>
            </a:extLst>
          </p:cNvPr>
          <p:cNvSpPr/>
          <p:nvPr/>
        </p:nvSpPr>
        <p:spPr>
          <a:xfrm>
            <a:off x="7268634" y="2065866"/>
            <a:ext cx="347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5732DC-2C5D-6C8A-1C9F-A89F366A095D}"/>
              </a:ext>
            </a:extLst>
          </p:cNvPr>
          <p:cNvSpPr/>
          <p:nvPr/>
        </p:nvSpPr>
        <p:spPr>
          <a:xfrm>
            <a:off x="1358900" y="2065866"/>
            <a:ext cx="347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Vesicle fission by topology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F9190-7433-ED92-33D1-DA8D477FEAF8}"/>
              </a:ext>
            </a:extLst>
          </p:cNvPr>
          <p:cNvSpPr/>
          <p:nvPr/>
        </p:nvSpPr>
        <p:spPr>
          <a:xfrm>
            <a:off x="4356100" y="4521199"/>
            <a:ext cx="347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Something about NLH? </a:t>
            </a:r>
          </a:p>
        </p:txBody>
      </p:sp>
    </p:spTree>
    <p:extLst>
      <p:ext uri="{BB962C8B-B14F-4D97-AF65-F5344CB8AC3E}">
        <p14:creationId xmlns:p14="http://schemas.microsoft.com/office/powerpoint/2010/main" val="202041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2C9F-4AC3-C533-2C94-E5834A07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25D0B-D0BB-797F-73BE-9CDF4FE8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7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B8741C3-A523-2256-94CA-936229A0D562}"/>
              </a:ext>
            </a:extLst>
          </p:cNvPr>
          <p:cNvGrpSpPr/>
          <p:nvPr/>
        </p:nvGrpSpPr>
        <p:grpSpPr>
          <a:xfrm>
            <a:off x="3838894" y="5233557"/>
            <a:ext cx="8353106" cy="1403505"/>
            <a:chOff x="2972576" y="5118509"/>
            <a:chExt cx="9098860" cy="1528808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021FA03-FB28-A4F2-5C82-B4AF01A9F5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6661"/>
            <a:stretch/>
          </p:blipFill>
          <p:spPr>
            <a:xfrm>
              <a:off x="2972576" y="5118509"/>
              <a:ext cx="9098860" cy="1528808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80B218E-52E8-2555-3CC3-7055A7881B22}"/>
                </a:ext>
              </a:extLst>
            </p:cNvPr>
            <p:cNvGrpSpPr/>
            <p:nvPr/>
          </p:nvGrpSpPr>
          <p:grpSpPr>
            <a:xfrm>
              <a:off x="5016538" y="5994239"/>
              <a:ext cx="2315478" cy="614052"/>
              <a:chOff x="2451760" y="2003022"/>
              <a:chExt cx="2315478" cy="61405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0746CF-355B-629E-FB1C-36EE89478A97}"/>
                  </a:ext>
                </a:extLst>
              </p:cNvPr>
              <p:cNvSpPr/>
              <p:nvPr/>
            </p:nvSpPr>
            <p:spPr>
              <a:xfrm>
                <a:off x="2451760" y="2003022"/>
                <a:ext cx="1940946" cy="6140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FB711703-D1CC-C345-2734-17EED4CF96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7644" r="2243"/>
              <a:stretch/>
            </p:blipFill>
            <p:spPr>
              <a:xfrm>
                <a:off x="2493674" y="2111985"/>
                <a:ext cx="2273564" cy="250181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44617"/>
            <a:ext cx="11999345" cy="800128"/>
          </a:xfrm>
        </p:spPr>
        <p:txBody>
          <a:bodyPr>
            <a:normAutofit/>
          </a:bodyPr>
          <a:lstStyle/>
          <a:p>
            <a:r>
              <a:rPr lang="en-US" dirty="0"/>
              <a:t>Partition Function Formulation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176" y="1963663"/>
            <a:ext cx="3343196" cy="741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201" y="2840026"/>
            <a:ext cx="2696062" cy="600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0602" y="3518234"/>
            <a:ext cx="4239588" cy="6513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C575CC-177D-4E0A-5EA2-A0F43D78F4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9480" y="1124739"/>
            <a:ext cx="6086940" cy="6589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71FC915-2EA6-739E-0BF7-666FE431729F}"/>
              </a:ext>
            </a:extLst>
          </p:cNvPr>
          <p:cNvSpPr txBox="1"/>
          <p:nvPr/>
        </p:nvSpPr>
        <p:spPr>
          <a:xfrm>
            <a:off x="9198708" y="2071908"/>
            <a:ext cx="2811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Elastic entropy following Gaussian statistics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8228BD-9C20-93E2-69E9-FB3E5A3546AB}"/>
              </a:ext>
            </a:extLst>
          </p:cNvPr>
          <p:cNvSpPr txBox="1"/>
          <p:nvPr/>
        </p:nvSpPr>
        <p:spPr>
          <a:xfrm>
            <a:off x="9216961" y="2840103"/>
            <a:ext cx="2793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Flory-Huggins short-range interactions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F61ED2-17D2-3B8D-F956-39896394C174}"/>
              </a:ext>
            </a:extLst>
          </p:cNvPr>
          <p:cNvSpPr txBox="1"/>
          <p:nvPr/>
        </p:nvSpPr>
        <p:spPr>
          <a:xfrm>
            <a:off x="9193416" y="3690583"/>
            <a:ext cx="281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Electrostatic correlations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6441F2-F8FD-A06C-67EC-D810391E1BB4}"/>
              </a:ext>
            </a:extLst>
          </p:cNvPr>
          <p:cNvSpPr txBox="1"/>
          <p:nvPr/>
        </p:nvSpPr>
        <p:spPr>
          <a:xfrm>
            <a:off x="9216961" y="4346709"/>
            <a:ext cx="2624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Local incompressibility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CE82A-49A9-07C7-D1E5-4D3F878A4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201" y="4363227"/>
            <a:ext cx="3771141" cy="290949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2B462F-1B73-CFBD-FEE2-1CB2E3896691}"/>
              </a:ext>
            </a:extLst>
          </p:cNvPr>
          <p:cNvCxnSpPr>
            <a:cxnSpLocks/>
          </p:cNvCxnSpPr>
          <p:nvPr/>
        </p:nvCxnSpPr>
        <p:spPr>
          <a:xfrm>
            <a:off x="4625526" y="1954925"/>
            <a:ext cx="0" cy="31283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7E54DE4-98E4-5282-CEE9-69FC75A23D97}"/>
              </a:ext>
            </a:extLst>
          </p:cNvPr>
          <p:cNvGrpSpPr/>
          <p:nvPr/>
        </p:nvGrpSpPr>
        <p:grpSpPr>
          <a:xfrm>
            <a:off x="350661" y="1778151"/>
            <a:ext cx="2027640" cy="3328717"/>
            <a:chOff x="1014729" y="1785621"/>
            <a:chExt cx="2587196" cy="4247323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5683DB6-6706-898B-B2B2-5F52F95696AD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DB32CC9-0B6F-A4B7-55A6-DC68D89CBBED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5D64F6C-3672-74C9-270B-2895A797DF0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E01A673-C935-193C-E18E-B6CDA70A1761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346737A-E3C4-B3BE-5C86-8D428B13F2F9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CF202C8-73D8-3D3B-FD8E-1DA6621E17A7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29D5D71-22C1-76D9-F69B-48D7D3098C33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5E26D39-BB3F-61AC-5E0E-5DCDEC4A0230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B73423A-B7E6-BEC0-E59F-766BF3347132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69854CE-264E-9E1B-2DCD-266ACB27F4EE}"/>
              </a:ext>
            </a:extLst>
          </p:cNvPr>
          <p:cNvSpPr/>
          <p:nvPr/>
        </p:nvSpPr>
        <p:spPr>
          <a:xfrm>
            <a:off x="181580" y="1718055"/>
            <a:ext cx="3457100" cy="34571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222CFF5-6BBF-0220-F398-1F5A0C500F6C}"/>
              </a:ext>
            </a:extLst>
          </p:cNvPr>
          <p:cNvSpPr/>
          <p:nvPr/>
        </p:nvSpPr>
        <p:spPr>
          <a:xfrm>
            <a:off x="437822" y="3129120"/>
            <a:ext cx="1956946" cy="23905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116AAC-712E-12C1-550B-830B11C672AC}"/>
              </a:ext>
            </a:extLst>
          </p:cNvPr>
          <p:cNvGrpSpPr/>
          <p:nvPr/>
        </p:nvGrpSpPr>
        <p:grpSpPr>
          <a:xfrm>
            <a:off x="634688" y="1889491"/>
            <a:ext cx="2930766" cy="3049474"/>
            <a:chOff x="884491" y="1809798"/>
            <a:chExt cx="3739552" cy="389102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84BA89-5E01-F17B-053D-A960C9A7C36B}"/>
                </a:ext>
              </a:extLst>
            </p:cNvPr>
            <p:cNvSpPr/>
            <p:nvPr/>
          </p:nvSpPr>
          <p:spPr>
            <a:xfrm>
              <a:off x="3485083" y="408806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8AC22EB-E0DD-2DC2-5251-BA46C273DDA3}"/>
                </a:ext>
              </a:extLst>
            </p:cNvPr>
            <p:cNvSpPr/>
            <p:nvPr/>
          </p:nvSpPr>
          <p:spPr>
            <a:xfrm>
              <a:off x="3854574" y="203308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CDE8224-67AA-8D33-D463-7076A90341FC}"/>
                </a:ext>
              </a:extLst>
            </p:cNvPr>
            <p:cNvSpPr/>
            <p:nvPr/>
          </p:nvSpPr>
          <p:spPr>
            <a:xfrm>
              <a:off x="4288667" y="24491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E7DB468-B88A-664B-7CFE-FB35669C47A3}"/>
                </a:ext>
              </a:extLst>
            </p:cNvPr>
            <p:cNvSpPr/>
            <p:nvPr/>
          </p:nvSpPr>
          <p:spPr>
            <a:xfrm>
              <a:off x="4120978" y="470766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421F986-859B-D6A4-DEBE-1E2684978BBF}"/>
                </a:ext>
              </a:extLst>
            </p:cNvPr>
            <p:cNvSpPr/>
            <p:nvPr/>
          </p:nvSpPr>
          <p:spPr>
            <a:xfrm>
              <a:off x="2307986" y="4578797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0D294CA-5DF5-1EE3-42FF-454670EE922A}"/>
                </a:ext>
              </a:extLst>
            </p:cNvPr>
            <p:cNvSpPr/>
            <p:nvPr/>
          </p:nvSpPr>
          <p:spPr>
            <a:xfrm>
              <a:off x="2698427" y="3159623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A5925B4-791B-59C0-84F4-92018CE8E48A}"/>
                </a:ext>
              </a:extLst>
            </p:cNvPr>
            <p:cNvSpPr/>
            <p:nvPr/>
          </p:nvSpPr>
          <p:spPr>
            <a:xfrm>
              <a:off x="934657" y="22825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3CEB2AC-50C2-FE71-89C9-7B2EC20FFCD7}"/>
                </a:ext>
              </a:extLst>
            </p:cNvPr>
            <p:cNvSpPr/>
            <p:nvPr/>
          </p:nvSpPr>
          <p:spPr>
            <a:xfrm>
              <a:off x="2631731" y="1809798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B07470C-0AA0-1B24-DA84-8B02638F0918}"/>
                </a:ext>
              </a:extLst>
            </p:cNvPr>
            <p:cNvSpPr/>
            <p:nvPr/>
          </p:nvSpPr>
          <p:spPr>
            <a:xfrm>
              <a:off x="2547916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BE6FA96-FA57-80AC-8C06-BF58B9FA938D}"/>
                </a:ext>
              </a:extLst>
            </p:cNvPr>
            <p:cNvSpPr/>
            <p:nvPr/>
          </p:nvSpPr>
          <p:spPr>
            <a:xfrm>
              <a:off x="2643198" y="372913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4AD353F-6E11-74BB-F2E4-504C762C7046}"/>
                </a:ext>
              </a:extLst>
            </p:cNvPr>
            <p:cNvSpPr/>
            <p:nvPr/>
          </p:nvSpPr>
          <p:spPr>
            <a:xfrm>
              <a:off x="884491" y="4441537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F6708EF-BA06-11AE-3B91-9DE7CCDAFD2B}"/>
                </a:ext>
              </a:extLst>
            </p:cNvPr>
            <p:cNvSpPr/>
            <p:nvPr/>
          </p:nvSpPr>
          <p:spPr>
            <a:xfrm>
              <a:off x="2024246" y="229440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D1899C6-357B-49C2-BD0D-A980DE360E9B}"/>
                </a:ext>
              </a:extLst>
            </p:cNvPr>
            <p:cNvSpPr/>
            <p:nvPr/>
          </p:nvSpPr>
          <p:spPr>
            <a:xfrm>
              <a:off x="3310829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2FAFF48-4D50-A0F9-7A40-4830D62221EB}"/>
              </a:ext>
            </a:extLst>
          </p:cNvPr>
          <p:cNvGrpSpPr/>
          <p:nvPr/>
        </p:nvGrpSpPr>
        <p:grpSpPr>
          <a:xfrm>
            <a:off x="554242" y="2031512"/>
            <a:ext cx="2794352" cy="2841028"/>
            <a:chOff x="1276823" y="2059746"/>
            <a:chExt cx="3565494" cy="3625050"/>
          </a:xfrm>
          <a:solidFill>
            <a:schemeClr val="tx2"/>
          </a:solidFill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9B3BBD8-107A-3D94-08F4-69D743D57893}"/>
                </a:ext>
              </a:extLst>
            </p:cNvPr>
            <p:cNvSpPr/>
            <p:nvPr/>
          </p:nvSpPr>
          <p:spPr>
            <a:xfrm>
              <a:off x="4075125" y="36442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782DDD6-0204-37C0-547E-A9E3102C3561}"/>
                </a:ext>
              </a:extLst>
            </p:cNvPr>
            <p:cNvSpPr/>
            <p:nvPr/>
          </p:nvSpPr>
          <p:spPr>
            <a:xfrm>
              <a:off x="3260277" y="22324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A15C852-761D-1619-A7D0-BEE6BDA6A765}"/>
                </a:ext>
              </a:extLst>
            </p:cNvPr>
            <p:cNvSpPr/>
            <p:nvPr/>
          </p:nvSpPr>
          <p:spPr>
            <a:xfrm>
              <a:off x="4288667" y="5292512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8FFC381-0049-E861-8331-05506C1F8C1D}"/>
                </a:ext>
              </a:extLst>
            </p:cNvPr>
            <p:cNvSpPr/>
            <p:nvPr/>
          </p:nvSpPr>
          <p:spPr>
            <a:xfrm>
              <a:off x="3236608" y="455519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F9CD0D-E50F-A0EB-B47F-00B43F351A5F}"/>
                </a:ext>
              </a:extLst>
            </p:cNvPr>
            <p:cNvSpPr/>
            <p:nvPr/>
          </p:nvSpPr>
          <p:spPr>
            <a:xfrm>
              <a:off x="3677712" y="3033987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DCBCDB8-5B2E-1F8A-F22B-814EC212EB09}"/>
                </a:ext>
              </a:extLst>
            </p:cNvPr>
            <p:cNvSpPr/>
            <p:nvPr/>
          </p:nvSpPr>
          <p:spPr>
            <a:xfrm>
              <a:off x="1534226" y="4146888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512C73D-C31B-76E3-06F2-D3DD0E915428}"/>
                </a:ext>
              </a:extLst>
            </p:cNvPr>
            <p:cNvSpPr/>
            <p:nvPr/>
          </p:nvSpPr>
          <p:spPr>
            <a:xfrm>
              <a:off x="1276823" y="20597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A3D53A0-0382-16A6-019E-EDD576F3C73D}"/>
                </a:ext>
              </a:extLst>
            </p:cNvPr>
            <p:cNvSpPr/>
            <p:nvPr/>
          </p:nvSpPr>
          <p:spPr>
            <a:xfrm>
              <a:off x="1416595" y="31975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8517DCC-53B6-EEA6-0662-84DD8E59858C}"/>
                </a:ext>
              </a:extLst>
            </p:cNvPr>
            <p:cNvSpPr/>
            <p:nvPr/>
          </p:nvSpPr>
          <p:spPr>
            <a:xfrm>
              <a:off x="1359786" y="48523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B52D33E-8697-9947-20B0-401B47E9354F}"/>
                </a:ext>
              </a:extLst>
            </p:cNvPr>
            <p:cNvSpPr/>
            <p:nvPr/>
          </p:nvSpPr>
          <p:spPr>
            <a:xfrm>
              <a:off x="2024246" y="5349420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2C0BDCD-395E-9CCB-915E-AF836E1F45C3}"/>
                </a:ext>
              </a:extLst>
            </p:cNvPr>
            <p:cNvSpPr/>
            <p:nvPr/>
          </p:nvSpPr>
          <p:spPr>
            <a:xfrm>
              <a:off x="4506941" y="2983871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F89F673-6880-8DC8-DFCC-47156B92DB7B}"/>
              </a:ext>
            </a:extLst>
          </p:cNvPr>
          <p:cNvGrpSpPr/>
          <p:nvPr/>
        </p:nvGrpSpPr>
        <p:grpSpPr>
          <a:xfrm>
            <a:off x="584410" y="3081332"/>
            <a:ext cx="1870103" cy="345090"/>
            <a:chOff x="970130" y="3454624"/>
            <a:chExt cx="2386182" cy="44032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BE8F40B-F913-CD31-53E7-47DA8B8BD9F4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C9694A1-52F2-5A68-2163-A240130D85CE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1C03ADF-F281-810A-562B-8F8C640EECF6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0F168E4-91E0-6459-DD30-A64A10452341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D13523A-7D1E-F7DA-55CA-0E8F1AA4590F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7702F3-336A-8034-47F9-AF88586E37C1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9E4B294-37D0-E391-43E7-5CF7C6058821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4D90609-8898-54C8-B781-BF994E7BB618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33C47CA-8017-2A16-C1DB-3342F1A17B3F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0FC7F92-27D9-AC11-D7ED-AA60EF8B301A}"/>
              </a:ext>
            </a:extLst>
          </p:cNvPr>
          <p:cNvGrpSpPr/>
          <p:nvPr/>
        </p:nvGrpSpPr>
        <p:grpSpPr>
          <a:xfrm>
            <a:off x="593712" y="3070536"/>
            <a:ext cx="1870103" cy="345090"/>
            <a:chOff x="970130" y="3454624"/>
            <a:chExt cx="2386182" cy="44032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3A06D0B-C5CD-207B-1FCF-E7C1970C49C4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C39C7D3-AA8B-A7F5-84C1-1272E8A93918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DA0D8FD-D841-BBB0-9DBC-4C3E6E8D3365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86C39B8-6E8B-B8DE-076D-6810B2C36101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76B9C5F-FC9E-2CD2-0E49-236C407510F4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22E1DB0-6B3C-36C0-EF8F-6FFDFFF70B2C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9DF5081-20E9-B2EF-80B7-6E064034737F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C1F564A-1BC0-46E9-BACF-564D62233944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E69A5C7-5358-DA24-4D7C-6FED065186CB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0C441258-5A04-9936-2264-B2843A341A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550" y="5271426"/>
            <a:ext cx="1121200" cy="3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7" grpId="0"/>
      <p:bldP spid="38" grpId="0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416</Words>
  <Application>Microsoft Office PowerPoint</Application>
  <PresentationFormat>Widescreen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FreightSans Pro Semibold</vt:lpstr>
      <vt:lpstr>Lucida grande</vt:lpstr>
      <vt:lpstr>Lucida grande</vt:lpstr>
      <vt:lpstr>Times New Roman</vt:lpstr>
      <vt:lpstr>Office Theme</vt:lpstr>
      <vt:lpstr>Why polymer theory is beautiful (and why you should care)</vt:lpstr>
      <vt:lpstr>What is beauty (in physics)?</vt:lpstr>
      <vt:lpstr>The (beautiful) math of polymers</vt:lpstr>
      <vt:lpstr>The (beautiful?) math of polymers</vt:lpstr>
      <vt:lpstr>The (beautiful?) math of polymers</vt:lpstr>
      <vt:lpstr>With a little more sophistication, theory can be a powerful, relevant tool</vt:lpstr>
      <vt:lpstr>Other (beautiful?) applications of our theory</vt:lpstr>
      <vt:lpstr>Thank you!</vt:lpstr>
      <vt:lpstr>Partition Function Formulation</vt:lpstr>
      <vt:lpstr>Free Energy and SCF Equations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29</cp:revision>
  <dcterms:created xsi:type="dcterms:W3CDTF">2022-03-28T18:43:16Z</dcterms:created>
  <dcterms:modified xsi:type="dcterms:W3CDTF">2023-04-24T07:28:36Z</dcterms:modified>
</cp:coreProperties>
</file>