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9" r:id="rId4"/>
    <p:sldId id="271" r:id="rId5"/>
    <p:sldId id="270" r:id="rId6"/>
    <p:sldId id="263" r:id="rId7"/>
    <p:sldId id="267" r:id="rId8"/>
    <p:sldId id="265" r:id="rId9"/>
    <p:sldId id="26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1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31CC5-4C23-4081-82BE-F315500ABD83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5B05C-A693-40F1-9D0D-52E7CE735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8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5B05C-A693-40F1-9D0D-52E7CE735D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83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5140-9CB7-4CE0-5DFC-E286F95C9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20352-3B52-61E2-6F49-851D0C701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7083F-CA92-1FF7-BC8A-6CAD079A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EB6B8-67D8-8AB2-5668-BC6C3136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26692-5431-3652-738D-2C7A05A5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C6D6-B94B-C66C-FE9B-788E3FBB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FB4C8-EC1E-DD70-E51A-84A745177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745A6-E384-F1AE-5346-2E42F801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AFFE5-E25D-78D2-ED7C-EB098873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9FB34-033C-D704-80E2-7E5356F7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2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E71F1-FE37-8719-C252-8892D1411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3C488-4877-F277-F3F6-3C5807141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95211-81C0-63AA-812D-E9C8936B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4B7AF-A01D-9164-C977-876692A97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62035-14B9-6789-DD5A-C0F13484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4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858F-01B2-C7A0-379A-D8F0E601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BAE-3307-7F72-E624-8E8F8A74E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2671A-46B4-4EC4-D913-E9A3C393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89C31-9C43-4317-94EA-0C649DCA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950D6-F2F8-6298-CBD7-887E8726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2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AA2D-85E5-DEF4-2D30-75314537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FF05E-FBB1-5216-2D4E-85A1F4EE8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AAAF7-45FE-DECB-F1FB-61B10DF2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F2DEB-3766-F4D8-6E91-47EF0C87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E3628-73AF-D39A-621D-0EA5954C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7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D0E1C-3159-60BC-35C1-95B9B655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CFB4C-F0A4-5658-68CA-1F6554D6B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67C5F-814A-BAAE-8020-9BCC74999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49256-1DE9-4F9B-C520-11CE3A8C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6622A-F89C-F28A-D53F-E39580BF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38CAA-1D41-61A6-FEC2-BBC60786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5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AB9E-379E-E269-AC86-1E0789C62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B7F4E-EF80-8A5B-8A1B-166F41DCD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BC4C3-6684-5CA0-6AAE-C312973ED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AC36D-E434-CAA0-E37E-D29B7ECD6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20F0C-B956-1817-3A4D-2F2D5DACD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E9679-A7E2-5F19-58A6-CC7DD484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A20A9-3A22-454E-1154-38B320F4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3638C0-6130-0EDF-4A34-07E022C2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5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96BD-AD1F-9D6C-CFA6-3F071953D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B0C15-1B91-E72B-25FE-E7F9F62DA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D6C2A-FD4F-BEC7-FFC2-9BF5B2AC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7C314-CADB-113A-435E-7F55C508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62C8BD-0684-4965-4580-105A492D1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2DB3C-FB6C-B5A2-70E7-D16948A4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F987C-89EE-B8D8-A28A-97618932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1158-6D9B-191D-FC95-BA0464C57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0C7FE-D69F-76F7-3A90-9CE763578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802D7-49D3-C543-4A79-F21D67F37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EE8E9-AB8D-34E5-F441-F400CB9C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9F0CB-2EDA-4C9F-E810-A107C475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5A3DD-5C5A-528D-B54D-585E0E4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C5F1-C1B5-577C-2C37-CB1BF1446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C69E79-999C-2B65-EDF8-6B0A1C894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4332C-C347-B0B2-A23D-3F2052B6C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7E5F5-FAF5-1AFA-E278-1F02E7F9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926D6-74D4-8C5E-CFF2-25BDFEB6D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FE63A-7F54-F41E-9EBF-6E75F1C5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7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A63CA-738E-B47B-0B97-98E74A6D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CECB4-05A5-D5FC-022C-4F58AABAD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ED9CB-25D0-8B10-8713-C5452B396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5FF2F-E3DA-1158-67A2-5C9BFB2C3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9C31A-5487-8839-5327-9D01D6744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5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B902-D705-F39B-C5CC-A5B207D1E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999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NF Progress Update: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(p)H vs (p)M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83872-5002-6710-D650-EF6166482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2627"/>
            <a:ext cx="9144000" cy="1655762"/>
          </a:xfrm>
        </p:spPr>
        <p:txBody>
          <a:bodyPr/>
          <a:lstStyle/>
          <a:p>
            <a:r>
              <a:rPr lang="en-US" dirty="0"/>
              <a:t>Full collaboration group meeting</a:t>
            </a:r>
          </a:p>
          <a:p>
            <a:r>
              <a:rPr lang="en-US" dirty="0"/>
              <a:t>05/15/2023</a:t>
            </a:r>
          </a:p>
        </p:txBody>
      </p:sp>
    </p:spTree>
    <p:extLst>
      <p:ext uri="{BB962C8B-B14F-4D97-AF65-F5344CB8AC3E}">
        <p14:creationId xmlns:p14="http://schemas.microsoft.com/office/powerpoint/2010/main" val="3667463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ECA0-2A13-44DA-AD91-22617F5F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9" y="176563"/>
            <a:ext cx="10515600" cy="1325563"/>
          </a:xfrm>
        </p:spPr>
        <p:txBody>
          <a:bodyPr/>
          <a:lstStyle/>
          <a:p>
            <a:r>
              <a:rPr lang="en-US" dirty="0"/>
              <a:t>Characterization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A48FE-E0AE-D7F1-1C8E-527D4E04E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81" y="2017898"/>
            <a:ext cx="4035538" cy="350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40DF4E-E8EC-DFA2-F44C-0ED56F26BAEF}"/>
              </a:ext>
            </a:extLst>
          </p:cNvPr>
          <p:cNvSpPr txBox="1"/>
          <p:nvPr/>
        </p:nvSpPr>
        <p:spPr>
          <a:xfrm>
            <a:off x="1083581" y="1803585"/>
            <a:ext cx="28956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Reflectivity Spectra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C2216C-A58B-BE98-8AA8-B2C0FC139FD3}"/>
              </a:ext>
            </a:extLst>
          </p:cNvPr>
          <p:cNvCxnSpPr>
            <a:cxnSpLocks/>
          </p:cNvCxnSpPr>
          <p:nvPr/>
        </p:nvCxnSpPr>
        <p:spPr>
          <a:xfrm>
            <a:off x="2245631" y="2494147"/>
            <a:ext cx="169919" cy="2000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B36B47-017F-AA02-17D9-118FD5B555DB}"/>
              </a:ext>
            </a:extLst>
          </p:cNvPr>
          <p:cNvSpPr txBox="1"/>
          <p:nvPr/>
        </p:nvSpPr>
        <p:spPr>
          <a:xfrm>
            <a:off x="2478610" y="2511470"/>
            <a:ext cx="3001141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Emergence of inner condensed phase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A0650D1-B37A-942F-3A5F-91433F9689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50"/>
          <a:stretch/>
        </p:blipFill>
        <p:spPr bwMode="auto">
          <a:xfrm>
            <a:off x="6783945" y="986173"/>
            <a:ext cx="3972630" cy="290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808C02D-C479-74CD-78C0-CB2179F6C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473" y="3893284"/>
            <a:ext cx="6679575" cy="278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103D703-D809-6BF4-F2D1-2A4968CD2263}"/>
              </a:ext>
            </a:extLst>
          </p:cNvPr>
          <p:cNvSpPr txBox="1"/>
          <p:nvPr/>
        </p:nvSpPr>
        <p:spPr>
          <a:xfrm>
            <a:off x="7510718" y="653606"/>
            <a:ext cx="28956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Interacting Brushes (4 mM)</a:t>
            </a:r>
          </a:p>
        </p:txBody>
      </p:sp>
    </p:spTree>
    <p:extLst>
      <p:ext uri="{BB962C8B-B14F-4D97-AF65-F5344CB8AC3E}">
        <p14:creationId xmlns:p14="http://schemas.microsoft.com/office/powerpoint/2010/main" val="260614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CCBC7-9633-C858-42EB-4E97029D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7" y="19078"/>
            <a:ext cx="10515600" cy="1325563"/>
          </a:xfrm>
        </p:spPr>
        <p:txBody>
          <a:bodyPr/>
          <a:lstStyle/>
          <a:p>
            <a:r>
              <a:rPr lang="en-US" dirty="0"/>
              <a:t>Protein Charge Distribution (Proposed SI)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C7B08-5CCF-98F0-1A20-CBD245BCD5D6}"/>
              </a:ext>
            </a:extLst>
          </p:cNvPr>
          <p:cNvSpPr txBox="1"/>
          <p:nvPr/>
        </p:nvSpPr>
        <p:spPr>
          <a:xfrm>
            <a:off x="156485" y="4190101"/>
            <a:ext cx="15351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NFM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B67F721-699E-B7C7-70DC-58B4B685290F}"/>
              </a:ext>
            </a:extLst>
          </p:cNvPr>
          <p:cNvSpPr/>
          <p:nvPr/>
        </p:nvSpPr>
        <p:spPr>
          <a:xfrm>
            <a:off x="2574847" y="3755256"/>
            <a:ext cx="1407459" cy="271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5ABFF-EF1E-8C5D-BDD2-0A921ED54A2C}"/>
              </a:ext>
            </a:extLst>
          </p:cNvPr>
          <p:cNvSpPr txBox="1"/>
          <p:nvPr/>
        </p:nvSpPr>
        <p:spPr>
          <a:xfrm>
            <a:off x="198957" y="5686932"/>
            <a:ext cx="15351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NFH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D3AF34-66B3-2F46-975A-827AB6113075}"/>
              </a:ext>
            </a:extLst>
          </p:cNvPr>
          <p:cNvGrpSpPr/>
          <p:nvPr/>
        </p:nvGrpSpPr>
        <p:grpSpPr>
          <a:xfrm>
            <a:off x="5502087" y="4047684"/>
            <a:ext cx="713657" cy="1073605"/>
            <a:chOff x="4383741" y="2002095"/>
            <a:chExt cx="1206082" cy="181439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7CF844A-2CFF-7142-25B4-D4F00BEE1026}"/>
                </a:ext>
              </a:extLst>
            </p:cNvPr>
            <p:cNvSpPr/>
            <p:nvPr/>
          </p:nvSpPr>
          <p:spPr>
            <a:xfrm>
              <a:off x="4383741" y="2002095"/>
              <a:ext cx="92945" cy="56589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33D9FF3-0263-DFA2-C486-21392382DCF4}"/>
                </a:ext>
              </a:extLst>
            </p:cNvPr>
            <p:cNvSpPr/>
            <p:nvPr/>
          </p:nvSpPr>
          <p:spPr>
            <a:xfrm>
              <a:off x="4383741" y="2566311"/>
              <a:ext cx="92945" cy="5658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059B67-6E77-0A20-A8E6-FB8E9B471DBA}"/>
                </a:ext>
              </a:extLst>
            </p:cNvPr>
            <p:cNvSpPr/>
            <p:nvPr/>
          </p:nvSpPr>
          <p:spPr>
            <a:xfrm>
              <a:off x="4383741" y="3121260"/>
              <a:ext cx="92945" cy="56589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8344487-4760-E3CD-0666-1E59039E9A9D}"/>
                </a:ext>
              </a:extLst>
            </p:cNvPr>
            <p:cNvSpPr txBox="1"/>
            <p:nvPr/>
          </p:nvSpPr>
          <p:spPr>
            <a:xfrm>
              <a:off x="4684448" y="2079496"/>
              <a:ext cx="905375" cy="572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&gt; 0</a:t>
              </a:r>
              <a:r>
                <a:rPr lang="en-US" sz="1600" i="1" dirty="0"/>
                <a:t>e</a:t>
              </a:r>
              <a:endParaRPr lang="en-US" sz="16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9A014F-9A2D-854B-26D4-4E76EB2E7F74}"/>
                </a:ext>
              </a:extLst>
            </p:cNvPr>
            <p:cNvSpPr txBox="1"/>
            <p:nvPr/>
          </p:nvSpPr>
          <p:spPr>
            <a:xfrm>
              <a:off x="4684448" y="2668380"/>
              <a:ext cx="905375" cy="572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= 0</a:t>
              </a:r>
              <a:r>
                <a:rPr lang="en-US" sz="1600" i="1" dirty="0"/>
                <a:t>e</a:t>
              </a:r>
              <a:endParaRPr lang="en-US" sz="16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2843518-57CF-32EF-9980-05DB504D06EA}"/>
                </a:ext>
              </a:extLst>
            </p:cNvPr>
            <p:cNvSpPr txBox="1"/>
            <p:nvPr/>
          </p:nvSpPr>
          <p:spPr>
            <a:xfrm>
              <a:off x="4684448" y="3244335"/>
              <a:ext cx="905375" cy="572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&lt; 0</a:t>
              </a:r>
              <a:r>
                <a:rPr lang="en-US" sz="1600" i="1" dirty="0"/>
                <a:t>e</a:t>
              </a:r>
              <a:endParaRPr lang="en-US" sz="16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EE247CB-A5B2-D791-3092-BCB3AF907AA2}"/>
              </a:ext>
            </a:extLst>
          </p:cNvPr>
          <p:cNvGrpSpPr/>
          <p:nvPr/>
        </p:nvGrpSpPr>
        <p:grpSpPr>
          <a:xfrm>
            <a:off x="314833" y="1275562"/>
            <a:ext cx="7330995" cy="2257730"/>
            <a:chOff x="-1359844" y="1363737"/>
            <a:chExt cx="7330995" cy="225773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3D56FC-08CC-3B25-2AAB-9FC89587F1BC}"/>
                </a:ext>
              </a:extLst>
            </p:cNvPr>
            <p:cNvSpPr txBox="1"/>
            <p:nvPr/>
          </p:nvSpPr>
          <p:spPr>
            <a:xfrm>
              <a:off x="1375705" y="1460986"/>
              <a:ext cx="1025980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Amino acid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EC87875-6361-3501-0287-E91EF2AB2A5C}"/>
                </a:ext>
              </a:extLst>
            </p:cNvPr>
            <p:cNvSpPr txBox="1"/>
            <p:nvPr/>
          </p:nvSpPr>
          <p:spPr>
            <a:xfrm>
              <a:off x="900170" y="2119624"/>
              <a:ext cx="15015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Charge </a:t>
              </a:r>
              <a:br>
                <a:rPr lang="en-US" sz="1400" dirty="0"/>
              </a:br>
              <a:r>
                <a:rPr lang="en-US" sz="1400" dirty="0"/>
                <a:t>(at given pH)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B29859-A137-44F1-F6FE-55189F3B67F3}"/>
                </a:ext>
              </a:extLst>
            </p:cNvPr>
            <p:cNvSpPr txBox="1"/>
            <p:nvPr/>
          </p:nvSpPr>
          <p:spPr>
            <a:xfrm>
              <a:off x="900170" y="3036790"/>
              <a:ext cx="1501516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Block assignment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BA26761-7480-0F29-2BD5-1E0555B0252C}"/>
                </a:ext>
              </a:extLst>
            </p:cNvPr>
            <p:cNvSpPr txBox="1"/>
            <p:nvPr/>
          </p:nvSpPr>
          <p:spPr>
            <a:xfrm>
              <a:off x="-1359844" y="2161684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Algorithm overview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B14B2D1-64A6-9398-F8DD-6E1A5ECE5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82619" y="1363737"/>
              <a:ext cx="3288532" cy="225773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0A8792D-1E6A-7566-DD20-DAE41120E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96" y="4047684"/>
            <a:ext cx="4059221" cy="134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50A31A3-FDC8-265C-DAFA-CD606C0D4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96" y="5613741"/>
            <a:ext cx="4154723" cy="105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CA1B496-756A-C3CD-C267-46A73CD33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604" y="4007079"/>
            <a:ext cx="4094061" cy="136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8C79ACC-B9B1-7CA5-21D3-94A892A06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48" y="5550783"/>
            <a:ext cx="4912928" cy="118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248C1B65-77A6-ABA5-CD9C-9694A862B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593420"/>
              </p:ext>
            </p:extLst>
          </p:nvPr>
        </p:nvGraphicFramePr>
        <p:xfrm>
          <a:off x="9658005" y="1112661"/>
          <a:ext cx="2419254" cy="2583532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806418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806418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806418">
                  <a:extLst>
                    <a:ext uri="{9D8B030D-6E8A-4147-A177-3AD203B41FA5}">
                      <a16:colId xmlns:a16="http://schemas.microsoft.com/office/drawing/2014/main" val="143313323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Block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Alpha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Chi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23950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[0 32]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0.079143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1.275000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23950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[32 64]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-0.186340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1.125000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23950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[64 96]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-0.327964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1.181250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[96 160]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-0.460694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0.787500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[160 224]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-0.124999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1.115625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380564573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[224 288]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-0.023510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0.956250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983055996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[288 352]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-0.242085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1.00312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1062850244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[352 384]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-0.031302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1.125000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14556627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[384 416]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-0.123860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1.050000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3935711688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[416 438]</a:t>
                      </a:r>
                      <a:endParaRPr lang="en-US" sz="1100" dirty="0"/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0.046945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1.281818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1386140295"/>
                  </a:ext>
                </a:extLst>
              </a:tr>
            </a:tbl>
          </a:graphicData>
        </a:graphic>
      </p:graphicFrame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605AFCC-1759-983E-5B28-6607AD3192A1}"/>
              </a:ext>
            </a:extLst>
          </p:cNvPr>
          <p:cNvCxnSpPr>
            <a:cxnSpLocks/>
          </p:cNvCxnSpPr>
          <p:nvPr/>
        </p:nvCxnSpPr>
        <p:spPr>
          <a:xfrm flipV="1">
            <a:off x="10469819" y="3787131"/>
            <a:ext cx="606227" cy="7618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36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CEB7B-7CE3-EC2A-EBF4-5F85E8F25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3" y="0"/>
            <a:ext cx="10515600" cy="1325563"/>
          </a:xfrm>
        </p:spPr>
        <p:txBody>
          <a:bodyPr/>
          <a:lstStyle/>
          <a:p>
            <a:r>
              <a:rPr lang="en-US" dirty="0"/>
              <a:t>Height comparisons (Proposed Figure)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DFE38E97-80C4-0E61-1B53-B117401C5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2000250"/>
            <a:ext cx="6376987" cy="3950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0AD268-8CA6-8C85-8768-CD1D850F5860}"/>
              </a:ext>
            </a:extLst>
          </p:cNvPr>
          <p:cNvSpPr txBox="1"/>
          <p:nvPr/>
        </p:nvSpPr>
        <p:spPr>
          <a:xfrm>
            <a:off x="7143750" y="2333625"/>
            <a:ext cx="504825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Notes: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NFH is essentially finished;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Fine tuning for a closer fit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More points to smoothen out </a:t>
            </a:r>
            <a:r>
              <a:rPr lang="en-US" dirty="0" err="1"/>
              <a:t>pNFH</a:t>
            </a:r>
            <a:r>
              <a:rPr lang="en-US" dirty="0"/>
              <a:t> curve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pNFH</a:t>
            </a:r>
            <a:r>
              <a:rPr lang="en-US" dirty="0"/>
              <a:t> and NFH use same b, v values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pNFM</a:t>
            </a:r>
            <a:r>
              <a:rPr lang="en-US" dirty="0"/>
              <a:t> fitting still in progress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NFM fitting will follow; expecting little difference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9B6401-0529-D4E9-4E7D-E0C19D821E39}"/>
              </a:ext>
            </a:extLst>
          </p:cNvPr>
          <p:cNvCxnSpPr>
            <a:cxnSpLocks/>
          </p:cNvCxnSpPr>
          <p:nvPr/>
        </p:nvCxnSpPr>
        <p:spPr>
          <a:xfrm>
            <a:off x="6867525" y="1690688"/>
            <a:ext cx="0" cy="48720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03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6C201-532D-DA7B-C9D9-819D0E3A5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"/>
            <a:ext cx="10515600" cy="1012932"/>
          </a:xfrm>
        </p:spPr>
        <p:txBody>
          <a:bodyPr>
            <a:normAutofit/>
          </a:bodyPr>
          <a:lstStyle/>
          <a:p>
            <a:r>
              <a:rPr lang="en-US" sz="3600" dirty="0"/>
              <a:t>Density profiles (Proposed Figure)</a:t>
            </a: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DAEDD7C9-57E8-E5BA-92F3-00F9ABF81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350" y="1546672"/>
            <a:ext cx="3228395" cy="248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6CB14CF5-A854-6F28-219C-51498F521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030" y="3854144"/>
            <a:ext cx="3228394" cy="251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828A4F1-9C41-8C2D-C30E-9F9E5C07C7AD}"/>
              </a:ext>
            </a:extLst>
          </p:cNvPr>
          <p:cNvGrpSpPr/>
          <p:nvPr/>
        </p:nvGrpSpPr>
        <p:grpSpPr>
          <a:xfrm>
            <a:off x="195029" y="956201"/>
            <a:ext cx="3751048" cy="2829671"/>
            <a:chOff x="2221126" y="1081883"/>
            <a:chExt cx="3751048" cy="2829671"/>
          </a:xfrm>
        </p:grpSpPr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2BAF92F6-08BA-F681-D146-DD3384C8B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1126" y="1081883"/>
              <a:ext cx="3627223" cy="2829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8489F7-4328-A846-0C28-E5AE24A64616}"/>
                </a:ext>
              </a:extLst>
            </p:cNvPr>
            <p:cNvSpPr txBox="1"/>
            <p:nvPr/>
          </p:nvSpPr>
          <p:spPr>
            <a:xfrm>
              <a:off x="3724275" y="2789101"/>
              <a:ext cx="22478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Block 2 (negative block) dashed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9F72D5-6B39-3E0C-9E28-DA8E7B440CA4}"/>
              </a:ext>
            </a:extLst>
          </p:cNvPr>
          <p:cNvGrpSpPr/>
          <p:nvPr/>
        </p:nvGrpSpPr>
        <p:grpSpPr>
          <a:xfrm>
            <a:off x="102974" y="3495539"/>
            <a:ext cx="3732568" cy="3270875"/>
            <a:chOff x="2325900" y="3637247"/>
            <a:chExt cx="3417673" cy="2994930"/>
          </a:xfrm>
        </p:grpSpPr>
        <p:pic>
          <p:nvPicPr>
            <p:cNvPr id="3088" name="Picture 16">
              <a:extLst>
                <a:ext uri="{FF2B5EF4-FFF2-40B4-BE49-F238E27FC236}">
                  <a16:creationId xmlns:a16="http://schemas.microsoft.com/office/drawing/2014/main" id="{1C55BCF6-F52B-BD65-7989-2CA43AED9B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474"/>
            <a:stretch/>
          </p:blipFill>
          <p:spPr bwMode="auto">
            <a:xfrm>
              <a:off x="2325900" y="3637247"/>
              <a:ext cx="3417673" cy="2994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4">
              <a:extLst>
                <a:ext uri="{FF2B5EF4-FFF2-40B4-BE49-F238E27FC236}">
                  <a16:creationId xmlns:a16="http://schemas.microsoft.com/office/drawing/2014/main" id="{F7449CDC-B934-74FE-2531-410A728409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436"/>
            <a:stretch/>
          </p:blipFill>
          <p:spPr bwMode="auto">
            <a:xfrm>
              <a:off x="3625538" y="4016122"/>
              <a:ext cx="1965466" cy="1718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9FA0A2-9EFE-FE1A-8672-B48BF9918318}"/>
                </a:ext>
              </a:extLst>
            </p:cNvPr>
            <p:cNvSpPr txBox="1"/>
            <p:nvPr/>
          </p:nvSpPr>
          <p:spPr>
            <a:xfrm>
              <a:off x="3343105" y="5721694"/>
              <a:ext cx="22478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Block 3 (</a:t>
              </a:r>
              <a:r>
                <a:rPr lang="en-US" sz="1400" dirty="0" err="1"/>
                <a:t>phos</a:t>
              </a:r>
              <a:r>
                <a:rPr lang="en-US" sz="1400" dirty="0"/>
                <a:t> block) dashed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26BD399-2F5E-B963-0F1F-4BB67E4C77CE}"/>
              </a:ext>
            </a:extLst>
          </p:cNvPr>
          <p:cNvSpPr txBox="1"/>
          <p:nvPr/>
        </p:nvSpPr>
        <p:spPr>
          <a:xfrm>
            <a:off x="3943454" y="2616693"/>
            <a:ext cx="4714072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(p)NFH changes: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Blocks 2 and 3 play different roles depending on ionic strength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At high Cs, the </a:t>
            </a:r>
            <a:r>
              <a:rPr lang="en-US" dirty="0" err="1"/>
              <a:t>inhomogeneously</a:t>
            </a:r>
            <a:r>
              <a:rPr lang="en-US" dirty="0"/>
              <a:t> charged block (2) is at the edge of the </a:t>
            </a:r>
            <a:r>
              <a:rPr lang="en-US" dirty="0" err="1"/>
              <a:t>phos</a:t>
            </a:r>
            <a:r>
              <a:rPr lang="en-US" dirty="0"/>
              <a:t>. brush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At low Cs, the </a:t>
            </a:r>
            <a:r>
              <a:rPr lang="en-US" dirty="0" err="1"/>
              <a:t>phos</a:t>
            </a:r>
            <a:r>
              <a:rPr lang="en-US" dirty="0"/>
              <a:t>. block (3) leads the rest of the chain to a dilute outer layer</a:t>
            </a:r>
          </a:p>
        </p:txBody>
      </p:sp>
    </p:spTree>
    <p:extLst>
      <p:ext uri="{BB962C8B-B14F-4D97-AF65-F5344CB8AC3E}">
        <p14:creationId xmlns:p14="http://schemas.microsoft.com/office/powerpoint/2010/main" val="287919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FD31B-DC40-3BB8-2DC0-4AC84F90F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92"/>
            <a:ext cx="10515600" cy="1325563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C2162-FB3F-D29D-DA9B-00D2893661D6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/>
              <a:t>Height fit (over all Cs) with experimental data gives confidence for calculated density profiles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Coarse-graining (fitting) parameters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b : Kuhn’s statistical segment length (spring </a:t>
            </a:r>
            <a:r>
              <a:rPr lang="en-US" sz="2000" dirty="0" err="1"/>
              <a:t>equil</a:t>
            </a:r>
            <a:r>
              <a:rPr lang="en-US" sz="2000" dirty="0"/>
              <a:t>. distance)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NFH: 0.50 nm, NFM: 3.00 nm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v : Volume of Kuhn’s segment (spring volume)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NFH: 0.20 nm</a:t>
            </a:r>
            <a:r>
              <a:rPr lang="en-US" baseline="30000" dirty="0"/>
              <a:t>3</a:t>
            </a:r>
            <a:r>
              <a:rPr lang="en-US" dirty="0"/>
              <a:t>, NFM: 2.00 nm</a:t>
            </a:r>
            <a:r>
              <a:rPr lang="en-US" baseline="30000" dirty="0"/>
              <a:t>3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Stiffness parameter, p = b</a:t>
            </a:r>
            <a:r>
              <a:rPr lang="en-US" sz="2400" baseline="30000" dirty="0"/>
              <a:t>3</a:t>
            </a:r>
            <a:r>
              <a:rPr lang="en-US" sz="2400" dirty="0"/>
              <a:t>/v (spring constant)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NFH: 0.625, NFM: 13.5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D52F37B-67ED-20B3-9B03-FBF57503D98E}"/>
              </a:ext>
            </a:extLst>
          </p:cNvPr>
          <p:cNvGrpSpPr/>
          <p:nvPr/>
        </p:nvGrpSpPr>
        <p:grpSpPr>
          <a:xfrm>
            <a:off x="8153399" y="4181476"/>
            <a:ext cx="3524945" cy="572294"/>
            <a:chOff x="7153274" y="3543301"/>
            <a:chExt cx="3524945" cy="57229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DEA641-C42F-D3D1-96DD-F95D351E8BA4}"/>
                </a:ext>
              </a:extLst>
            </p:cNvPr>
            <p:cNvGrpSpPr/>
            <p:nvPr/>
          </p:nvGrpSpPr>
          <p:grpSpPr>
            <a:xfrm>
              <a:off x="7153274" y="3543301"/>
              <a:ext cx="3524945" cy="572294"/>
              <a:chOff x="7515224" y="3623457"/>
              <a:chExt cx="2952861" cy="47941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C1E3946-A07F-E422-5FE4-4168560673AD}"/>
                  </a:ext>
                </a:extLst>
              </p:cNvPr>
              <p:cNvSpPr/>
              <p:nvPr/>
            </p:nvSpPr>
            <p:spPr>
              <a:xfrm rot="20297369">
                <a:off x="7515224" y="3674245"/>
                <a:ext cx="1104900" cy="4286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DE56D8B-33B5-0CE6-A177-DBF36CED6D61}"/>
                  </a:ext>
                </a:extLst>
              </p:cNvPr>
              <p:cNvSpPr/>
              <p:nvPr/>
            </p:nvSpPr>
            <p:spPr>
              <a:xfrm rot="1430240">
                <a:off x="8439150" y="3653655"/>
                <a:ext cx="1104900" cy="4286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C4A3B7F-4D8B-7A29-24CE-A427EF625140}"/>
                  </a:ext>
                </a:extLst>
              </p:cNvPr>
              <p:cNvSpPr/>
              <p:nvPr/>
            </p:nvSpPr>
            <p:spPr>
              <a:xfrm rot="20255153">
                <a:off x="9363185" y="3623457"/>
                <a:ext cx="1104900" cy="4286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99D6871-1B78-EA4C-AF40-6480E4F603A6}"/>
                </a:ext>
              </a:extLst>
            </p:cNvPr>
            <p:cNvGrpSpPr/>
            <p:nvPr/>
          </p:nvGrpSpPr>
          <p:grpSpPr>
            <a:xfrm>
              <a:off x="7353300" y="3586418"/>
              <a:ext cx="896479" cy="518857"/>
              <a:chOff x="7353300" y="3586418"/>
              <a:chExt cx="896479" cy="518857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7A05FA2-2410-1105-D6BD-0665F09E49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53300" y="3799134"/>
                <a:ext cx="152400" cy="3061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577F3CD-8434-C428-6C1F-ECB5F90CE4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05700" y="3799134"/>
                <a:ext cx="228600" cy="15307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680E4C4A-48BC-712A-B1E9-83300D2E3A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5700" y="3944816"/>
                <a:ext cx="228600" cy="5086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4782B50-C8DE-A438-D03A-A8519F35DB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3409" y="3739753"/>
                <a:ext cx="231546" cy="24001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FD9E671-8C8B-447C-FEBA-B12ACB9C30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3970" y="3738170"/>
                <a:ext cx="258516" cy="156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BFD9873-5667-70F8-5419-9CC39A2D03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71532" y="3738170"/>
                <a:ext cx="20954" cy="156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DCCBB23-883C-A99F-1A93-E0DB64584C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59808" y="3738170"/>
                <a:ext cx="228600" cy="6096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444D8DC-2B34-C9DD-52BE-AA0C056F71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77132" y="3586418"/>
                <a:ext cx="41310" cy="2132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67A1AE87-F5A1-DB51-0BCF-24C9EFB1A3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82009" y="3601691"/>
                <a:ext cx="23583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FEE424A6-F6B5-8776-5BB1-8B6A640CB3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92486" y="3611216"/>
                <a:ext cx="257293" cy="1119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D9B1966-2641-B81B-81B8-98C4190FE310}"/>
              </a:ext>
            </a:extLst>
          </p:cNvPr>
          <p:cNvGrpSpPr/>
          <p:nvPr/>
        </p:nvGrpSpPr>
        <p:grpSpPr>
          <a:xfrm>
            <a:off x="8029575" y="3761597"/>
            <a:ext cx="1220329" cy="569632"/>
            <a:chOff x="7029450" y="3123422"/>
            <a:chExt cx="1220329" cy="569632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1BB5625-BF66-C153-8DBB-4E019A55D875}"/>
                </a:ext>
              </a:extLst>
            </p:cNvPr>
            <p:cNvCxnSpPr/>
            <p:nvPr/>
          </p:nvCxnSpPr>
          <p:spPr>
            <a:xfrm flipV="1">
              <a:off x="7029450" y="3238500"/>
              <a:ext cx="1220329" cy="45455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FC58326-9334-BD81-56E9-B90456E93709}"/>
                </a:ext>
              </a:extLst>
            </p:cNvPr>
            <p:cNvSpPr txBox="1"/>
            <p:nvPr/>
          </p:nvSpPr>
          <p:spPr>
            <a:xfrm rot="20314286">
              <a:off x="7245523" y="3123422"/>
              <a:ext cx="5826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014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8F3A-08D7-E105-EB67-776C509B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3A595-7715-E96F-DD86-DFEA1C7DD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Finish fitting </a:t>
            </a:r>
            <a:r>
              <a:rPr lang="en-US" sz="2400" dirty="0" err="1"/>
              <a:t>pNFM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Use same parameters for NFM (expect little to change)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Very fine-tune (p)NFH 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874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E761-0CA1-AF68-50B2-F5BE093D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005"/>
            <a:ext cx="10515600" cy="1325563"/>
          </a:xfrm>
        </p:spPr>
        <p:txBody>
          <a:bodyPr/>
          <a:lstStyle/>
          <a:p>
            <a:r>
              <a:rPr lang="en-US" dirty="0"/>
              <a:t>Equations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433EF0A-E6F9-E578-7FBA-1F14ABFC9A2A}"/>
              </a:ext>
            </a:extLst>
          </p:cNvPr>
          <p:cNvGrpSpPr/>
          <p:nvPr/>
        </p:nvGrpSpPr>
        <p:grpSpPr>
          <a:xfrm>
            <a:off x="1650334" y="1591667"/>
            <a:ext cx="5997118" cy="634810"/>
            <a:chOff x="2125463" y="2794190"/>
            <a:chExt cx="5997118" cy="63481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A549156-0E02-F310-3DCA-586085041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5463" y="2794190"/>
              <a:ext cx="3456952" cy="63481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C3046FF-4BB8-81C3-A1A4-37F9556C2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3624" y="2841715"/>
              <a:ext cx="2338957" cy="53976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33ECB86-1EC4-4A30-D14C-6E0F51F1800C}"/>
              </a:ext>
            </a:extLst>
          </p:cNvPr>
          <p:cNvGrpSpPr/>
          <p:nvPr/>
        </p:nvGrpSpPr>
        <p:grpSpPr>
          <a:xfrm>
            <a:off x="1610111" y="5487864"/>
            <a:ext cx="4939818" cy="860672"/>
            <a:chOff x="2811009" y="3812733"/>
            <a:chExt cx="4391599" cy="76515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13ED7A9-B1B0-9836-D731-F652FEC19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11009" y="3812733"/>
              <a:ext cx="4391599" cy="765155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997870A-1950-D137-A924-9CE47A5EF459}"/>
                </a:ext>
              </a:extLst>
            </p:cNvPr>
            <p:cNvCxnSpPr/>
            <p:nvPr/>
          </p:nvCxnSpPr>
          <p:spPr>
            <a:xfrm>
              <a:off x="5710517" y="4428380"/>
              <a:ext cx="385483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248047A-CF1B-9F5E-6348-6B364B27A9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5982" y="2357688"/>
            <a:ext cx="3882879" cy="8606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30FC60-C8A4-BD94-26A4-D32EF26FB8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0334" y="3521036"/>
            <a:ext cx="5670578" cy="6532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637ED4-ED26-03F1-A707-5DB61973643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5057" b="70760"/>
          <a:stretch/>
        </p:blipFill>
        <p:spPr>
          <a:xfrm>
            <a:off x="1650334" y="4446495"/>
            <a:ext cx="3360806" cy="76920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DE550F-6180-E0C3-6583-36102C1BECFC}"/>
              </a:ext>
            </a:extLst>
          </p:cNvPr>
          <p:cNvCxnSpPr/>
          <p:nvPr/>
        </p:nvCxnSpPr>
        <p:spPr>
          <a:xfrm>
            <a:off x="591671" y="3290076"/>
            <a:ext cx="103094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619AF5-FAC6-86A8-6014-5F909B1E2A81}"/>
              </a:ext>
            </a:extLst>
          </p:cNvPr>
          <p:cNvCxnSpPr/>
          <p:nvPr/>
        </p:nvCxnSpPr>
        <p:spPr>
          <a:xfrm>
            <a:off x="591671" y="5351958"/>
            <a:ext cx="103094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98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F617071-0FCE-CF72-6EB9-870345104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38" y="3081616"/>
            <a:ext cx="5031664" cy="366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C90864-8C58-CD96-9961-86A0B0A50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06" y="85282"/>
            <a:ext cx="10515600" cy="1325563"/>
          </a:xfrm>
        </p:spPr>
        <p:txBody>
          <a:bodyPr/>
          <a:lstStyle/>
          <a:p>
            <a:r>
              <a:rPr lang="en-US" dirty="0"/>
              <a:t>Summary of Model Capabilities </a:t>
            </a:r>
            <a:br>
              <a:rPr lang="en-US" dirty="0"/>
            </a:br>
            <a:r>
              <a:rPr lang="en-US" sz="3600" dirty="0"/>
              <a:t>(Srinivasan 2014)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2973333F-EB9A-747C-E86C-788AD71B5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30" y="3081616"/>
            <a:ext cx="463479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D686C4D-52C9-1989-482D-B1FA2E875CEB}"/>
              </a:ext>
            </a:extLst>
          </p:cNvPr>
          <p:cNvGrpSpPr/>
          <p:nvPr/>
        </p:nvGrpSpPr>
        <p:grpSpPr>
          <a:xfrm>
            <a:off x="1954696" y="1435410"/>
            <a:ext cx="8282608" cy="1534656"/>
            <a:chOff x="3554185" y="5134619"/>
            <a:chExt cx="8564336" cy="158685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6CF921B-EAD5-9CC0-30B9-D473EDD019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4185" y="5134619"/>
              <a:ext cx="8564336" cy="1586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0">
              <a:extLst>
                <a:ext uri="{FF2B5EF4-FFF2-40B4-BE49-F238E27FC236}">
                  <a16:creationId xmlns:a16="http://schemas.microsoft.com/office/drawing/2014/main" id="{656F8E7F-2588-EE5B-3051-B4880664E0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0" r="4505"/>
            <a:stretch/>
          </p:blipFill>
          <p:spPr bwMode="auto">
            <a:xfrm>
              <a:off x="3554185" y="5510146"/>
              <a:ext cx="8430987" cy="810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3" name="Graphic 22">
            <a:extLst>
              <a:ext uri="{FF2B5EF4-FFF2-40B4-BE49-F238E27FC236}">
                <a16:creationId xmlns:a16="http://schemas.microsoft.com/office/drawing/2014/main" id="{FC408660-4104-FA8F-218D-6EDE18DF10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37266" y="3880534"/>
            <a:ext cx="1757010" cy="108042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7A24684A-F1B7-6C4C-90CE-700FF2CEBE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53912" y="4873662"/>
            <a:ext cx="1757011" cy="1108759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71DA4DDF-2906-2E9D-E4E3-31FEBEADF1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26447" y="3282364"/>
            <a:ext cx="1742187" cy="60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8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78685EF-C31B-EA48-4586-03D427043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348" y="699247"/>
            <a:ext cx="638175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8A8111A2-39BB-10DB-0F12-704B879FC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82911" y="980216"/>
            <a:ext cx="2249687" cy="775597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D1E819C-6C92-EE39-DB9A-098E15FE74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16468" y="1736763"/>
            <a:ext cx="2249687" cy="138337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15451DF-37DE-50BD-7530-7F48836906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07043" y="2987226"/>
            <a:ext cx="2249424" cy="141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28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375</Words>
  <Application>Microsoft Office PowerPoint</Application>
  <PresentationFormat>Widescreen</PresentationFormat>
  <Paragraphs>82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NF Progress Update:   (p)H vs (p)M</vt:lpstr>
      <vt:lpstr>Protein Charge Distribution (Proposed SI)</vt:lpstr>
      <vt:lpstr>Height comparisons (Proposed Figure)</vt:lpstr>
      <vt:lpstr>Density profiles (Proposed Figure)</vt:lpstr>
      <vt:lpstr>Discussion</vt:lpstr>
      <vt:lpstr>Next Steps</vt:lpstr>
      <vt:lpstr>Equations</vt:lpstr>
      <vt:lpstr>Summary of Model Capabilities  (Srinivasan 2014)</vt:lpstr>
      <vt:lpstr>PowerPoint Presentation</vt:lpstr>
      <vt:lpstr>Characterization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NLH Progress Update:  Pure fitting and Mixture coding</dc:title>
  <dc:creator>Takashi Yokokura</dc:creator>
  <cp:lastModifiedBy>Takashi Yokokura</cp:lastModifiedBy>
  <cp:revision>38</cp:revision>
  <dcterms:created xsi:type="dcterms:W3CDTF">2023-01-30T04:46:42Z</dcterms:created>
  <dcterms:modified xsi:type="dcterms:W3CDTF">2023-05-15T05:52:26Z</dcterms:modified>
</cp:coreProperties>
</file>