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0" r:id="rId2"/>
    <p:sldId id="258" r:id="rId3"/>
    <p:sldId id="259" r:id="rId4"/>
    <p:sldId id="266" r:id="rId5"/>
    <p:sldId id="264" r:id="rId6"/>
    <p:sldId id="263" r:id="rId7"/>
    <p:sldId id="265" r:id="rId8"/>
    <p:sldId id="262" r:id="rId9"/>
    <p:sldId id="267" r:id="rId10"/>
    <p:sldId id="268" r:id="rId11"/>
    <p:sldId id="269" r:id="rId12"/>
    <p:sldId id="271" r:id="rId13"/>
    <p:sldId id="272" r:id="rId14"/>
    <p:sldId id="270" r:id="rId15"/>
    <p:sldId id="273" r:id="rId16"/>
    <p:sldId id="274" r:id="rId17"/>
    <p:sldId id="276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89C0A-3A09-49C7-BF5E-A18753F65EB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0411F-DB0B-4B08-816C-26D013D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7502-9E90-C4A8-2BDB-0C0E5D1BF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C3EC4-741F-865F-A07F-8BF28426B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295E-BA72-B76E-9567-D658E056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8C26F-D7AB-4B9F-C5E3-DD6B5F6B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FC08-C956-4E8B-6CE6-C8763A32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EBB5-ABD3-2928-BE06-CECAE2EE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84E78-123C-9F37-A464-D58894C16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6A53C-311D-E408-792B-08637AF4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BA03-5941-C5EF-A332-97E973DA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09DB-1B01-83D1-3E54-953C325C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7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D760A-11BA-FBEA-C8B5-9C2CD2DFD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AE797-D49B-03D9-BE8D-107137D80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9E0D-FAB7-FDC2-617B-02EAA0EC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44C8D-1D3A-E94B-57BA-879D9778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041B-1506-CC3E-26D4-884F017E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7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66EB-5C60-4ACC-9725-0C64A870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029E-BBCD-17F0-8927-2C931B57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6070-363B-C738-D313-467F6826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658F-C815-9CBB-10D8-3EFB1339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E068-91BC-1FCE-829B-C53DF55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0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5806-D149-CD7D-53FA-274EC2B1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930B0-14F5-E0CF-68CD-01051102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1909-79AB-A7A7-765F-7EB99EF8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1A41-3D62-AFB2-B1F1-088AC5DC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6A463-3941-5855-5274-286FDB41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55CB-86BC-D24C-18BD-2F8FBACF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4C0C-87E0-539A-2459-6AAC892EF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82D99-CC38-2A6E-E6FA-4A16A0965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4126-D9C3-58D5-C192-5676D4E8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BDFD5-9DA0-C30C-7061-955589B3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E2DBF-31C3-7217-0262-6C8539D9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7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64F1-1B8B-83A6-AC1C-0998B7DE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F0F83-B1DA-A11C-8CB9-67714B831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0B64-6E77-8C35-58C3-92EF1D1E8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C0BB7-513B-C845-FA4B-DEEECE53F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29450-9B71-A6FB-C319-A4166EB2A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5EBDF-F101-3E80-13E3-F3D47E87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D7997-03B6-A17D-74B6-F90C1574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1F8D5-2280-0D66-CC52-7D35C085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CBC1-78AC-5626-9383-A93D4482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5F49C-48E1-A155-4731-718960CD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269DF-1B8B-CFEF-706F-0D0DEBCE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130F8-47D3-5A45-DCA6-9041B899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50591-2CE1-E11E-5CE2-C0155B97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80D67-E87B-7672-4DC4-3E5E729C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11965-8B7C-75E2-0DF4-E2A658D3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3821-FC2F-39F1-6241-B06EFD0E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0FBD-1130-CDFB-1E34-8F5B677F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E9BF-3A48-6C70-4AAF-08EE9061D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57B18-87A0-1DD5-C3BB-B3F4FB94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93C41-1E3D-67D9-915E-1A2B7492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95279-F117-7E07-B18B-D347E66E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2C0F-E808-B89E-3BF5-D44B6A3B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AC478-656E-E5C5-15E8-0FFAC117A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835D9-760D-EEE6-BBAD-6F008658F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C05AF-E82A-D6CD-DDFC-B28BAD9F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C6762-D4C3-46A8-C6DF-FE340099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AA100-326C-DA5D-3CF7-AA88936C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6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384C0-02D1-B55D-4695-8BFCC86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8A46F-C9CC-3D9F-4E25-2F422555D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72FE-4FDA-67BF-4301-C8977221D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4C572-D2E2-6850-5D27-EA913313A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BF5E-0756-ECCD-64B1-46BBCD3CF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4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34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05F24B-BC00-F87C-8448-4C7010AF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6" y="1759789"/>
            <a:ext cx="5372425" cy="357735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7D05B2-4BC2-5EE8-1969-602E52A4F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97" y="1580763"/>
            <a:ext cx="4628699" cy="369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1AFF8B14-1AD4-AE6C-213D-F933EF4ECCE2}"/>
              </a:ext>
            </a:extLst>
          </p:cNvPr>
          <p:cNvSpPr/>
          <p:nvPr/>
        </p:nvSpPr>
        <p:spPr>
          <a:xfrm>
            <a:off x="4477109" y="3907766"/>
            <a:ext cx="1802921" cy="439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83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829D61DD-3DF9-AFD2-63C4-476E8E9FB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48" y="445094"/>
            <a:ext cx="3607236" cy="612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FAAAE1E-4FAF-33DC-212F-016474A9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547" y="445093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6B05DE91-A809-D9F9-C12C-5FFBADA65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746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AF1672BC-3475-52EF-56E8-35A883E12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946" y="445095"/>
            <a:ext cx="3607235" cy="61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D9695A-A501-0DBE-71EE-D405E70AB751}"/>
              </a:ext>
            </a:extLst>
          </p:cNvPr>
          <p:cNvSpPr/>
          <p:nvPr/>
        </p:nvSpPr>
        <p:spPr>
          <a:xfrm>
            <a:off x="10868024" y="85725"/>
            <a:ext cx="1323975" cy="35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 2.6</a:t>
            </a:r>
          </a:p>
        </p:txBody>
      </p:sp>
    </p:spTree>
    <p:extLst>
      <p:ext uri="{BB962C8B-B14F-4D97-AF65-F5344CB8AC3E}">
        <p14:creationId xmlns:p14="http://schemas.microsoft.com/office/powerpoint/2010/main" val="335090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6BC16A0-7B4C-37AF-4ABF-4675BF14B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0" y="1103366"/>
            <a:ext cx="2923767" cy="214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2CC42E3-89A9-1B28-0F94-F91E1ED27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0" y="3217244"/>
            <a:ext cx="2923767" cy="214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FE20D59-F43C-ADFA-EA3A-7A8C3F708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517" y="1103366"/>
            <a:ext cx="2923767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32D2A3C3-5EC5-E9EF-FE46-E2E32C21F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516" y="3252158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5B3D9121-F159-0ED0-446A-B3561C5BD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84" y="1103366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F54F1E16-04F0-87CD-2C6B-A911D834C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84" y="3252158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0E7D99-C87D-5636-9F02-5CC78C540C53}"/>
              </a:ext>
            </a:extLst>
          </p:cNvPr>
          <p:cNvSpPr txBox="1"/>
          <p:nvPr/>
        </p:nvSpPr>
        <p:spPr>
          <a:xfrm>
            <a:off x="1333258" y="662923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68793-8219-5D61-4907-E6352276E9EA}"/>
              </a:ext>
            </a:extLst>
          </p:cNvPr>
          <p:cNvSpPr txBox="1"/>
          <p:nvPr/>
        </p:nvSpPr>
        <p:spPr>
          <a:xfrm>
            <a:off x="4392761" y="64976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74327-0C43-7AEA-BBB3-A24DA7DB17C0}"/>
              </a:ext>
            </a:extLst>
          </p:cNvPr>
          <p:cNvSpPr txBox="1"/>
          <p:nvPr/>
        </p:nvSpPr>
        <p:spPr>
          <a:xfrm>
            <a:off x="7351620" y="649766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b25v2</a:t>
            </a:r>
          </a:p>
        </p:txBody>
      </p:sp>
      <p:pic>
        <p:nvPicPr>
          <p:cNvPr id="4110" name="Picture 14">
            <a:extLst>
              <a:ext uri="{FF2B5EF4-FFF2-40B4-BE49-F238E27FC236}">
                <a16:creationId xmlns:a16="http://schemas.microsoft.com/office/drawing/2014/main" id="{A02CBDDB-844F-7BA4-9271-03093D579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52" y="1103366"/>
            <a:ext cx="2923767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B23C25-83D3-6331-30BF-BFDDDCEE0F09}"/>
              </a:ext>
            </a:extLst>
          </p:cNvPr>
          <p:cNvSpPr txBox="1"/>
          <p:nvPr/>
        </p:nvSpPr>
        <p:spPr>
          <a:xfrm>
            <a:off x="10186835" y="649766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b25v3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CE1236B5-C48D-67DD-44B0-CC197D0B6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51" y="3252158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319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>
            <a:extLst>
              <a:ext uri="{FF2B5EF4-FFF2-40B4-BE49-F238E27FC236}">
                <a16:creationId xmlns:a16="http://schemas.microsoft.com/office/drawing/2014/main" id="{95D9F524-C3FD-ADC6-E237-0E4F141F2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63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C7CD196-36BF-5958-6F65-427CF282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938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5893A8-A111-7CEC-E0CA-E6FB3B387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713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E7A85B-FA5A-C71B-2662-C527D510C344}"/>
              </a:ext>
            </a:extLst>
          </p:cNvPr>
          <p:cNvSpPr/>
          <p:nvPr/>
        </p:nvSpPr>
        <p:spPr>
          <a:xfrm>
            <a:off x="10868024" y="85725"/>
            <a:ext cx="1323975" cy="35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 2.8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F23061-ABDD-ED16-84EE-D4ED55093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488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246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5DDF7AE-6ED3-BCB8-7F34-99CEBD30A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470" y="2363032"/>
            <a:ext cx="3392512" cy="25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8456F66-E1FA-872A-50C3-03B3C3267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090" y="2363034"/>
            <a:ext cx="3392509" cy="253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E1B3939F-AE73-04A9-12C6-2CAE16DDE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045" y="2363032"/>
            <a:ext cx="3392511" cy="253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273269AE-C65D-1EF6-28FE-C5546F403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8757"/>
            <a:ext cx="3392510" cy="253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516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709582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57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>
            <a:extLst>
              <a:ext uri="{FF2B5EF4-FFF2-40B4-BE49-F238E27FC236}">
                <a16:creationId xmlns:a16="http://schemas.microsoft.com/office/drawing/2014/main" id="{AB600E3C-63A3-C9FC-F26F-B6FD5C723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3" y="445093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08433AB2-2ED0-309E-B1CD-3DBCAAB79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236" y="445093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F988C09F-DB9F-C7D0-94B5-5A3190E5B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14" y="445092"/>
            <a:ext cx="3607237" cy="61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F817409-8204-ECF4-EC22-49971CC54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994" y="445092"/>
            <a:ext cx="3607237" cy="61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9F8C598-D7C8-8EF8-7A70-CD4A68FB8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97"/>
          <a:stretch/>
        </p:blipFill>
        <p:spPr bwMode="auto">
          <a:xfrm>
            <a:off x="8440837" y="2480925"/>
            <a:ext cx="3607238" cy="205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449F44-388C-155B-BE93-47E3CC0AF1FE}"/>
              </a:ext>
            </a:extLst>
          </p:cNvPr>
          <p:cNvSpPr/>
          <p:nvPr/>
        </p:nvSpPr>
        <p:spPr>
          <a:xfrm>
            <a:off x="10868024" y="85725"/>
            <a:ext cx="1323975" cy="35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 2.8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082969-81DA-51ED-0CE3-73AECAD66881}"/>
              </a:ext>
            </a:extLst>
          </p:cNvPr>
          <p:cNvSpPr/>
          <p:nvPr/>
        </p:nvSpPr>
        <p:spPr>
          <a:xfrm>
            <a:off x="9411419" y="638355"/>
            <a:ext cx="1130060" cy="2846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F3F8B3-2D70-6465-8D39-708ABDBAF55A}"/>
              </a:ext>
            </a:extLst>
          </p:cNvPr>
          <p:cNvSpPr/>
          <p:nvPr/>
        </p:nvSpPr>
        <p:spPr>
          <a:xfrm>
            <a:off x="9486407" y="2674188"/>
            <a:ext cx="1130060" cy="2846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19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D5B8E63-65AA-9ED5-7FF7-FF4887FAC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956" y="2288754"/>
            <a:ext cx="3440168" cy="257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6C3E0AE0-E070-2F42-B869-4DC4B1CEF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637" y="2288754"/>
            <a:ext cx="3440168" cy="257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3BF0C717-7C63-5106-78A9-5387E1BF8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318" y="2288754"/>
            <a:ext cx="3440168" cy="257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A465A957-91CF-98C7-EF14-6B3D618A3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8754"/>
            <a:ext cx="3440167" cy="257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485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2.00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3543B8-8BAD-816B-9591-B77799AC4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145" y="3738741"/>
            <a:ext cx="946032" cy="16405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5089583"/>
            <a:ext cx="491700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B05FB-CF17-9A9F-777C-AB54901911C8}"/>
              </a:ext>
            </a:extLst>
          </p:cNvPr>
          <p:cNvSpPr txBox="1"/>
          <p:nvPr/>
        </p:nvSpPr>
        <p:spPr>
          <a:xfrm>
            <a:off x="5512806" y="640554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 = 0.25*b^3</a:t>
            </a:r>
          </a:p>
        </p:txBody>
      </p:sp>
    </p:spTree>
    <p:extLst>
      <p:ext uri="{BB962C8B-B14F-4D97-AF65-F5344CB8AC3E}">
        <p14:creationId xmlns:p14="http://schemas.microsoft.com/office/powerpoint/2010/main" val="1501618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>
            <a:extLst>
              <a:ext uri="{FF2B5EF4-FFF2-40B4-BE49-F238E27FC236}">
                <a16:creationId xmlns:a16="http://schemas.microsoft.com/office/drawing/2014/main" id="{7F3EAF3A-DAFE-F815-5348-733C52BE5B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14"/>
          <a:stretch/>
        </p:blipFill>
        <p:spPr bwMode="auto">
          <a:xfrm>
            <a:off x="1419912" y="514247"/>
            <a:ext cx="3607237" cy="203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520540-465D-5105-6AD2-F09277509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14"/>
          <a:stretch/>
        </p:blipFill>
        <p:spPr bwMode="auto">
          <a:xfrm>
            <a:off x="4180250" y="498434"/>
            <a:ext cx="3607237" cy="203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>
            <a:extLst>
              <a:ext uri="{FF2B5EF4-FFF2-40B4-BE49-F238E27FC236}">
                <a16:creationId xmlns:a16="http://schemas.microsoft.com/office/drawing/2014/main" id="{26B17450-D751-34E1-140A-5ABDDCFD73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14"/>
          <a:stretch/>
        </p:blipFill>
        <p:spPr bwMode="auto">
          <a:xfrm>
            <a:off x="1418154" y="2640867"/>
            <a:ext cx="3607235" cy="203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42E175D4-D41C-3838-A5D9-41BEFE25FB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14"/>
          <a:stretch/>
        </p:blipFill>
        <p:spPr bwMode="auto">
          <a:xfrm>
            <a:off x="4180251" y="2634221"/>
            <a:ext cx="3607237" cy="203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3A62D1D-A5EF-07D5-498F-9071AC4FD4DD}"/>
              </a:ext>
            </a:extLst>
          </p:cNvPr>
          <p:cNvSpPr/>
          <p:nvPr/>
        </p:nvSpPr>
        <p:spPr>
          <a:xfrm>
            <a:off x="2019259" y="3348223"/>
            <a:ext cx="1798731" cy="574862"/>
          </a:xfrm>
          <a:custGeom>
            <a:avLst/>
            <a:gdLst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45191 w 1801906"/>
              <a:gd name="connsiteY1" fmla="*/ 185644 h 555812"/>
              <a:gd name="connsiteX2" fmla="*/ 1801906 w 1801906"/>
              <a:gd name="connsiteY2" fmla="*/ 0 h 55581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67416 w 1798731"/>
              <a:gd name="connsiteY1" fmla="*/ 182469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73766 w 1798731"/>
              <a:gd name="connsiteY1" fmla="*/ 172944 h 574862"/>
              <a:gd name="connsiteX2" fmla="*/ 1798731 w 1798731"/>
              <a:gd name="connsiteY2" fmla="*/ 0 h 5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731" h="574862">
                <a:moveTo>
                  <a:pt x="0" y="574862"/>
                </a:moveTo>
                <a:cubicBezTo>
                  <a:pt x="212911" y="423395"/>
                  <a:pt x="473448" y="265579"/>
                  <a:pt x="773766" y="172944"/>
                </a:cubicBezTo>
                <a:cubicBezTo>
                  <a:pt x="1074084" y="80309"/>
                  <a:pt x="1538568" y="24466"/>
                  <a:pt x="1798731" y="0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419A6-1539-36F5-5DF2-1E0C2591A504}"/>
              </a:ext>
            </a:extLst>
          </p:cNvPr>
          <p:cNvSpPr txBox="1"/>
          <p:nvPr/>
        </p:nvSpPr>
        <p:spPr>
          <a:xfrm>
            <a:off x="3653797" y="4937471"/>
            <a:ext cx="3736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Traced b25v3 </a:t>
            </a:r>
            <a:r>
              <a:rPr lang="en-US" dirty="0"/>
              <a:t>and applied onto others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64494E7-EC9F-611F-B00E-BC7C405E2174}"/>
              </a:ext>
            </a:extLst>
          </p:cNvPr>
          <p:cNvSpPr/>
          <p:nvPr/>
        </p:nvSpPr>
        <p:spPr>
          <a:xfrm>
            <a:off x="4783679" y="3357230"/>
            <a:ext cx="1798731" cy="574862"/>
          </a:xfrm>
          <a:custGeom>
            <a:avLst/>
            <a:gdLst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45191 w 1801906"/>
              <a:gd name="connsiteY1" fmla="*/ 185644 h 555812"/>
              <a:gd name="connsiteX2" fmla="*/ 1801906 w 1801906"/>
              <a:gd name="connsiteY2" fmla="*/ 0 h 55581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67416 w 1798731"/>
              <a:gd name="connsiteY1" fmla="*/ 182469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73766 w 1798731"/>
              <a:gd name="connsiteY1" fmla="*/ 172944 h 574862"/>
              <a:gd name="connsiteX2" fmla="*/ 1798731 w 1798731"/>
              <a:gd name="connsiteY2" fmla="*/ 0 h 5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731" h="574862">
                <a:moveTo>
                  <a:pt x="0" y="574862"/>
                </a:moveTo>
                <a:cubicBezTo>
                  <a:pt x="212911" y="423395"/>
                  <a:pt x="473448" y="265579"/>
                  <a:pt x="773766" y="172944"/>
                </a:cubicBezTo>
                <a:cubicBezTo>
                  <a:pt x="1074084" y="80309"/>
                  <a:pt x="1538568" y="24466"/>
                  <a:pt x="1798731" y="0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2A90FBB0-89F9-271F-98C1-5741AF324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14"/>
          <a:stretch/>
        </p:blipFill>
        <p:spPr bwMode="auto">
          <a:xfrm>
            <a:off x="6962956" y="432405"/>
            <a:ext cx="3607237" cy="203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0965A0E-2867-4F6A-FF96-0BF56CEB2264}"/>
              </a:ext>
            </a:extLst>
          </p:cNvPr>
          <p:cNvSpPr/>
          <p:nvPr/>
        </p:nvSpPr>
        <p:spPr>
          <a:xfrm>
            <a:off x="7578708" y="1215815"/>
            <a:ext cx="1798731" cy="574862"/>
          </a:xfrm>
          <a:custGeom>
            <a:avLst/>
            <a:gdLst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45191 w 1801906"/>
              <a:gd name="connsiteY1" fmla="*/ 185644 h 555812"/>
              <a:gd name="connsiteX2" fmla="*/ 1801906 w 1801906"/>
              <a:gd name="connsiteY2" fmla="*/ 0 h 55581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67416 w 1798731"/>
              <a:gd name="connsiteY1" fmla="*/ 182469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73766 w 1798731"/>
              <a:gd name="connsiteY1" fmla="*/ 172944 h 574862"/>
              <a:gd name="connsiteX2" fmla="*/ 1798731 w 1798731"/>
              <a:gd name="connsiteY2" fmla="*/ 0 h 5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731" h="574862">
                <a:moveTo>
                  <a:pt x="0" y="574862"/>
                </a:moveTo>
                <a:cubicBezTo>
                  <a:pt x="212911" y="423395"/>
                  <a:pt x="473448" y="265579"/>
                  <a:pt x="773766" y="172944"/>
                </a:cubicBezTo>
                <a:cubicBezTo>
                  <a:pt x="1074084" y="80309"/>
                  <a:pt x="1538568" y="24466"/>
                  <a:pt x="1798731" y="0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490295EA-E5B8-2A2C-5D84-EB711F808E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97"/>
          <a:stretch/>
        </p:blipFill>
        <p:spPr bwMode="auto">
          <a:xfrm>
            <a:off x="6982458" y="2634221"/>
            <a:ext cx="3607238" cy="205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C4116E4-1A1D-E853-1CC9-967343620925}"/>
              </a:ext>
            </a:extLst>
          </p:cNvPr>
          <p:cNvSpPr/>
          <p:nvPr/>
        </p:nvSpPr>
        <p:spPr>
          <a:xfrm>
            <a:off x="7581734" y="3432901"/>
            <a:ext cx="1798731" cy="574862"/>
          </a:xfrm>
          <a:custGeom>
            <a:avLst/>
            <a:gdLst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45191 w 1801906"/>
              <a:gd name="connsiteY1" fmla="*/ 185644 h 555812"/>
              <a:gd name="connsiteX2" fmla="*/ 1801906 w 1801906"/>
              <a:gd name="connsiteY2" fmla="*/ 0 h 55581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67416 w 1798731"/>
              <a:gd name="connsiteY1" fmla="*/ 182469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73766 w 1798731"/>
              <a:gd name="connsiteY1" fmla="*/ 172944 h 574862"/>
              <a:gd name="connsiteX2" fmla="*/ 1798731 w 1798731"/>
              <a:gd name="connsiteY2" fmla="*/ 0 h 5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731" h="574862">
                <a:moveTo>
                  <a:pt x="0" y="574862"/>
                </a:moveTo>
                <a:cubicBezTo>
                  <a:pt x="212911" y="423395"/>
                  <a:pt x="473448" y="265579"/>
                  <a:pt x="773766" y="172944"/>
                </a:cubicBezTo>
                <a:cubicBezTo>
                  <a:pt x="1074084" y="80309"/>
                  <a:pt x="1538568" y="24466"/>
                  <a:pt x="1798731" y="0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A70833-27BD-177F-6C98-0A67F3FBF559}"/>
              </a:ext>
            </a:extLst>
          </p:cNvPr>
          <p:cNvSpPr txBox="1"/>
          <p:nvPr/>
        </p:nvSpPr>
        <p:spPr>
          <a:xfrm>
            <a:off x="2671181" y="5404458"/>
            <a:ext cx="658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Decreasing v0 leads to better behavior at the cost of less realistic polymer density profiles. Need to increase b0 to compensate.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43B7771-DCC8-16FA-081A-E385F135F8AD}"/>
              </a:ext>
            </a:extLst>
          </p:cNvPr>
          <p:cNvSpPr/>
          <p:nvPr/>
        </p:nvSpPr>
        <p:spPr>
          <a:xfrm>
            <a:off x="2019258" y="1233067"/>
            <a:ext cx="1798731" cy="574862"/>
          </a:xfrm>
          <a:custGeom>
            <a:avLst/>
            <a:gdLst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45191 w 1801906"/>
              <a:gd name="connsiteY1" fmla="*/ 185644 h 555812"/>
              <a:gd name="connsiteX2" fmla="*/ 1801906 w 1801906"/>
              <a:gd name="connsiteY2" fmla="*/ 0 h 55581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67416 w 1798731"/>
              <a:gd name="connsiteY1" fmla="*/ 182469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73766 w 1798731"/>
              <a:gd name="connsiteY1" fmla="*/ 172944 h 574862"/>
              <a:gd name="connsiteX2" fmla="*/ 1798731 w 1798731"/>
              <a:gd name="connsiteY2" fmla="*/ 0 h 5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731" h="574862">
                <a:moveTo>
                  <a:pt x="0" y="574862"/>
                </a:moveTo>
                <a:cubicBezTo>
                  <a:pt x="212911" y="423395"/>
                  <a:pt x="473448" y="265579"/>
                  <a:pt x="773766" y="172944"/>
                </a:cubicBezTo>
                <a:cubicBezTo>
                  <a:pt x="1074084" y="80309"/>
                  <a:pt x="1538568" y="24466"/>
                  <a:pt x="1798731" y="0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9D828F2-58AB-16DC-4180-371EB6DB4A24}"/>
              </a:ext>
            </a:extLst>
          </p:cNvPr>
          <p:cNvSpPr/>
          <p:nvPr/>
        </p:nvSpPr>
        <p:spPr>
          <a:xfrm>
            <a:off x="4793338" y="1237000"/>
            <a:ext cx="1798731" cy="574862"/>
          </a:xfrm>
          <a:custGeom>
            <a:avLst/>
            <a:gdLst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45191 w 1801906"/>
              <a:gd name="connsiteY1" fmla="*/ 185644 h 555812"/>
              <a:gd name="connsiteX2" fmla="*/ 1801906 w 1801906"/>
              <a:gd name="connsiteY2" fmla="*/ 0 h 55581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67416 w 1798731"/>
              <a:gd name="connsiteY1" fmla="*/ 182469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73766 w 1798731"/>
              <a:gd name="connsiteY1" fmla="*/ 172944 h 574862"/>
              <a:gd name="connsiteX2" fmla="*/ 1798731 w 1798731"/>
              <a:gd name="connsiteY2" fmla="*/ 0 h 5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731" h="574862">
                <a:moveTo>
                  <a:pt x="0" y="574862"/>
                </a:moveTo>
                <a:cubicBezTo>
                  <a:pt x="212911" y="423395"/>
                  <a:pt x="473448" y="265579"/>
                  <a:pt x="773766" y="172944"/>
                </a:cubicBezTo>
                <a:cubicBezTo>
                  <a:pt x="1074084" y="80309"/>
                  <a:pt x="1538568" y="24466"/>
                  <a:pt x="1798731" y="0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0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6AB17BB-D05B-F116-9351-085ABAFCB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66" y="139515"/>
            <a:ext cx="7742067" cy="293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78410F5-975F-E0CE-C26E-DCB780F83320}"/>
              </a:ext>
            </a:extLst>
          </p:cNvPr>
          <p:cNvGrpSpPr/>
          <p:nvPr/>
        </p:nvGrpSpPr>
        <p:grpSpPr>
          <a:xfrm>
            <a:off x="1345363" y="3729456"/>
            <a:ext cx="4218677" cy="2809021"/>
            <a:chOff x="4295595" y="3220302"/>
            <a:chExt cx="4218677" cy="2809021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AE13B70-CC8F-71A2-6148-01C350D48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595" y="3220302"/>
              <a:ext cx="4218677" cy="280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61F22A51-EBAF-C7DF-F415-0262C563F6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7" r="5640"/>
            <a:stretch/>
          </p:blipFill>
          <p:spPr bwMode="auto">
            <a:xfrm>
              <a:off x="4373591" y="3849332"/>
              <a:ext cx="4080295" cy="1396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8721960-83C8-997D-EEAF-C9C929AE8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48465"/>
              </p:ext>
            </p:extLst>
          </p:nvPr>
        </p:nvGraphicFramePr>
        <p:xfrm>
          <a:off x="7059279" y="4100296"/>
          <a:ext cx="4218678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w/ Henderson </a:t>
                      </a:r>
                      <a:r>
                        <a:rPr lang="en-US" sz="1000" dirty="0" err="1"/>
                        <a:t>Hasselbalch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50]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0.040012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[50 75]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-0.278451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[75 125]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-0.519707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0.608000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r>
                        <a:rPr lang="en-US" dirty="0"/>
                        <a:t>[125 156]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-0.154453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0.529032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B5716A-B764-2351-EC83-64D6DFBA3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48990"/>
              </p:ext>
            </p:extLst>
          </p:nvPr>
        </p:nvGraphicFramePr>
        <p:xfrm>
          <a:off x="7059280" y="3729456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98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EB0D217-DFD4-BAE9-57B8-5A105FAEF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8" y="241540"/>
            <a:ext cx="7562882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EAD3E12-111C-0949-7AFD-15999CACD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38420"/>
              </p:ext>
            </p:extLst>
          </p:nvPr>
        </p:nvGraphicFramePr>
        <p:xfrm>
          <a:off x="7869983" y="612380"/>
          <a:ext cx="4218678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w/ Henderson </a:t>
                      </a:r>
                      <a:r>
                        <a:rPr lang="en-US" sz="1400" dirty="0" err="1"/>
                        <a:t>Hasselbalch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0.922581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[31 62]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-0.386873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0.703226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 93]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-0.290146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0.967742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[93 496]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1.098759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[496 527]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-0.064533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0.819355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6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[527 620]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0.010682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0.756989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[620 647]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-0.103326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0.696296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8310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FA9D3-495F-DD20-9309-8B649B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30318"/>
              </p:ext>
            </p:extLst>
          </p:nvPr>
        </p:nvGraphicFramePr>
        <p:xfrm>
          <a:off x="7869984" y="241540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FE1C349F-06A1-5411-C5BA-93E5C78F5DEB}"/>
              </a:ext>
            </a:extLst>
          </p:cNvPr>
          <p:cNvGrpSpPr/>
          <p:nvPr/>
        </p:nvGrpSpPr>
        <p:grpSpPr>
          <a:xfrm>
            <a:off x="337791" y="4219180"/>
            <a:ext cx="11516417" cy="2165326"/>
            <a:chOff x="396815" y="4224676"/>
            <a:chExt cx="10748513" cy="2020944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01CDF035-3A23-7915-9156-28527B163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15" y="4224676"/>
              <a:ext cx="10748513" cy="2020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82F42843-CADF-2B4E-53B2-5B613FFC23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3" r="4449"/>
            <a:stretch/>
          </p:blipFill>
          <p:spPr bwMode="auto">
            <a:xfrm>
              <a:off x="483079" y="4726072"/>
              <a:ext cx="10662249" cy="94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194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7FE5-4BAB-E554-F8AB-780FC1D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E0F2-EA6E-609B-6454-1114CEC5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B, and v will be different for L and H</a:t>
            </a:r>
          </a:p>
          <a:p>
            <a:pPr lvl="1"/>
            <a:r>
              <a:rPr lang="en-US" dirty="0"/>
              <a:t>Chi should be same</a:t>
            </a:r>
          </a:p>
          <a:p>
            <a:r>
              <a:rPr lang="en-US" dirty="0"/>
              <a:t>Match pure L and H first, then mix</a:t>
            </a:r>
          </a:p>
          <a:p>
            <a:r>
              <a:rPr lang="en-US" dirty="0"/>
              <a:t>SCFT Purpose: </a:t>
            </a:r>
          </a:p>
          <a:p>
            <a:pPr lvl="1"/>
            <a:r>
              <a:rPr lang="en-US" dirty="0"/>
              <a:t>Additional information of underlying protein organization</a:t>
            </a:r>
          </a:p>
          <a:p>
            <a:pPr lvl="2"/>
            <a:r>
              <a:rPr lang="en-US" dirty="0"/>
              <a:t>Possible underlying conformational change driven by Cs</a:t>
            </a:r>
          </a:p>
        </p:txBody>
      </p:sp>
    </p:spTree>
    <p:extLst>
      <p:ext uri="{BB962C8B-B14F-4D97-AF65-F5344CB8AC3E}">
        <p14:creationId xmlns:p14="http://schemas.microsoft.com/office/powerpoint/2010/main" val="288637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B1F5BA-492E-D103-5D04-B8F0532D4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13F05-FA5B-88F9-BCBF-A886D892B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0.75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B6F59-98A7-96F4-12D2-524F11E33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F72C8C-3FCC-34E5-DAA2-C90CA8BAB091}"/>
              </a:ext>
            </a:extLst>
          </p:cNvPr>
          <p:cNvSpPr/>
          <p:nvPr/>
        </p:nvSpPr>
        <p:spPr>
          <a:xfrm>
            <a:off x="4370717" y="4132051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2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46E2B02E-8466-6123-7304-9DD8B6947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3" y="486845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69578E70-0BDA-D419-6A88-26D6DE537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789" y="486845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A7459870-3D6F-4C91-5711-90EEA6AF3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315" y="486845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>
            <a:extLst>
              <a:ext uri="{FF2B5EF4-FFF2-40B4-BE49-F238E27FC236}">
                <a16:creationId xmlns:a16="http://schemas.microsoft.com/office/drawing/2014/main" id="{3D450364-9690-EF11-1198-DA8FD613A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099" y="486845"/>
            <a:ext cx="3607235" cy="61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818BC3-A198-43AB-A966-3A40380D12F9}"/>
              </a:ext>
            </a:extLst>
          </p:cNvPr>
          <p:cNvSpPr/>
          <p:nvPr/>
        </p:nvSpPr>
        <p:spPr>
          <a:xfrm>
            <a:off x="8814669" y="5748249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8870EB-C376-CDAE-2BFC-5F3A3087E3FD}"/>
              </a:ext>
            </a:extLst>
          </p:cNvPr>
          <p:cNvSpPr/>
          <p:nvPr/>
        </p:nvSpPr>
        <p:spPr>
          <a:xfrm>
            <a:off x="6033005" y="5748248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770781-E4FB-551F-D095-4744E0E9BB57}"/>
              </a:ext>
            </a:extLst>
          </p:cNvPr>
          <p:cNvSpPr/>
          <p:nvPr/>
        </p:nvSpPr>
        <p:spPr>
          <a:xfrm>
            <a:off x="3195997" y="5748248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E9D1E3-0234-4CFD-5CA6-7990F49AAFDF}"/>
              </a:ext>
            </a:extLst>
          </p:cNvPr>
          <p:cNvSpPr/>
          <p:nvPr/>
        </p:nvSpPr>
        <p:spPr>
          <a:xfrm>
            <a:off x="8814669" y="2122279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9E7E15-62AB-2A94-54EF-11BD173137BE}"/>
              </a:ext>
            </a:extLst>
          </p:cNvPr>
          <p:cNvSpPr/>
          <p:nvPr/>
        </p:nvSpPr>
        <p:spPr>
          <a:xfrm>
            <a:off x="6058884" y="2122278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6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340508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AA56864-1312-D458-3A5A-CBBF3E084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67457"/>
            <a:ext cx="3607236" cy="612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29AE6FD-50A6-5A15-4C63-00F504779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641" y="367456"/>
            <a:ext cx="3607236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4D00349-C801-C374-7F46-EBF6235EC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406" y="367455"/>
            <a:ext cx="3607237" cy="61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50380A6-5B54-8E43-1EC9-51DE75EA4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172" y="367454"/>
            <a:ext cx="3607237" cy="61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D13198-04AC-1B8A-5828-C97D0D1A94DC}"/>
              </a:ext>
            </a:extLst>
          </p:cNvPr>
          <p:cNvSpPr/>
          <p:nvPr/>
        </p:nvSpPr>
        <p:spPr>
          <a:xfrm>
            <a:off x="8647982" y="5617499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4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519801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3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215</Words>
  <Application>Microsoft Office PowerPoint</Application>
  <PresentationFormat>Widescreen</PresentationFormat>
  <Paragraphs>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Approach</vt:lpstr>
      <vt:lpstr>b = 0.75</vt:lpstr>
      <vt:lpstr>PowerPoint Presentation</vt:lpstr>
      <vt:lpstr>b = 1.0</vt:lpstr>
      <vt:lpstr>PowerPoint Presentation</vt:lpstr>
      <vt:lpstr>b = 1.25</vt:lpstr>
      <vt:lpstr>PowerPoint Presentation</vt:lpstr>
      <vt:lpstr>PowerPoint Presentation</vt:lpstr>
      <vt:lpstr>PowerPoint Presentation</vt:lpstr>
      <vt:lpstr>PowerPoint Presentation</vt:lpstr>
      <vt:lpstr>b = 1.50</vt:lpstr>
      <vt:lpstr>PowerPoint Presentation</vt:lpstr>
      <vt:lpstr>PowerPoint Presentation</vt:lpstr>
      <vt:lpstr>b = 2.00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37</cp:revision>
  <dcterms:created xsi:type="dcterms:W3CDTF">2022-07-26T19:04:22Z</dcterms:created>
  <dcterms:modified xsi:type="dcterms:W3CDTF">2022-11-02T18:13:26Z</dcterms:modified>
</cp:coreProperties>
</file>