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E11-8B2C-6AEE-B784-BF79BBFC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220-8E87-6B7A-1569-CD55B0AD3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BEEE-5655-C718-B05D-968EC8A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B383-9A95-4525-FAA5-2A020CE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E304-6064-7ADE-8DEA-BC7F6FE9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B0CB-C61D-91EE-F22E-02D4417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5176-F189-9FDA-7F70-B1F7F497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4854-62BD-1B22-9E20-93A44E30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45B7-0BAF-DE36-1B84-0C30E25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13FF-3741-5DCE-A753-9ED939F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E555E-07EC-C034-C09C-3E806559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568-A449-FB4D-40AA-79B76566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2B56-F456-DC3D-45FE-F6CF41F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A05-684F-0232-2F97-5549D824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BA47-8B01-B230-F99D-933C0E2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5DC-10EB-DE3E-EA51-3C1DDF61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801B-7B9B-9137-F448-3418AB2A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BD04-4E27-8A02-1D2F-2EDB40D4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D3B7-80C3-6FAF-979F-9A7330F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D7FB-7A68-8E30-24AF-EF55AE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8BC-C14B-21A9-6D41-306B507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7414-3CFD-B494-83ED-3B5B9353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5266-BD11-CAC8-011B-347C6D2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3CD7-F736-0553-013F-21BD686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8600-1922-21E5-482B-5499B5E9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C83E-CCD6-3838-7A54-3921F69B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A54D-7F73-11E8-C2A8-068822B9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5C2-0637-57D8-946A-FA17A5D4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B8A3-A67F-5F77-17CC-DE7A123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B13-2A38-1AD7-6EAA-BE6F4EF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039B-8114-5D95-0132-242D879D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EC8-72FC-5794-9EBB-97345751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DDC0-32D1-9AEA-F199-170982FC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931E-D402-AA12-C0AC-4086FE32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E2FA5-BD73-6F01-BDE9-F4268271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D3FD1-5AEB-18FB-13EC-40B0DFD1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EB01-9D06-0CC0-6D18-80D77CC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4AAE-9626-3542-C5F9-8BE0BD6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2BAB-1D0B-8A7B-D898-2C8D76C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13FA-285B-DD79-1BEB-DD83C77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8A24-A6EF-1F33-C098-BA7B97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A9BC-1D69-4374-C971-D4B129D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DDA9-BBDF-18AF-6F72-5B4E9D8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2ADC-BFBC-73B4-88FC-F8E34D8D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5E74-9518-ECC8-4A4A-61F60BE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309D-7C20-F80B-E7D4-754AC58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0F7-4CB2-F099-7CC6-753F93B4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C6B-45A5-CEFB-3162-D5F08F2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AA143-31A7-AAA0-898E-92A2304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6004-5806-4F72-A938-E716535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0157-E955-00E7-EC86-AFC9A15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87D7-16D5-4A86-9446-0E3A538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A7D-300C-2034-16F8-694B58F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80B8-1DA1-55C1-8343-E9F20EB2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B4AE-0ED5-26CE-8DA4-2496E9ED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B869-189E-FBEA-66E9-FD68B3D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5946-1A1C-BB74-08E2-B5B0BAF9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2786-9964-B0EB-98D2-1B165A6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B96E2-204B-48D4-4803-E52D8C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517B-7AFE-A76D-7577-068AA95B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CB58-68E8-BD4F-B5A8-033C2118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735E-A8E3-E7F7-F40C-8322D070B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029E-583C-A0F9-B498-AF9BD097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5ECE-9715-5371-008F-CC7B4AE0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2BF0C-B740-62F3-98DD-BC13073C2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24F64-DE47-164A-659F-567B84D4E8A9}"/>
              </a:ext>
            </a:extLst>
          </p:cNvPr>
          <p:cNvGrpSpPr/>
          <p:nvPr/>
        </p:nvGrpSpPr>
        <p:grpSpPr>
          <a:xfrm>
            <a:off x="337280" y="2425683"/>
            <a:ext cx="8251677" cy="2901984"/>
            <a:chOff x="3804380" y="2128857"/>
            <a:chExt cx="8251677" cy="2901984"/>
          </a:xfrm>
        </p:grpSpPr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8B2DA322-5E88-B19A-F036-2ED13488A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95"/>
            <a:stretch/>
          </p:blipFill>
          <p:spPr bwMode="auto">
            <a:xfrm>
              <a:off x="8991479" y="2430901"/>
              <a:ext cx="3064578" cy="2579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EAACD2-1AAC-1B5B-8C0C-24B9F4D40A17}"/>
                </a:ext>
              </a:extLst>
            </p:cNvPr>
            <p:cNvSpPr txBox="1"/>
            <p:nvPr/>
          </p:nvSpPr>
          <p:spPr>
            <a:xfrm>
              <a:off x="4298131" y="213537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1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0237940-0A15-B681-19DD-EDF7229D7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915"/>
            <a:stretch/>
          </p:blipFill>
          <p:spPr bwMode="auto">
            <a:xfrm>
              <a:off x="6404706" y="2430901"/>
              <a:ext cx="3105636" cy="2599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B645D9C5-CDD6-662B-20A7-85B8624ED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367"/>
            <a:stretch/>
          </p:blipFill>
          <p:spPr bwMode="auto">
            <a:xfrm>
              <a:off x="3804380" y="2432075"/>
              <a:ext cx="3054209" cy="2579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489EE-BBA5-3A74-1F91-E456C5658B7A}"/>
                </a:ext>
              </a:extLst>
            </p:cNvPr>
            <p:cNvSpPr txBox="1"/>
            <p:nvPr/>
          </p:nvSpPr>
          <p:spPr>
            <a:xfrm>
              <a:off x="6858589" y="213537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75C16F-8A68-00DA-30EB-AB79D0EEF281}"/>
                </a:ext>
              </a:extLst>
            </p:cNvPr>
            <p:cNvSpPr txBox="1"/>
            <p:nvPr/>
          </p:nvSpPr>
          <p:spPr>
            <a:xfrm>
              <a:off x="9543929" y="2128857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17C47E-F3BF-52FD-A0D8-CB3C11BA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chains fold back after block 2 to form the inner condensed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9B2064-5A91-BAF7-072C-A2E026230621}"/>
              </a:ext>
            </a:extLst>
          </p:cNvPr>
          <p:cNvSpPr txBox="1"/>
          <p:nvPr/>
        </p:nvSpPr>
        <p:spPr>
          <a:xfrm>
            <a:off x="8953500" y="3533775"/>
            <a:ext cx="281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look like Block 3</a:t>
            </a:r>
          </a:p>
        </p:txBody>
      </p:sp>
    </p:spTree>
    <p:extLst>
      <p:ext uri="{BB962C8B-B14F-4D97-AF65-F5344CB8AC3E}">
        <p14:creationId xmlns:p14="http://schemas.microsoft.com/office/powerpoint/2010/main" val="284865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2577-5A72-5DD1-ACE3-5B449DA4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A fraction of </a:t>
            </a:r>
            <a:r>
              <a:rPr lang="en-US" dirty="0" err="1"/>
              <a:t>pNFH</a:t>
            </a:r>
            <a:r>
              <a:rPr lang="en-US" dirty="0"/>
              <a:t> chains do not fold back, forming the outer dilute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B6F07-CE5C-01C6-F8FE-C6472B58F107}"/>
              </a:ext>
            </a:extLst>
          </p:cNvPr>
          <p:cNvSpPr txBox="1"/>
          <p:nvPr/>
        </p:nvSpPr>
        <p:spPr>
          <a:xfrm>
            <a:off x="1210484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47A0-A281-EF33-FD2A-4964CE145836}"/>
              </a:ext>
            </a:extLst>
          </p:cNvPr>
          <p:cNvSpPr txBox="1"/>
          <p:nvPr/>
        </p:nvSpPr>
        <p:spPr>
          <a:xfrm>
            <a:off x="6829426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4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E98FBB88-5F20-DF0B-D7CE-5980AD8E0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1"/>
          <a:stretch/>
        </p:blipFill>
        <p:spPr bwMode="auto">
          <a:xfrm>
            <a:off x="8564336" y="2308962"/>
            <a:ext cx="3122839" cy="275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D1B41-23F0-7A37-D58F-E46BF73AD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4"/>
          <a:stretch/>
        </p:blipFill>
        <p:spPr bwMode="auto">
          <a:xfrm>
            <a:off x="5792563" y="2329006"/>
            <a:ext cx="3124200" cy="27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793C1-2034-C652-E9E8-BD5BD54FEC73}"/>
              </a:ext>
            </a:extLst>
          </p:cNvPr>
          <p:cNvSpPr txBox="1"/>
          <p:nvPr/>
        </p:nvSpPr>
        <p:spPr>
          <a:xfrm>
            <a:off x="9599839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6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D264D1-3007-A85A-FB7E-4653CB29F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2"/>
          <a:stretch/>
        </p:blipFill>
        <p:spPr bwMode="auto">
          <a:xfrm>
            <a:off x="3048064" y="2317990"/>
            <a:ext cx="3098286" cy="275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A4561-9620-4DED-9540-8391BF7DD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5"/>
          <a:stretch/>
        </p:blipFill>
        <p:spPr bwMode="auto">
          <a:xfrm>
            <a:off x="229961" y="2317990"/>
            <a:ext cx="3122839" cy="27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33E3C-2387-0CC6-DDF4-1E0608DEDE99}"/>
              </a:ext>
            </a:extLst>
          </p:cNvPr>
          <p:cNvSpPr txBox="1"/>
          <p:nvPr/>
        </p:nvSpPr>
        <p:spPr>
          <a:xfrm>
            <a:off x="4098475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1C1C7-5668-679E-304B-DFC21326D088}"/>
              </a:ext>
            </a:extLst>
          </p:cNvPr>
          <p:cNvSpPr/>
          <p:nvPr/>
        </p:nvSpPr>
        <p:spPr>
          <a:xfrm>
            <a:off x="3837830" y="3371851"/>
            <a:ext cx="260645" cy="1276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95C6F-4E62-D276-89E3-70C5FBD0FB7D}"/>
              </a:ext>
            </a:extLst>
          </p:cNvPr>
          <p:cNvCxnSpPr>
            <a:cxnSpLocks/>
          </p:cNvCxnSpPr>
          <p:nvPr/>
        </p:nvCxnSpPr>
        <p:spPr>
          <a:xfrm flipV="1">
            <a:off x="3330795" y="4816195"/>
            <a:ext cx="507035" cy="864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1C70-DFC4-6986-F60F-D6DF311B4215}"/>
              </a:ext>
            </a:extLst>
          </p:cNvPr>
          <p:cNvSpPr txBox="1"/>
          <p:nvPr/>
        </p:nvSpPr>
        <p:spPr>
          <a:xfrm>
            <a:off x="517075" y="5498738"/>
            <a:ext cx="332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dilute layers start with a distinct peak formed by Block 3. This is the region of </a:t>
            </a:r>
            <a:r>
              <a:rPr lang="en-US" dirty="0" err="1"/>
              <a:t>KsP</a:t>
            </a:r>
            <a:r>
              <a:rPr lang="en-US" dirty="0"/>
              <a:t> repeats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934ABB-A01E-00C8-97DF-1CC2455DEFEC}"/>
              </a:ext>
            </a:extLst>
          </p:cNvPr>
          <p:cNvGrpSpPr/>
          <p:nvPr/>
        </p:nvGrpSpPr>
        <p:grpSpPr>
          <a:xfrm>
            <a:off x="4624991" y="5529702"/>
            <a:ext cx="5198156" cy="1045748"/>
            <a:chOff x="4401683" y="5797272"/>
            <a:chExt cx="5198156" cy="1045748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B2C309F-6411-1660-F2F4-F3349599A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54"/>
            <a:stretch/>
          </p:blipFill>
          <p:spPr bwMode="auto">
            <a:xfrm>
              <a:off x="4401683" y="5797272"/>
              <a:ext cx="5198156" cy="1045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8CAC4-F874-FC27-BCB3-DFA8E9A07166}"/>
                </a:ext>
              </a:extLst>
            </p:cNvPr>
            <p:cNvSpPr/>
            <p:nvPr/>
          </p:nvSpPr>
          <p:spPr>
            <a:xfrm>
              <a:off x="5046888" y="5797272"/>
              <a:ext cx="1924114" cy="10457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E3D1AB-5B49-0838-AF11-0BA29D376322}"/>
              </a:ext>
            </a:extLst>
          </p:cNvPr>
          <p:cNvCxnSpPr>
            <a:cxnSpLocks/>
          </p:cNvCxnSpPr>
          <p:nvPr/>
        </p:nvCxnSpPr>
        <p:spPr>
          <a:xfrm>
            <a:off x="3742247" y="5960403"/>
            <a:ext cx="8213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1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766E-9826-DCA6-3C12-D0B54E41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Thus, </a:t>
            </a:r>
            <a:r>
              <a:rPr lang="en-US" dirty="0" err="1"/>
              <a:t>pNFH</a:t>
            </a:r>
            <a:r>
              <a:rPr lang="en-US" dirty="0"/>
              <a:t> chains (at low ionic strengths) look something like this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6D808-6B0A-AEB0-180A-95037A7DC3FB}"/>
              </a:ext>
            </a:extLst>
          </p:cNvPr>
          <p:cNvSpPr txBox="1"/>
          <p:nvPr/>
        </p:nvSpPr>
        <p:spPr>
          <a:xfrm>
            <a:off x="6610350" y="6391275"/>
            <a:ext cx="55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Crude schematic—I can try to make it look better later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D690B8-BC7A-8618-965B-64F16751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562" y="1911455"/>
            <a:ext cx="2928938" cy="3249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EF2A9-8AD9-184A-A6F4-943F72A26835}"/>
              </a:ext>
            </a:extLst>
          </p:cNvPr>
          <p:cNvSpPr txBox="1"/>
          <p:nvPr/>
        </p:nvSpPr>
        <p:spPr>
          <a:xfrm>
            <a:off x="488156" y="5389418"/>
            <a:ext cx="242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Block (red) either folds back or 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009B6-CE9D-833A-2528-D38A408DAF8A}"/>
              </a:ext>
            </a:extLst>
          </p:cNvPr>
          <p:cNvSpPr txBox="1"/>
          <p:nvPr/>
        </p:nvSpPr>
        <p:spPr>
          <a:xfrm>
            <a:off x="3080724" y="5389418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Block (blue) collects at interface between dilute and condensed layers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86EB60AC-BE9D-7586-A8DD-823C9B08A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5"/>
          <a:stretch/>
        </p:blipFill>
        <p:spPr bwMode="auto">
          <a:xfrm>
            <a:off x="5299806" y="2341737"/>
            <a:ext cx="3105636" cy="25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73488C-13A5-2D2F-D076-8FE44479C788}"/>
              </a:ext>
            </a:extLst>
          </p:cNvPr>
          <p:cNvSpPr txBox="1"/>
          <p:nvPr/>
        </p:nvSpPr>
        <p:spPr>
          <a:xfrm>
            <a:off x="5753689" y="2046214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BA9F1EE-2189-8A45-8EED-A807BCF37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2"/>
          <a:stretch/>
        </p:blipFill>
        <p:spPr bwMode="auto">
          <a:xfrm>
            <a:off x="8496364" y="2371095"/>
            <a:ext cx="2857436" cy="254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CFDEA-B35A-EEE7-E233-77BAE9E945BC}"/>
              </a:ext>
            </a:extLst>
          </p:cNvPr>
          <p:cNvSpPr txBox="1"/>
          <p:nvPr/>
        </p:nvSpPr>
        <p:spPr>
          <a:xfrm>
            <a:off x="9401175" y="2060834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218677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6C96-7ED7-A43B-F571-E46DD33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Although the height for </a:t>
            </a:r>
            <a:r>
              <a:rPr lang="en-US" sz="3600" dirty="0" err="1"/>
              <a:t>pNFM</a:t>
            </a:r>
            <a:r>
              <a:rPr lang="en-US" sz="3600" dirty="0"/>
              <a:t> is too short for low Cs, </a:t>
            </a:r>
            <a:br>
              <a:rPr lang="en-US" sz="3600" dirty="0"/>
            </a:br>
            <a:r>
              <a:rPr lang="en-US" sz="3600" dirty="0"/>
              <a:t>these curves are the best fit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5B6DB5-6AEE-FDBF-32E1-C26A3BDA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73" y="2063392"/>
            <a:ext cx="7183810" cy="432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2539-AFC2-1644-B195-F3E04392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Analysis of other </a:t>
            </a:r>
            <a:r>
              <a:rPr lang="en-US" dirty="0" err="1"/>
              <a:t>pNFM</a:t>
            </a:r>
            <a:r>
              <a:rPr lang="en-US" dirty="0"/>
              <a:t> fitting </a:t>
            </a:r>
            <a:r>
              <a:rPr lang="en-US" dirty="0" err="1"/>
              <a:t>paramters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EC101-146B-3E6E-539E-E8D6D0D66AAA}"/>
              </a:ext>
            </a:extLst>
          </p:cNvPr>
          <p:cNvSpPr txBox="1"/>
          <p:nvPr/>
        </p:nvSpPr>
        <p:spPr>
          <a:xfrm>
            <a:off x="638175" y="1790700"/>
            <a:ext cx="109156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b: Kuhn’s monomer length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v: Kuhn’s monomer volume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Degree of coarse graining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Charge of phosphorylated sites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chi: Flory-Huggins parameter (based on amino acid)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Not shown below; made curves worse</a:t>
            </a:r>
          </a:p>
        </p:txBody>
      </p:sp>
    </p:spTree>
    <p:extLst>
      <p:ext uri="{BB962C8B-B14F-4D97-AF65-F5344CB8AC3E}">
        <p14:creationId xmlns:p14="http://schemas.microsoft.com/office/powerpoint/2010/main" val="146198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125-BB24-A635-578E-032C9B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b and v values : </a:t>
            </a:r>
            <a:br>
              <a:rPr lang="en-US" dirty="0"/>
            </a:br>
            <a:r>
              <a:rPr lang="en-US" sz="3100" dirty="0"/>
              <a:t>Comparison of heights at 3 mM (solid lines) and 50 mM (dashed)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B3FDC-E168-9CFC-9F4A-930C5DCA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07" y="2097741"/>
            <a:ext cx="6597386" cy="43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B0031-B1DF-3D96-9320-5757A173CC57}"/>
              </a:ext>
            </a:extLst>
          </p:cNvPr>
          <p:cNvSpPr/>
          <p:nvPr/>
        </p:nvSpPr>
        <p:spPr>
          <a:xfrm>
            <a:off x="4756096" y="3585882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5AEA0-6DE5-DB94-A12A-A2F1614900D3}"/>
              </a:ext>
            </a:extLst>
          </p:cNvPr>
          <p:cNvSpPr/>
          <p:nvPr/>
        </p:nvSpPr>
        <p:spPr>
          <a:xfrm>
            <a:off x="4756095" y="4807509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79703-8255-D6BD-C1A3-4FF34DB65C7B}"/>
              </a:ext>
            </a:extLst>
          </p:cNvPr>
          <p:cNvCxnSpPr/>
          <p:nvPr/>
        </p:nvCxnSpPr>
        <p:spPr>
          <a:xfrm flipH="1" flipV="1">
            <a:off x="8736425" y="3429000"/>
            <a:ext cx="833718" cy="264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64021B-B0D4-B90D-5FC5-E683B89A5296}"/>
              </a:ext>
            </a:extLst>
          </p:cNvPr>
          <p:cNvSpPr txBox="1"/>
          <p:nvPr/>
        </p:nvSpPr>
        <p:spPr>
          <a:xfrm>
            <a:off x="9609526" y="3561229"/>
            <a:ext cx="13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2.0 nm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9DE7F-95CE-4AE2-3EA2-F70873083BAA}"/>
              </a:ext>
            </a:extLst>
          </p:cNvPr>
          <p:cNvCxnSpPr/>
          <p:nvPr/>
        </p:nvCxnSpPr>
        <p:spPr>
          <a:xfrm flipV="1">
            <a:off x="2635943" y="3863788"/>
            <a:ext cx="2030506" cy="1497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445CD-498A-596C-BF8E-442A014E655A}"/>
              </a:ext>
            </a:extLst>
          </p:cNvPr>
          <p:cNvCxnSpPr>
            <a:cxnSpLocks/>
          </p:cNvCxnSpPr>
          <p:nvPr/>
        </p:nvCxnSpPr>
        <p:spPr>
          <a:xfrm flipV="1">
            <a:off x="2635943" y="4915085"/>
            <a:ext cx="2030506" cy="4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4E2394-D970-2510-9E94-23B0B2DF632A}"/>
              </a:ext>
            </a:extLst>
          </p:cNvPr>
          <p:cNvSpPr txBox="1"/>
          <p:nvPr/>
        </p:nvSpPr>
        <p:spPr>
          <a:xfrm>
            <a:off x="838839" y="5360894"/>
            <a:ext cx="24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3.0, v = 2.0 used for results on prev. slide</a:t>
            </a:r>
          </a:p>
        </p:txBody>
      </p:sp>
    </p:spTree>
    <p:extLst>
      <p:ext uri="{BB962C8B-B14F-4D97-AF65-F5344CB8AC3E}">
        <p14:creationId xmlns:p14="http://schemas.microsoft.com/office/powerpoint/2010/main" val="33622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EFB-CA41-E26A-462D-33445146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Finer coarse-graining makes little difference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D47C7-17E0-889A-F638-9312C7683B5C}"/>
              </a:ext>
            </a:extLst>
          </p:cNvPr>
          <p:cNvGrpSpPr/>
          <p:nvPr/>
        </p:nvGrpSpPr>
        <p:grpSpPr>
          <a:xfrm>
            <a:off x="161364" y="2299946"/>
            <a:ext cx="5497606" cy="3034482"/>
            <a:chOff x="179294" y="1914463"/>
            <a:chExt cx="5497606" cy="3034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0474EA-C295-5281-D1BD-30D9E0384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1914463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FBD3B3-4C9A-ADA5-D845-48AACD221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2721438"/>
              <a:ext cx="4542021" cy="151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9CC6C9E-800B-A4C5-7598-1B9C1DF7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3711078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92714A-7ED6-78BC-54AA-62E40D7F5E5A}"/>
                </a:ext>
              </a:extLst>
            </p:cNvPr>
            <p:cNvCxnSpPr/>
            <p:nvPr/>
          </p:nvCxnSpPr>
          <p:spPr>
            <a:xfrm>
              <a:off x="870420" y="2040120"/>
              <a:ext cx="0" cy="251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3481F-26C2-DF9A-584D-5E543C7E3568}"/>
                </a:ext>
              </a:extLst>
            </p:cNvPr>
            <p:cNvSpPr txBox="1"/>
            <p:nvPr/>
          </p:nvSpPr>
          <p:spPr>
            <a:xfrm>
              <a:off x="179294" y="3012141"/>
              <a:ext cx="8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Finer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7B98A-D638-5D6F-5CCC-5D96D51C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77" y="1952745"/>
            <a:ext cx="5214906" cy="36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8953E-7062-7F6B-D2B2-CCD124A43C53}"/>
              </a:ext>
            </a:extLst>
          </p:cNvPr>
          <p:cNvSpPr txBox="1"/>
          <p:nvPr/>
        </p:nvSpPr>
        <p:spPr>
          <a:xfrm>
            <a:off x="1039905" y="6077185"/>
            <a:ext cx="71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also a demonstration that the coarse-graining is pretty good and finding appropriate the most appropriate blocks</a:t>
            </a:r>
          </a:p>
        </p:txBody>
      </p:sp>
    </p:spTree>
    <p:extLst>
      <p:ext uri="{BB962C8B-B14F-4D97-AF65-F5344CB8AC3E}">
        <p14:creationId xmlns:p14="http://schemas.microsoft.com/office/powerpoint/2010/main" val="253366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D6D-DFAB-67F0-17EC-AF83F47B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Degree of phosphorylation (-2.0e instead of -1.5e) also similarly little difference (not many units)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3CBCA-A205-C80C-C253-8A1FA2F3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50" y="1981199"/>
            <a:ext cx="5165850" cy="359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F0BC8-C9E2-F949-B68F-01EF9E91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3" r="30769"/>
          <a:stretch/>
        </p:blipFill>
        <p:spPr>
          <a:xfrm>
            <a:off x="3125469" y="2653474"/>
            <a:ext cx="1939590" cy="219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AEFE1-368D-EFDA-CA2F-35E42BC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4"/>
          <a:stretch/>
        </p:blipFill>
        <p:spPr>
          <a:xfrm>
            <a:off x="997154" y="2653474"/>
            <a:ext cx="1852296" cy="2195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F87D1A-1854-C885-46A4-F76D58AE9817}"/>
              </a:ext>
            </a:extLst>
          </p:cNvPr>
          <p:cNvSpPr/>
          <p:nvPr/>
        </p:nvSpPr>
        <p:spPr>
          <a:xfrm>
            <a:off x="932329" y="2581835"/>
            <a:ext cx="4213412" cy="1586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8BAC6-1A2A-028A-E5E1-6404F7F004CF}"/>
              </a:ext>
            </a:extLst>
          </p:cNvPr>
          <p:cNvSpPr txBox="1"/>
          <p:nvPr/>
        </p:nvSpPr>
        <p:spPr>
          <a:xfrm>
            <a:off x="4249270" y="2176684"/>
            <a:ext cx="163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Affected blocks</a:t>
            </a:r>
          </a:p>
        </p:txBody>
      </p:sp>
    </p:spTree>
    <p:extLst>
      <p:ext uri="{BB962C8B-B14F-4D97-AF65-F5344CB8AC3E}">
        <p14:creationId xmlns:p14="http://schemas.microsoft.com/office/powerpoint/2010/main" val="4226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29D3-8BF6-3FD3-CFFE-E2B61227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2654F-89C7-E275-CCA2-7FD115532B6F}"/>
              </a:ext>
            </a:extLst>
          </p:cNvPr>
          <p:cNvSpPr txBox="1"/>
          <p:nvPr/>
        </p:nvSpPr>
        <p:spPr>
          <a:xfrm>
            <a:off x="638175" y="1790700"/>
            <a:ext cx="10915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Notes: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 and v values between non- and phosphorylated NFH and NFM are the same; only difference is charge distribution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-1.5e used for charge of phosphorylated sites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Same chi values for each amino acid were used for all results</a:t>
            </a:r>
          </a:p>
        </p:txBody>
      </p:sp>
    </p:spTree>
    <p:extLst>
      <p:ext uri="{BB962C8B-B14F-4D97-AF65-F5344CB8AC3E}">
        <p14:creationId xmlns:p14="http://schemas.microsoft.com/office/powerpoint/2010/main" val="166332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FD08-2CFB-279F-551B-3107556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There are no significant differences between </a:t>
            </a:r>
            <a:r>
              <a:rPr lang="en-US" dirty="0" err="1"/>
              <a:t>pNFM</a:t>
            </a:r>
            <a:r>
              <a:rPr lang="en-US" dirty="0"/>
              <a:t> (left) and NFM (right).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071EB5-8A93-D373-67F6-18F32266F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94"/>
          <a:stretch/>
        </p:blipFill>
        <p:spPr bwMode="auto">
          <a:xfrm>
            <a:off x="4390827" y="1982894"/>
            <a:ext cx="4250651" cy="35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0DB8EC8-2714-A9D5-BFE2-5B5911169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9"/>
          <a:stretch/>
        </p:blipFill>
        <p:spPr bwMode="auto">
          <a:xfrm>
            <a:off x="804956" y="1982894"/>
            <a:ext cx="4257729" cy="35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B96395-620C-A9A8-3BD7-D27DFC3D6E46}"/>
              </a:ext>
            </a:extLst>
          </p:cNvPr>
          <p:cNvCxnSpPr>
            <a:cxnSpLocks/>
          </p:cNvCxnSpPr>
          <p:nvPr/>
        </p:nvCxnSpPr>
        <p:spPr>
          <a:xfrm flipH="1">
            <a:off x="2764305" y="3643143"/>
            <a:ext cx="490531" cy="867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98A101-4111-54CB-FA8F-543B24AB0FA7}"/>
              </a:ext>
            </a:extLst>
          </p:cNvPr>
          <p:cNvSpPr txBox="1"/>
          <p:nvPr/>
        </p:nvSpPr>
        <p:spPr>
          <a:xfrm>
            <a:off x="2459504" y="3273811"/>
            <a:ext cx="19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Stronger shoulder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DDDD373-41CF-4313-E35B-F4A802AC1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7" t="7318" r="3111" b="48110"/>
          <a:stretch/>
        </p:blipFill>
        <p:spPr bwMode="auto">
          <a:xfrm>
            <a:off x="8719633" y="2454430"/>
            <a:ext cx="1057836" cy="20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A8C975-4646-4567-7F75-D3B3BB8DF6B1}"/>
              </a:ext>
            </a:extLst>
          </p:cNvPr>
          <p:cNvSpPr txBox="1"/>
          <p:nvPr/>
        </p:nvSpPr>
        <p:spPr>
          <a:xfrm>
            <a:off x="9660927" y="2427535"/>
            <a:ext cx="19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 ionic strength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A669B-82D1-AE89-4AFE-9EA009888995}"/>
              </a:ext>
            </a:extLst>
          </p:cNvPr>
          <p:cNvSpPr txBox="1"/>
          <p:nvPr/>
        </p:nvSpPr>
        <p:spPr>
          <a:xfrm>
            <a:off x="1633685" y="585879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Very few phosphorylation sites on NFM, leading to little difference</a:t>
            </a:r>
          </a:p>
        </p:txBody>
      </p:sp>
    </p:spTree>
    <p:extLst>
      <p:ext uri="{BB962C8B-B14F-4D97-AF65-F5344CB8AC3E}">
        <p14:creationId xmlns:p14="http://schemas.microsoft.com/office/powerpoint/2010/main" val="306588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0AA9-C6BE-9672-F6A8-5B8FFD49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932024" cy="1325563"/>
          </a:xfrm>
        </p:spPr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(left) and NFH (right) are extremely different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FE4AAA-1584-64C2-C0F8-55E10FEA61DD}"/>
              </a:ext>
            </a:extLst>
          </p:cNvPr>
          <p:cNvGrpSpPr/>
          <p:nvPr/>
        </p:nvGrpSpPr>
        <p:grpSpPr>
          <a:xfrm>
            <a:off x="690842" y="1690688"/>
            <a:ext cx="4536141" cy="4067578"/>
            <a:chOff x="681317" y="2268071"/>
            <a:chExt cx="4536141" cy="40675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349140-2558-E92C-96C6-A919BB974C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07"/>
            <a:stretch/>
          </p:blipFill>
          <p:spPr bwMode="auto">
            <a:xfrm>
              <a:off x="681317" y="2268071"/>
              <a:ext cx="4536141" cy="4067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526BE0A-7E65-9B2D-4794-81BFC9574F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343"/>
            <a:stretch/>
          </p:blipFill>
          <p:spPr bwMode="auto">
            <a:xfrm>
              <a:off x="1541930" y="2590800"/>
              <a:ext cx="2431206" cy="201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167B76-792E-65B2-7E43-CBD0BC7EE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34"/>
          <a:stretch/>
        </p:blipFill>
        <p:spPr bwMode="auto">
          <a:xfrm>
            <a:off x="5487343" y="1690688"/>
            <a:ext cx="4828383" cy="406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461F44-341E-8ABE-EC08-6026010469C3}"/>
              </a:ext>
            </a:extLst>
          </p:cNvPr>
          <p:cNvSpPr txBox="1"/>
          <p:nvPr/>
        </p:nvSpPr>
        <p:spPr>
          <a:xfrm>
            <a:off x="1633685" y="585879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contrast to NFM, NFH has very many phosphorylation sites.</a:t>
            </a:r>
          </a:p>
        </p:txBody>
      </p:sp>
    </p:spTree>
    <p:extLst>
      <p:ext uri="{BB962C8B-B14F-4D97-AF65-F5344CB8AC3E}">
        <p14:creationId xmlns:p14="http://schemas.microsoft.com/office/powerpoint/2010/main" val="33008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367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NLH Update</vt:lpstr>
      <vt:lpstr>Although the height for pNFM is too short for low Cs,  these curves are the best fit </vt:lpstr>
      <vt:lpstr>Analysis of other pNFM fitting paramters</vt:lpstr>
      <vt:lpstr>b and v values :  Comparison of heights at 3 mM (solid lines) and 50 mM (dashed)</vt:lpstr>
      <vt:lpstr>Finer coarse-graining makes little difference </vt:lpstr>
      <vt:lpstr>Degree of phosphorylation (-2.0e instead of -1.5e) also similarly little difference (not many units)</vt:lpstr>
      <vt:lpstr>Results</vt:lpstr>
      <vt:lpstr>There are no significant differences between pNFM (left) and NFM (right).</vt:lpstr>
      <vt:lpstr>pNFH (left) and NFH (right) are extremely different</vt:lpstr>
      <vt:lpstr>pNFH chains fold back after block 2 to form the inner condensed layer</vt:lpstr>
      <vt:lpstr>A fraction of pNFH chains do not fold back, forming the outer dilute layer</vt:lpstr>
      <vt:lpstr>Thus, pNFH chains (at low ionic strengths) look something like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Update</dc:title>
  <dc:creator>Takashi Yokokura</dc:creator>
  <cp:lastModifiedBy>Takashi Yokokura</cp:lastModifiedBy>
  <cp:revision>11</cp:revision>
  <dcterms:created xsi:type="dcterms:W3CDTF">2023-06-13T23:22:39Z</dcterms:created>
  <dcterms:modified xsi:type="dcterms:W3CDTF">2023-06-23T23:44:08Z</dcterms:modified>
</cp:coreProperties>
</file>