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8" r:id="rId4"/>
    <p:sldId id="263" r:id="rId5"/>
    <p:sldId id="257" r:id="rId6"/>
    <p:sldId id="262" r:id="rId7"/>
    <p:sldId id="264" r:id="rId8"/>
    <p:sldId id="265" r:id="rId9"/>
    <p:sldId id="267" r:id="rId10"/>
    <p:sldId id="268" r:id="rId11"/>
    <p:sldId id="269" r:id="rId12"/>
    <p:sldId id="272" r:id="rId13"/>
    <p:sldId id="270" r:id="rId14"/>
    <p:sldId id="271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FA50B5A-D98E-6A83-174D-467D4F5A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4470"/>
            <a:ext cx="3638971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CAEE41-3D0B-BBF7-0176-DA7618BEF139}"/>
              </a:ext>
            </a:extLst>
          </p:cNvPr>
          <p:cNvSpPr txBox="1"/>
          <p:nvPr/>
        </p:nvSpPr>
        <p:spPr>
          <a:xfrm>
            <a:off x="6736324" y="3123505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2BD1BC-1EF1-5CEA-FA2F-DD0677B0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681" y="3714533"/>
            <a:ext cx="3553290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(t) NBC—NBC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Heat. SS at gradient change zero. Nested newton iteration. NBC right, NBC left.  psi(0) = 0 shifted.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1285BB-F587-4BC0-9F12-D3EB10355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49" y="1252888"/>
            <a:ext cx="3638972" cy="25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19A5719-429D-D803-7FA1-7D046423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58" y="3714534"/>
            <a:ext cx="3638972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5DB7A-FBFF-1115-A1E7-17699D3DE105}"/>
              </a:ext>
            </a:extLst>
          </p:cNvPr>
          <p:cNvSpPr txBox="1"/>
          <p:nvPr/>
        </p:nvSpPr>
        <p:spPr>
          <a:xfrm>
            <a:off x="2832790" y="311170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6381A-1570-9257-2B50-235A30BD5BE9}"/>
              </a:ext>
            </a:extLst>
          </p:cNvPr>
          <p:cNvSpPr txBox="1"/>
          <p:nvPr/>
        </p:nvSpPr>
        <p:spPr>
          <a:xfrm>
            <a:off x="2720976" y="5551763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B71AB-D06E-1DDB-D0F1-9A724B38EF88}"/>
              </a:ext>
            </a:extLst>
          </p:cNvPr>
          <p:cNvSpPr txBox="1"/>
          <p:nvPr/>
        </p:nvSpPr>
        <p:spPr>
          <a:xfrm>
            <a:off x="6655087" y="558353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0A2EC-0796-285A-1AE0-C86AD0A4EA9F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183693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BAC4-0B47-62CB-1187-503ED7E0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“Heat”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E5643D-33A3-C1F4-646A-FA354766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3901D9-F2C0-6D0E-70F4-9BF0FB73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78" y="1586998"/>
            <a:ext cx="3469857" cy="25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0DD90-A1FB-30AA-EAE4-09E77008138A}"/>
              </a:ext>
            </a:extLst>
          </p:cNvPr>
          <p:cNvSpPr txBox="1"/>
          <p:nvPr/>
        </p:nvSpPr>
        <p:spPr>
          <a:xfrm>
            <a:off x="-174792" y="2565703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1000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80464A-7450-5690-8658-1DDC61F5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31" y="1574291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943F6E1-FE57-13F7-D9E0-B6D08272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04" y="1596245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C1176-1F38-CAC2-112F-8ED878F0842B}"/>
              </a:ext>
            </a:extLst>
          </p:cNvPr>
          <p:cNvSpPr txBox="1"/>
          <p:nvPr/>
        </p:nvSpPr>
        <p:spPr>
          <a:xfrm>
            <a:off x="-183126" y="4748916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5000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51CD903-0F54-9612-FB23-6E2518BE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35" y="3854024"/>
            <a:ext cx="3503196" cy="253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DC9EF-44E8-6F44-653D-F2A2B943001D}"/>
              </a:ext>
            </a:extLst>
          </p:cNvPr>
          <p:cNvSpPr txBox="1"/>
          <p:nvPr/>
        </p:nvSpPr>
        <p:spPr>
          <a:xfrm>
            <a:off x="2436737" y="1051462"/>
            <a:ext cx="1948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</a:t>
            </a:r>
            <a:r>
              <a:rPr lang="en-US" sz="2000" dirty="0" err="1"/>
              <a:t>Nt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9125D-D1AD-DB45-3293-BD635A3E8F83}"/>
              </a:ext>
            </a:extLst>
          </p:cNvPr>
          <p:cNvSpPr txBox="1"/>
          <p:nvPr/>
        </p:nvSpPr>
        <p:spPr>
          <a:xfrm>
            <a:off x="5882944" y="1051462"/>
            <a:ext cx="194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dT, const Total 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76B8C-25C0-5AD8-9878-5E52FB087677}"/>
              </a:ext>
            </a:extLst>
          </p:cNvPr>
          <p:cNvSpPr txBox="1"/>
          <p:nvPr/>
        </p:nvSpPr>
        <p:spPr>
          <a:xfrm>
            <a:off x="9383254" y="1051462"/>
            <a:ext cx="189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dT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228788-9EED-C623-9898-03350DBEB9CA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2237290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F99E-BC1F-78C6-B99D-E6D55E66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(theory)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B93948-1CF0-2B79-F8DC-73C7261B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B6D6E-6E98-E940-6FD1-68B314E1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439" y="1237112"/>
            <a:ext cx="3263122" cy="5420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255CB1-E2B3-DF62-5F52-DD214CA7CF24}"/>
              </a:ext>
            </a:extLst>
          </p:cNvPr>
          <p:cNvSpPr/>
          <p:nvPr/>
        </p:nvSpPr>
        <p:spPr>
          <a:xfrm>
            <a:off x="846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 theory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5A3970-0AB8-8D51-9FE7-701040430290}"/>
              </a:ext>
            </a:extLst>
          </p:cNvPr>
          <p:cNvSpPr/>
          <p:nvPr/>
        </p:nvSpPr>
        <p:spPr>
          <a:xfrm>
            <a:off x="9355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FD equations</a:t>
            </a:r>
          </a:p>
        </p:txBody>
      </p:sp>
    </p:spTree>
    <p:extLst>
      <p:ext uri="{BB962C8B-B14F-4D97-AF65-F5344CB8AC3E}">
        <p14:creationId xmlns:p14="http://schemas.microsoft.com/office/powerpoint/2010/main" val="377716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6272-836D-489D-55E0-0D4D0B4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67C98-748A-3022-A142-F88F92A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A64E2537-7F5C-6576-CE5E-4997091D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2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7394E69-756B-7B07-6C3E-0F0C4DA7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66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DE9A683-F360-2DDB-5BEB-ADB13197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6ACD7A2-AE91-3798-8448-C4C28674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6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28F7499-02F0-B225-5A07-BA7A3822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976B6-03C0-93A4-9F20-39B7C3E2C186}"/>
              </a:ext>
            </a:extLst>
          </p:cNvPr>
          <p:cNvSpPr txBox="1"/>
          <p:nvPr/>
        </p:nvSpPr>
        <p:spPr>
          <a:xfrm>
            <a:off x="118533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4C896-AC34-703A-9D84-D7C492C1F379}"/>
              </a:ext>
            </a:extLst>
          </p:cNvPr>
          <p:cNvSpPr txBox="1"/>
          <p:nvPr/>
        </p:nvSpPr>
        <p:spPr>
          <a:xfrm>
            <a:off x="110068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96658-D5B9-C4F3-8E6C-A9B32C80B5FA}"/>
              </a:ext>
            </a:extLst>
          </p:cNvPr>
          <p:cNvSpPr txBox="1"/>
          <p:nvPr/>
        </p:nvSpPr>
        <p:spPr>
          <a:xfrm>
            <a:off x="110066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EA0B1-2660-E27B-1BE9-D20619B11B15}"/>
              </a:ext>
            </a:extLst>
          </p:cNvPr>
          <p:cNvSpPr txBox="1"/>
          <p:nvPr/>
        </p:nvSpPr>
        <p:spPr>
          <a:xfrm>
            <a:off x="110066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3DEF5-9259-C55E-CCBD-D61835F23BD8}"/>
              </a:ext>
            </a:extLst>
          </p:cNvPr>
          <p:cNvSpPr txBox="1"/>
          <p:nvPr/>
        </p:nvSpPr>
        <p:spPr>
          <a:xfrm>
            <a:off x="110066" y="597595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17D58055-CFDA-D44C-E657-8E42DB0F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2000295"/>
            <a:ext cx="2858998" cy="20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F34F49E-973E-D946-E050-9354D9AC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3735318"/>
            <a:ext cx="2743200" cy="204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8D14E277-BDD1-4CFC-BAD5-8AD4D035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2050473"/>
            <a:ext cx="2858997" cy="200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E6C8F860-301E-1B4F-862A-9555AEA5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3748186"/>
            <a:ext cx="2758597" cy="196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399F55-9CD1-7E09-D6F3-16DC0CEC9835}"/>
              </a:ext>
            </a:extLst>
          </p:cNvPr>
          <p:cNvCxnSpPr>
            <a:cxnSpLocks/>
          </p:cNvCxnSpPr>
          <p:nvPr/>
        </p:nvCxnSpPr>
        <p:spPr>
          <a:xfrm>
            <a:off x="2514602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74E17C-510C-B562-FCB0-59D18E763C5B}"/>
              </a:ext>
            </a:extLst>
          </p:cNvPr>
          <p:cNvSpPr txBox="1"/>
          <p:nvPr/>
        </p:nvSpPr>
        <p:spPr>
          <a:xfrm>
            <a:off x="2908358" y="1216563"/>
            <a:ext cx="2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Transition knee in red (z ~ 90)</a:t>
            </a:r>
          </a:p>
          <a:p>
            <a:endParaRPr lang="en-US" sz="1200" dirty="0"/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FF7C98AD-6D8F-08CE-6CD5-42F0B92ED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99" y="2704510"/>
            <a:ext cx="3570772" cy="267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B4BA82-DF93-93A0-D95B-00B0F7C9A0BC}"/>
              </a:ext>
            </a:extLst>
          </p:cNvPr>
          <p:cNvSpPr txBox="1"/>
          <p:nvPr/>
        </p:nvSpPr>
        <p:spPr>
          <a:xfrm>
            <a:off x="3809550" y="5483295"/>
            <a:ext cx="2277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Analytical dotted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F7FE1-8AC5-4BF5-D055-2372EE5BB4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86053" y="1506868"/>
            <a:ext cx="3025281" cy="32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92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>
            <a:extLst>
              <a:ext uri="{FF2B5EF4-FFF2-40B4-BE49-F238E27FC236}">
                <a16:creationId xmlns:a16="http://schemas.microsoft.com/office/drawing/2014/main" id="{3EABF0F0-F65D-7CB7-C728-06B648137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3" y="1418133"/>
            <a:ext cx="2016822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1E8D11D-6FF1-B35C-B852-0F0A3F0AC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4" y="2760854"/>
            <a:ext cx="2016821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7137D-573F-6D22-276C-4603F951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CB1D3-714B-3463-C98F-0D71710B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14</a:t>
            </a:fld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7CC2312-09AA-87A9-C3C7-5513660A8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5" y="4089612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1077240-9147-8861-AEBD-F32C4347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7" y="5417414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78F53-5D87-510E-4AAC-424D57EE9698}"/>
              </a:ext>
            </a:extLst>
          </p:cNvPr>
          <p:cNvSpPr txBox="1"/>
          <p:nvPr/>
        </p:nvSpPr>
        <p:spPr>
          <a:xfrm>
            <a:off x="101600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28790-2533-CF6B-362D-9021A52B0273}"/>
              </a:ext>
            </a:extLst>
          </p:cNvPr>
          <p:cNvSpPr txBox="1"/>
          <p:nvPr/>
        </p:nvSpPr>
        <p:spPr>
          <a:xfrm>
            <a:off x="101600" y="4568369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200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A6FB9-94F2-B181-AE59-941C276F4A5E}"/>
              </a:ext>
            </a:extLst>
          </p:cNvPr>
          <p:cNvSpPr txBox="1"/>
          <p:nvPr/>
        </p:nvSpPr>
        <p:spPr>
          <a:xfrm>
            <a:off x="101600" y="5840976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DA34D-E8FF-E373-D9E1-EA515746D6D6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2D838-8109-9A4B-0545-A6F95DE6C2D8}"/>
              </a:ext>
            </a:extLst>
          </p:cNvPr>
          <p:cNvSpPr txBox="1"/>
          <p:nvPr/>
        </p:nvSpPr>
        <p:spPr>
          <a:xfrm>
            <a:off x="3267227" y="4429869"/>
            <a:ext cx="130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left (evenly)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92EDC-32FC-797F-05EA-5C3F162CFF80}"/>
              </a:ext>
            </a:extLst>
          </p:cNvPr>
          <p:cNvSpPr txBox="1"/>
          <p:nvPr/>
        </p:nvSpPr>
        <p:spPr>
          <a:xfrm>
            <a:off x="7252475" y="2143800"/>
            <a:ext cx="321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−20e-20</a:t>
            </a:r>
          </a:p>
        </p:txBody>
      </p:sp>
      <p:pic>
        <p:nvPicPr>
          <p:cNvPr id="2064" name="Picture 16">
            <a:extLst>
              <a:ext uri="{FF2B5EF4-FFF2-40B4-BE49-F238E27FC236}">
                <a16:creationId xmlns:a16="http://schemas.microsoft.com/office/drawing/2014/main" id="{B90DC5C4-0CF4-F56D-23C8-2AB17DE7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260" y="2639942"/>
            <a:ext cx="3660740" cy="261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D334B9-E7FC-6D29-F751-1784F1B23D3E}"/>
              </a:ext>
            </a:extLst>
          </p:cNvPr>
          <p:cNvSpPr txBox="1"/>
          <p:nvPr/>
        </p:nvSpPr>
        <p:spPr>
          <a:xfrm>
            <a:off x="101600" y="193440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82413-3E61-1A21-5EBE-E3996BA9F2DB}"/>
              </a:ext>
            </a:extLst>
          </p:cNvPr>
          <p:cNvSpPr txBox="1"/>
          <p:nvPr/>
        </p:nvSpPr>
        <p:spPr>
          <a:xfrm>
            <a:off x="3365486" y="1885734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left</a:t>
            </a: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9BD06989-FD30-A4BD-4097-14EE25BF5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531" y="2639941"/>
            <a:ext cx="3660741" cy="261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24A2D5-8826-EFD2-134C-E4094FCD102A}"/>
              </a:ext>
            </a:extLst>
          </p:cNvPr>
          <p:cNvCxnSpPr/>
          <p:nvPr/>
        </p:nvCxnSpPr>
        <p:spPr>
          <a:xfrm>
            <a:off x="7594600" y="2328466"/>
            <a:ext cx="0" cy="293031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809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6E43-0725-3B88-DC7A-CB09649B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1480800" cy="800128"/>
          </a:xfrm>
        </p:spPr>
        <p:txBody>
          <a:bodyPr>
            <a:normAutofit/>
          </a:bodyPr>
          <a:lstStyle/>
          <a:p>
            <a:r>
              <a:rPr lang="en-US" dirty="0"/>
              <a:t>Uneven grid + homo “polymer” (neg. surf)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29100-60DF-93DD-FE95-4A614BBC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15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285392D-EE11-A4D6-1CFE-644014E8C4FD}"/>
              </a:ext>
            </a:extLst>
          </p:cNvPr>
          <p:cNvGrpSpPr/>
          <p:nvPr/>
        </p:nvGrpSpPr>
        <p:grpSpPr>
          <a:xfrm>
            <a:off x="67353" y="1290134"/>
            <a:ext cx="3578127" cy="3060250"/>
            <a:chOff x="67353" y="1290134"/>
            <a:chExt cx="3578127" cy="3060250"/>
          </a:xfrm>
        </p:grpSpPr>
        <p:pic>
          <p:nvPicPr>
            <p:cNvPr id="3098" name="Picture 26">
              <a:extLst>
                <a:ext uri="{FF2B5EF4-FFF2-40B4-BE49-F238E27FC236}">
                  <a16:creationId xmlns:a16="http://schemas.microsoft.com/office/drawing/2014/main" id="{7AD77E36-B196-31B3-9EDE-249884DE5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53" y="1642465"/>
              <a:ext cx="3578127" cy="2197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EAA61F-C9A7-2F94-8192-BDE86166A5F8}"/>
                </a:ext>
              </a:extLst>
            </p:cNvPr>
            <p:cNvSpPr txBox="1"/>
            <p:nvPr/>
          </p:nvSpPr>
          <p:spPr>
            <a:xfrm>
              <a:off x="933551" y="1290134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−1e-20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8A89C16-803C-F4F3-1FA7-35998D09D417}"/>
                </a:ext>
              </a:extLst>
            </p:cNvPr>
            <p:cNvCxnSpPr>
              <a:cxnSpLocks/>
            </p:cNvCxnSpPr>
            <p:nvPr/>
          </p:nvCxnSpPr>
          <p:spPr>
            <a:xfrm>
              <a:off x="2516817" y="1744267"/>
              <a:ext cx="0" cy="2606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9A0A01-9632-7474-2245-FFB3C5A22555}"/>
                </a:ext>
              </a:extLst>
            </p:cNvPr>
            <p:cNvSpPr txBox="1"/>
            <p:nvPr/>
          </p:nvSpPr>
          <p:spPr>
            <a:xfrm>
              <a:off x="2426280" y="3806294"/>
              <a:ext cx="9033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pic>
        <p:nvPicPr>
          <p:cNvPr id="3088" name="Picture 16">
            <a:extLst>
              <a:ext uri="{FF2B5EF4-FFF2-40B4-BE49-F238E27FC236}">
                <a16:creationId xmlns:a16="http://schemas.microsoft.com/office/drawing/2014/main" id="{24D197C6-7A4F-4FA9-09AF-B71CA6EC5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77517"/>
            <a:ext cx="3645480" cy="219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6D55DA5-D59C-789F-2E58-576E7406CD3A}"/>
              </a:ext>
            </a:extLst>
          </p:cNvPr>
          <p:cNvGrpSpPr/>
          <p:nvPr/>
        </p:nvGrpSpPr>
        <p:grpSpPr>
          <a:xfrm>
            <a:off x="3578127" y="1309956"/>
            <a:ext cx="3645479" cy="3040428"/>
            <a:chOff x="3556120" y="1359408"/>
            <a:chExt cx="3645479" cy="3040428"/>
          </a:xfrm>
        </p:grpSpPr>
        <p:pic>
          <p:nvPicPr>
            <p:cNvPr id="3100" name="Picture 28">
              <a:extLst>
                <a:ext uri="{FF2B5EF4-FFF2-40B4-BE49-F238E27FC236}">
                  <a16:creationId xmlns:a16="http://schemas.microsoft.com/office/drawing/2014/main" id="{3A758434-8039-8F74-A1C7-B5FA961440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120" y="1709591"/>
              <a:ext cx="3645479" cy="2238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42C621-68DF-33B8-5F7B-2CC583A193D5}"/>
                </a:ext>
              </a:extLst>
            </p:cNvPr>
            <p:cNvSpPr txBox="1"/>
            <p:nvPr/>
          </p:nvSpPr>
          <p:spPr>
            <a:xfrm>
              <a:off x="4413304" y="1359408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−5e-20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8957343-879F-BA28-8DFB-B1AF530267BD}"/>
                </a:ext>
              </a:extLst>
            </p:cNvPr>
            <p:cNvCxnSpPr>
              <a:cxnSpLocks/>
            </p:cNvCxnSpPr>
            <p:nvPr/>
          </p:nvCxnSpPr>
          <p:spPr>
            <a:xfrm>
              <a:off x="6051730" y="1793719"/>
              <a:ext cx="0" cy="2606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4D2798-7BF9-AD12-96B1-D4BDB757F7E0}"/>
                </a:ext>
              </a:extLst>
            </p:cNvPr>
            <p:cNvSpPr txBox="1"/>
            <p:nvPr/>
          </p:nvSpPr>
          <p:spPr>
            <a:xfrm>
              <a:off x="5993638" y="3876616"/>
              <a:ext cx="9033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pic>
        <p:nvPicPr>
          <p:cNvPr id="3102" name="Picture 30">
            <a:extLst>
              <a:ext uri="{FF2B5EF4-FFF2-40B4-BE49-F238E27FC236}">
                <a16:creationId xmlns:a16="http://schemas.microsoft.com/office/drawing/2014/main" id="{51FBA160-AE2C-8FB0-838C-6F079DABA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127" y="4470400"/>
            <a:ext cx="3578128" cy="219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>
            <a:extLst>
              <a:ext uri="{FF2B5EF4-FFF2-40B4-BE49-F238E27FC236}">
                <a16:creationId xmlns:a16="http://schemas.microsoft.com/office/drawing/2014/main" id="{21DCC453-78EF-ABE3-FD7B-724B22157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606" y="4491083"/>
            <a:ext cx="3578128" cy="219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6D9204A-3B7A-58C5-3A78-1C288F8FA9B8}"/>
              </a:ext>
            </a:extLst>
          </p:cNvPr>
          <p:cNvGrpSpPr/>
          <p:nvPr/>
        </p:nvGrpSpPr>
        <p:grpSpPr>
          <a:xfrm>
            <a:off x="7144307" y="1309956"/>
            <a:ext cx="3645478" cy="3078215"/>
            <a:chOff x="7144307" y="1309956"/>
            <a:chExt cx="3645478" cy="3078215"/>
          </a:xfrm>
        </p:grpSpPr>
        <p:pic>
          <p:nvPicPr>
            <p:cNvPr id="3106" name="Picture 34">
              <a:extLst>
                <a:ext uri="{FF2B5EF4-FFF2-40B4-BE49-F238E27FC236}">
                  <a16:creationId xmlns:a16="http://schemas.microsoft.com/office/drawing/2014/main" id="{B5062D8F-CDFF-67E4-0C01-A5B1144E6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4307" y="1676257"/>
              <a:ext cx="3645478" cy="2238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0F31E7-15E3-E10F-8DC8-922EDA6C6D73}"/>
                </a:ext>
              </a:extLst>
            </p:cNvPr>
            <p:cNvSpPr txBox="1"/>
            <p:nvPr/>
          </p:nvSpPr>
          <p:spPr>
            <a:xfrm>
              <a:off x="7951046" y="1309956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−10e-20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1CE3A50-6B7D-D287-6982-451637CA6862}"/>
                </a:ext>
              </a:extLst>
            </p:cNvPr>
            <p:cNvCxnSpPr>
              <a:cxnSpLocks/>
            </p:cNvCxnSpPr>
            <p:nvPr/>
          </p:nvCxnSpPr>
          <p:spPr>
            <a:xfrm>
              <a:off x="9633891" y="1782054"/>
              <a:ext cx="0" cy="2606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58AA4D-7516-91B5-E171-68662267B2E8}"/>
                </a:ext>
              </a:extLst>
            </p:cNvPr>
            <p:cNvSpPr txBox="1"/>
            <p:nvPr/>
          </p:nvSpPr>
          <p:spPr>
            <a:xfrm>
              <a:off x="9559938" y="3846112"/>
              <a:ext cx="9033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165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282E-3EAC-27F6-C90F-3CD02C8A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1540067" cy="800128"/>
          </a:xfrm>
        </p:spPr>
        <p:txBody>
          <a:bodyPr>
            <a:normAutofit/>
          </a:bodyPr>
          <a:lstStyle/>
          <a:p>
            <a:r>
              <a:rPr lang="en-US" dirty="0"/>
              <a:t>Uneven grid + homo “polymer” (pos. surf)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2EB97D-F2A5-5424-289B-A979094D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1726511-DE47-136A-CBC4-04CDB03C5D56}"/>
              </a:ext>
            </a:extLst>
          </p:cNvPr>
          <p:cNvGrpSpPr/>
          <p:nvPr/>
        </p:nvGrpSpPr>
        <p:grpSpPr>
          <a:xfrm>
            <a:off x="161881" y="1028888"/>
            <a:ext cx="3885275" cy="2559050"/>
            <a:chOff x="1348316" y="1258865"/>
            <a:chExt cx="4536017" cy="298766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668314A-4649-347D-12AF-7EEA581B93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8316" y="1566361"/>
              <a:ext cx="4536017" cy="2089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E4FF6B8-9AC0-8BA1-637A-7D59D801BADA}"/>
                </a:ext>
              </a:extLst>
            </p:cNvPr>
            <p:cNvSpPr txBox="1"/>
            <p:nvPr/>
          </p:nvSpPr>
          <p:spPr>
            <a:xfrm>
              <a:off x="2245885" y="1258865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+1e-20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9A26B16-F0E1-1DD8-2AAB-A5C35B1854D0}"/>
                </a:ext>
              </a:extLst>
            </p:cNvPr>
            <p:cNvCxnSpPr>
              <a:cxnSpLocks/>
            </p:cNvCxnSpPr>
            <p:nvPr/>
          </p:nvCxnSpPr>
          <p:spPr>
            <a:xfrm>
              <a:off x="3679685" y="1640411"/>
              <a:ext cx="0" cy="2606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0C444B-F5A4-6740-2A97-3334D1255000}"/>
                </a:ext>
              </a:extLst>
            </p:cNvPr>
            <p:cNvSpPr txBox="1"/>
            <p:nvPr/>
          </p:nvSpPr>
          <p:spPr>
            <a:xfrm>
              <a:off x="3610076" y="3689566"/>
              <a:ext cx="9033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899E29-5446-66DB-B426-19AF4A6EF440}"/>
              </a:ext>
            </a:extLst>
          </p:cNvPr>
          <p:cNvGrpSpPr/>
          <p:nvPr/>
        </p:nvGrpSpPr>
        <p:grpSpPr>
          <a:xfrm>
            <a:off x="4101426" y="1028888"/>
            <a:ext cx="3885276" cy="2612015"/>
            <a:chOff x="5022609" y="1070029"/>
            <a:chExt cx="4536017" cy="3049499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58CB0DB9-289B-AB63-3C95-3E70570410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2609" y="1439361"/>
              <a:ext cx="4536017" cy="2089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5FD56E-A680-70CC-5508-D418C3320318}"/>
                </a:ext>
              </a:extLst>
            </p:cNvPr>
            <p:cNvSpPr txBox="1"/>
            <p:nvPr/>
          </p:nvSpPr>
          <p:spPr>
            <a:xfrm>
              <a:off x="5770032" y="1070029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+5e-20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B445F09-1C56-CE66-6FA4-0FD09C2F4886}"/>
                </a:ext>
              </a:extLst>
            </p:cNvPr>
            <p:cNvCxnSpPr>
              <a:cxnSpLocks/>
            </p:cNvCxnSpPr>
            <p:nvPr/>
          </p:nvCxnSpPr>
          <p:spPr>
            <a:xfrm>
              <a:off x="7350945" y="1513411"/>
              <a:ext cx="0" cy="2606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46A2BB-1476-CF14-0122-07686272B895}"/>
                </a:ext>
              </a:extLst>
            </p:cNvPr>
            <p:cNvSpPr txBox="1"/>
            <p:nvPr/>
          </p:nvSpPr>
          <p:spPr>
            <a:xfrm>
              <a:off x="7281336" y="3562566"/>
              <a:ext cx="9033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38FBBF7-6D39-4994-40CE-85835C0FAB07}"/>
              </a:ext>
            </a:extLst>
          </p:cNvPr>
          <p:cNvGrpSpPr/>
          <p:nvPr/>
        </p:nvGrpSpPr>
        <p:grpSpPr>
          <a:xfrm>
            <a:off x="8040972" y="1029630"/>
            <a:ext cx="3957796" cy="2616871"/>
            <a:chOff x="9149155" y="1198945"/>
            <a:chExt cx="4620683" cy="3055168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EFC01567-09E5-45C9-4ABB-14878610D3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9155" y="1559254"/>
              <a:ext cx="4620683" cy="2090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BF91FE-56CF-1C8A-6097-A47290A11383}"/>
                </a:ext>
              </a:extLst>
            </p:cNvPr>
            <p:cNvSpPr txBox="1"/>
            <p:nvPr/>
          </p:nvSpPr>
          <p:spPr>
            <a:xfrm>
              <a:off x="9833215" y="1198945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+10e-20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F217A14-73DC-F15B-BB38-1A777DF13F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62050" y="1647996"/>
              <a:ext cx="0" cy="2606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E9B501-0DAC-B84E-C605-6856EA6D7976}"/>
                </a:ext>
              </a:extLst>
            </p:cNvPr>
            <p:cNvSpPr txBox="1"/>
            <p:nvPr/>
          </p:nvSpPr>
          <p:spPr>
            <a:xfrm>
              <a:off x="11492441" y="3697151"/>
              <a:ext cx="9033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240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706351" cy="800128"/>
          </a:xfrm>
        </p:spPr>
        <p:txBody>
          <a:bodyPr>
            <a:normAutofit/>
          </a:bodyPr>
          <a:lstStyle/>
          <a:p>
            <a:r>
              <a:rPr lang="en-US" dirty="0"/>
              <a:t>Counterion only; NBC—(D)—NBC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8940B-4865-9E61-FC1A-B3CC14EC30A9}"/>
              </a:ext>
            </a:extLst>
          </p:cNvPr>
          <p:cNvSpPr txBox="1"/>
          <p:nvPr/>
        </p:nvSpPr>
        <p:spPr>
          <a:xfrm>
            <a:off x="7543801" y="6384630"/>
            <a:ext cx="450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NBC left, NBC right, DBC somewhere</a:t>
            </a:r>
          </a:p>
        </p:txBody>
      </p:sp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609" y="4085150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292600" y="4774055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Counterion only; DBC—NBC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Newton iteration (a = 0.8), DBC right, NBC left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2E365C-6B20-A7E7-6587-B19EC20E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2" y="2220608"/>
            <a:ext cx="3462337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CF8BB1-37A7-B610-6793-D1E36BB7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2" y="2203754"/>
            <a:ext cx="3462338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25ECB76-8E5B-887A-D64C-4890119E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77" y="2220608"/>
            <a:ext cx="3462337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6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3669</TotalTime>
  <Words>1029</Words>
  <Application>Microsoft Office PowerPoint</Application>
  <PresentationFormat>Widescreen</PresentationFormat>
  <Paragraphs>166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only; NBC—(D)—NBC validations</vt:lpstr>
      <vt:lpstr>Prelim results (20240906)</vt:lpstr>
      <vt:lpstr>Counterion only; DBC—NBC validations</vt:lpstr>
      <vt:lpstr>Counterion only; (t) NBC—NBC validations</vt:lpstr>
      <vt:lpstr>Time in “Heat”</vt:lpstr>
      <vt:lpstr>Uneven grid (theory)</vt:lpstr>
      <vt:lpstr>Uneven grid (N)</vt:lpstr>
      <vt:lpstr>Uneven grid (L)</vt:lpstr>
      <vt:lpstr>Uneven grid + homo “polymer” (neg. surf)</vt:lpstr>
      <vt:lpstr>Uneven grid + homo “polymer” (pos. surf)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91</cp:revision>
  <dcterms:created xsi:type="dcterms:W3CDTF">2022-03-28T18:43:16Z</dcterms:created>
  <dcterms:modified xsi:type="dcterms:W3CDTF">2024-10-18T20:41:25Z</dcterms:modified>
</cp:coreProperties>
</file>