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6" r:id="rId2"/>
    <p:sldId id="282" r:id="rId3"/>
    <p:sldId id="283" r:id="rId4"/>
    <p:sldId id="284" r:id="rId5"/>
    <p:sldId id="285" r:id="rId6"/>
    <p:sldId id="278" r:id="rId7"/>
    <p:sldId id="280" r:id="rId8"/>
    <p:sldId id="279" r:id="rId9"/>
    <p:sldId id="281" r:id="rId10"/>
    <p:sldId id="277" r:id="rId11"/>
    <p:sldId id="271" r:id="rId12"/>
    <p:sldId id="268" r:id="rId13"/>
    <p:sldId id="274" r:id="rId14"/>
    <p:sldId id="272" r:id="rId15"/>
    <p:sldId id="269" r:id="rId16"/>
    <p:sldId id="270" r:id="rId17"/>
    <p:sldId id="275" r:id="rId18"/>
    <p:sldId id="267" r:id="rId19"/>
    <p:sldId id="266" r:id="rId20"/>
    <p:sldId id="265" r:id="rId21"/>
    <p:sldId id="258" r:id="rId22"/>
    <p:sldId id="263" r:id="rId23"/>
    <p:sldId id="264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0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20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3536C-8E75-60EF-7CEE-AE0FA3443C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CD0E1B-8B03-B80B-DC04-EFD76D2B9B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7F7D6-F168-AE5A-9182-30A66A4A0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2A7633-BE90-84F5-4287-5440D08D7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80D6B4-07A5-5A33-8A27-65962751A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379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7793-BCFF-49A8-C7FE-565E858F0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80CF15-7FC4-F987-57E7-C864547F5B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74A09-6AB3-358E-BFCD-213A2D3C6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8A513-3B24-3FDD-EE02-DB846B5B4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C84341-536E-9B17-5BF7-5385C202E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026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189ECF-B7C9-4FFB-04E4-3E7AAFF151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9FEE10-3AD3-2BA2-2883-43F5225B9E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4FECDC-DF8A-6226-0C0C-36D5EC8B2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B6B236-CD78-5BE5-D565-587391BCD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548957-FE7B-B468-935D-A4858173A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642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FACAB-AF7D-F0D1-531A-F3DE081D6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01640-4DA1-150F-6924-4FFC5F547E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252990-AF9D-B385-68C8-356E2F06D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7D1083-E628-F330-E0C3-D2F88981A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1260C6-05EE-1761-7DCB-9C7D0F6D9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023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B9D54-685D-4D1E-C0EE-CB4EDD584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F1BC81-0CE2-580F-6E24-A603DA0820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270DC1-956C-11B9-28B1-167282B64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D576ED-96D0-FA71-26D0-06EB46345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9C8F8C-780E-46D5-56C3-13AA04269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095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3FE81-5BF3-41AC-0054-D963A993F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D76CDF-33AA-7BE6-5E32-13B996C080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0BFE41-B679-34C6-8734-29570F6CCC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BD23F6-A14B-DBE6-8A49-A0EB8DC5C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4A3377-DA05-88C5-BD74-A8CA2A5D0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0AEEB2-72A2-D5F5-5C00-379677E19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17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50393-0152-D355-B88D-808E81000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4F6527-B3FA-7895-A45D-E38A29C6B1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71948C-50E5-DD6B-6FD5-BDE7175DCB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D6D39D-2AB5-A87C-C37B-6A52A4A4A0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A38665-8AAB-CBD4-20C0-FD43256C7D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F28779-336F-3515-E940-5E70F90DC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ADAE92-2290-11F3-CB2D-27C655519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5A042D-CA94-4C01-F3D8-762B0CE4A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556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95701-9D6E-DF62-AF16-16D690DE7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965E91-C9E7-536A-8B74-D49764C68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35CD3D-D99F-0AF2-DB68-E927EF754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EFD1D5-DFC0-FB93-D6E1-A208EB01A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38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419B16-CDDB-75E6-7A6B-CD791E862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29D6F1-14BA-FAA8-4546-F8CDFDF24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430968-A6C3-E35C-4C43-9A96C9EF6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278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5C3C4-4D47-C7D2-2BAE-FE0984564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6E6E9E-9AE3-4FA9-015A-9BA13250CA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2615E1-59F3-F883-8359-854D8C7E64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DCE1DC-864B-F24E-5BB7-02AAD6EFC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1F8502-D0D4-0161-D09E-280BD5524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EA28EF-DE44-0602-5624-0B222BFF6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687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9FD86-1FFD-12C8-E349-DEC66F251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C9526D-6E32-D634-7EA6-740E42CEFB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A4AB93-64D9-D962-D01C-E4FE649423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9B7809-E12E-DD68-4146-1681D64D6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4701B9-9CD3-EC7C-25F3-2ECFA29ED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78D819-6B20-5202-6100-6FA04D1A3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210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619786-7B07-0848-F275-B2588B646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3D15F8-5871-C1E7-765E-DB912093E9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5DF533-E907-4757-979A-A0969BC9E9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B972CA-75D3-464B-AB07-BF3EA83BD9C3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24ACB8-66A2-5E48-21A4-29B7846374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FDB0D7-D8D0-1113-421C-D55858DEB3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555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40.png"/><Relationship Id="rId7" Type="http://schemas.openxmlformats.org/officeDocument/2006/relationships/image" Target="../media/image43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7" Type="http://schemas.openxmlformats.org/officeDocument/2006/relationships/image" Target="../media/image62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C415B-F34F-5EBF-44A0-06A7B44FB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BAD2C0-5502-37DB-F1B8-9999281478FE}"/>
              </a:ext>
            </a:extLst>
          </p:cNvPr>
          <p:cNvSpPr txBox="1"/>
          <p:nvPr/>
        </p:nvSpPr>
        <p:spPr>
          <a:xfrm>
            <a:off x="1016000" y="2336800"/>
            <a:ext cx="6722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Quenched average, np, A --&gt; \inf ; np/A </a:t>
            </a:r>
            <a:r>
              <a:rPr lang="en-US" dirty="0">
                <a:sym typeface="Wingdings" panose="05000000000000000000" pitchFamily="2" charset="2"/>
              </a:rPr>
              <a:t> \sigma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52A868-345C-D274-752A-D8F0446DA95E}"/>
              </a:ext>
            </a:extLst>
          </p:cNvPr>
          <p:cNvSpPr txBox="1"/>
          <p:nvPr/>
        </p:nvSpPr>
        <p:spPr>
          <a:xfrm>
            <a:off x="1016000" y="2954311"/>
            <a:ext cx="6722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Discrete Gaussian chain</a:t>
            </a:r>
          </a:p>
        </p:txBody>
      </p:sp>
    </p:spTree>
    <p:extLst>
      <p:ext uri="{BB962C8B-B14F-4D97-AF65-F5344CB8AC3E}">
        <p14:creationId xmlns:p14="http://schemas.microsoft.com/office/powerpoint/2010/main" val="21061881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1CF4EBC-2AC9-0A12-EC0B-C0390BA9A8BE}"/>
              </a:ext>
            </a:extLst>
          </p:cNvPr>
          <p:cNvSpPr/>
          <p:nvPr/>
        </p:nvSpPr>
        <p:spPr>
          <a:xfrm>
            <a:off x="381000" y="533400"/>
            <a:ext cx="11430000" cy="60367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rgbClr val="C00000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4902D3-15DC-06FA-7695-C716DCAD1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667" y="2583392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OLD</a:t>
            </a:r>
          </a:p>
        </p:txBody>
      </p:sp>
    </p:spTree>
    <p:extLst>
      <p:ext uri="{BB962C8B-B14F-4D97-AF65-F5344CB8AC3E}">
        <p14:creationId xmlns:p14="http://schemas.microsoft.com/office/powerpoint/2010/main" val="20622396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5D13E-C0B9-231A-976A-1444B9DF9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267" y="2766218"/>
            <a:ext cx="10515600" cy="1325563"/>
          </a:xfrm>
        </p:spPr>
        <p:txBody>
          <a:bodyPr/>
          <a:lstStyle/>
          <a:p>
            <a:r>
              <a:rPr lang="en-US" b="1" dirty="0"/>
              <a:t>Annealed</a:t>
            </a:r>
          </a:p>
        </p:txBody>
      </p:sp>
    </p:spTree>
    <p:extLst>
      <p:ext uri="{BB962C8B-B14F-4D97-AF65-F5344CB8AC3E}">
        <p14:creationId xmlns:p14="http://schemas.microsoft.com/office/powerpoint/2010/main" val="23197037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8">
            <a:extLst>
              <a:ext uri="{FF2B5EF4-FFF2-40B4-BE49-F238E27FC236}">
                <a16:creationId xmlns:a16="http://schemas.microsoft.com/office/drawing/2014/main" id="{4C88C2AF-DEC6-523E-1CCC-807F741EB3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949" y="1572147"/>
            <a:ext cx="4711771" cy="26012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85E3C9C-7526-B303-905F-886077E16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343"/>
            <a:ext cx="10515600" cy="771267"/>
          </a:xfrm>
        </p:spPr>
        <p:txBody>
          <a:bodyPr/>
          <a:lstStyle/>
          <a:p>
            <a:r>
              <a:rPr lang="en-US" dirty="0"/>
              <a:t>z-</a:t>
            </a:r>
            <a:r>
              <a:rPr lang="en-US" b="1" dirty="0"/>
              <a:t>FFT</a:t>
            </a:r>
            <a:r>
              <a:rPr lang="en-US" dirty="0"/>
              <a:t> vs z-</a:t>
            </a:r>
            <a:r>
              <a:rPr lang="en-US" b="1" dirty="0"/>
              <a:t>FD</a:t>
            </a:r>
            <a:r>
              <a:rPr lang="en-US" dirty="0"/>
              <a:t> (MDE) – REDFT01 </a:t>
            </a:r>
            <a:r>
              <a:rPr lang="en-US" dirty="0" err="1"/>
              <a:t>xy</a:t>
            </a:r>
            <a:r>
              <a:rPr lang="en-US" dirty="0"/>
              <a:t>(z)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A2CDED-1526-FA46-5D91-2DC74B6F0C37}"/>
              </a:ext>
            </a:extLst>
          </p:cNvPr>
          <p:cNvSpPr txBox="1"/>
          <p:nvPr/>
        </p:nvSpPr>
        <p:spPr>
          <a:xfrm>
            <a:off x="838200" y="851504"/>
            <a:ext cx="7010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Lx = 5, Ly = 5, </a:t>
            </a:r>
            <a:r>
              <a:rPr lang="en-US" dirty="0" err="1"/>
              <a:t>Lz</a:t>
            </a:r>
            <a:r>
              <a:rPr lang="en-US" dirty="0"/>
              <a:t> = 50. s = 0.02. x = 0.75. a = 0.00, N = 50</a:t>
            </a:r>
          </a:p>
          <a:p>
            <a:r>
              <a:rPr lang="en-US" dirty="0"/>
              <a:t>3D vs 1D (dashed): </a:t>
            </a:r>
            <a:r>
              <a:rPr lang="en-US" dirty="0" err="1"/>
              <a:t>dz</a:t>
            </a:r>
            <a:r>
              <a:rPr lang="en-US" dirty="0"/>
              <a:t> = 0.5, ds = 0.20; dz_1D = 0.113, ds_1D = 0.083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67FA53E-0EE8-AAF7-18FE-84614DDB84DE}"/>
              </a:ext>
            </a:extLst>
          </p:cNvPr>
          <p:cNvSpPr txBox="1"/>
          <p:nvPr/>
        </p:nvSpPr>
        <p:spPr>
          <a:xfrm>
            <a:off x="5465389" y="2872792"/>
            <a:ext cx="161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FFT (</a:t>
            </a:r>
            <a:r>
              <a:rPr lang="en-US" dirty="0" err="1"/>
              <a:t>yz</a:t>
            </a:r>
            <a:r>
              <a:rPr lang="en-US" dirty="0"/>
              <a:t> vs </a:t>
            </a:r>
            <a:r>
              <a:rPr lang="en-US" dirty="0" err="1"/>
              <a:t>pha</a:t>
            </a:r>
            <a:r>
              <a:rPr lang="en-US" dirty="0"/>
              <a:t>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975F4F8-1D5E-2B6C-439A-E0008683786D}"/>
              </a:ext>
            </a:extLst>
          </p:cNvPr>
          <p:cNvSpPr txBox="1"/>
          <p:nvPr/>
        </p:nvSpPr>
        <p:spPr>
          <a:xfrm>
            <a:off x="5526850" y="5125257"/>
            <a:ext cx="1580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FD (</a:t>
            </a:r>
            <a:r>
              <a:rPr lang="en-US" dirty="0" err="1"/>
              <a:t>yz</a:t>
            </a:r>
            <a:r>
              <a:rPr lang="en-US" dirty="0"/>
              <a:t> vs </a:t>
            </a:r>
            <a:r>
              <a:rPr lang="en-US" dirty="0" err="1"/>
              <a:t>pha</a:t>
            </a:r>
            <a:r>
              <a:rPr lang="en-US" dirty="0"/>
              <a:t>)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BFB8AF76-977E-BF34-4D5F-6F1115EF28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6364" y="4360365"/>
            <a:ext cx="2924742" cy="2424728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277F92A0-71CE-490F-B258-ED7EC95866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02909" y="2613996"/>
            <a:ext cx="494780" cy="2823542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209381BF-3B92-7C87-83D1-6D10AFC3C731}"/>
              </a:ext>
            </a:extLst>
          </p:cNvPr>
          <p:cNvSpPr txBox="1"/>
          <p:nvPr/>
        </p:nvSpPr>
        <p:spPr>
          <a:xfrm>
            <a:off x="8289087" y="4206848"/>
            <a:ext cx="1286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FD (</a:t>
            </a:r>
            <a:r>
              <a:rPr lang="en-US" dirty="0" err="1"/>
              <a:t>xyz</a:t>
            </a:r>
            <a:r>
              <a:rPr lang="en-US" dirty="0"/>
              <a:t>)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78FFD473-8BB3-1A61-FCA5-1FC80C0BC5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17123" y="1758796"/>
            <a:ext cx="2924741" cy="2400807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18ED4AF3-A406-8565-DA72-D4AD2194F5BA}"/>
              </a:ext>
            </a:extLst>
          </p:cNvPr>
          <p:cNvSpPr txBox="1"/>
          <p:nvPr/>
        </p:nvSpPr>
        <p:spPr>
          <a:xfrm>
            <a:off x="8207324" y="1542436"/>
            <a:ext cx="1286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FFT (</a:t>
            </a:r>
            <a:r>
              <a:rPr lang="en-US" dirty="0" err="1"/>
              <a:t>xyz</a:t>
            </a:r>
            <a:r>
              <a:rPr lang="en-US" dirty="0"/>
              <a:t>)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326FE1D3-8C41-0A8E-0D9D-2307519714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0120" y="3922530"/>
            <a:ext cx="4724927" cy="269839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356C493-0AA9-FE35-035D-D1AAD53C4DDF}"/>
              </a:ext>
            </a:extLst>
          </p:cNvPr>
          <p:cNvSpPr txBox="1"/>
          <p:nvPr/>
        </p:nvSpPr>
        <p:spPr>
          <a:xfrm>
            <a:off x="3716868" y="6488668"/>
            <a:ext cx="4086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Diff btw 1D/3D should just be </a:t>
            </a:r>
            <a:r>
              <a:rPr lang="en-US" dirty="0" err="1"/>
              <a:t>dz</a:t>
            </a:r>
            <a:r>
              <a:rPr lang="en-US" dirty="0"/>
              <a:t>, ds, etc.</a:t>
            </a:r>
          </a:p>
        </p:txBody>
      </p:sp>
    </p:spTree>
    <p:extLst>
      <p:ext uri="{BB962C8B-B14F-4D97-AF65-F5344CB8AC3E}">
        <p14:creationId xmlns:p14="http://schemas.microsoft.com/office/powerpoint/2010/main" val="21849825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8BF11-AEEF-D0B7-B29E-E0619F8C7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87399"/>
          </a:xfrm>
        </p:spPr>
        <p:txBody>
          <a:bodyPr/>
          <a:lstStyle/>
          <a:p>
            <a:r>
              <a:rPr lang="en-US" dirty="0"/>
              <a:t>PB: REDFT00 (x= -0.5) vs REDFT01 (x=0)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175332-F274-8C4E-7D00-0C1093C6E3A7}"/>
              </a:ext>
            </a:extLst>
          </p:cNvPr>
          <p:cNvSpPr txBox="1"/>
          <p:nvPr/>
        </p:nvSpPr>
        <p:spPr>
          <a:xfrm>
            <a:off x="838200" y="851504"/>
            <a:ext cx="7010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Lx = 5, Ly = 5, </a:t>
            </a:r>
            <a:r>
              <a:rPr lang="en-US" dirty="0" err="1"/>
              <a:t>Lz</a:t>
            </a:r>
            <a:r>
              <a:rPr lang="en-US" dirty="0"/>
              <a:t> = 50. s = 0.02. x = 0.75. a = 0.00, N = 50</a:t>
            </a:r>
          </a:p>
          <a:p>
            <a:r>
              <a:rPr lang="en-US" dirty="0"/>
              <a:t>3D vs 1D (dashed): </a:t>
            </a:r>
            <a:r>
              <a:rPr lang="en-US" dirty="0" err="1"/>
              <a:t>dz</a:t>
            </a:r>
            <a:r>
              <a:rPr lang="en-US" dirty="0"/>
              <a:t> = 0.5, ds = 0.20; dz_1D = 0.113, ds_1D = 0.083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ED4177-EC5A-ECF0-26AB-59985D43CC31}"/>
              </a:ext>
            </a:extLst>
          </p:cNvPr>
          <p:cNvSpPr txBox="1"/>
          <p:nvPr/>
        </p:nvSpPr>
        <p:spPr>
          <a:xfrm>
            <a:off x="8017933" y="3397233"/>
            <a:ext cx="29548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Compare </a:t>
            </a:r>
            <a:r>
              <a:rPr lang="en-US" dirty="0" err="1"/>
              <a:t>pot_elec</a:t>
            </a:r>
            <a:r>
              <a:rPr lang="en-US" dirty="0"/>
              <a:t> and </a:t>
            </a:r>
            <a:r>
              <a:rPr lang="en-US" dirty="0" err="1"/>
              <a:t>freeE</a:t>
            </a:r>
            <a:r>
              <a:rPr lang="en-US" dirty="0"/>
              <a:t> with each other and 1D</a:t>
            </a:r>
          </a:p>
        </p:txBody>
      </p:sp>
    </p:spTree>
    <p:extLst>
      <p:ext uri="{BB962C8B-B14F-4D97-AF65-F5344CB8AC3E}">
        <p14:creationId xmlns:p14="http://schemas.microsoft.com/office/powerpoint/2010/main" val="32569149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2131D-FE4F-A224-AF09-4A0D93F4B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68" y="135468"/>
            <a:ext cx="10515600" cy="846667"/>
          </a:xfrm>
        </p:spPr>
        <p:txBody>
          <a:bodyPr/>
          <a:lstStyle/>
          <a:p>
            <a:r>
              <a:rPr lang="en-US" dirty="0"/>
              <a:t>Parameter space (s, N)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293C823-8262-3D64-E83F-49D8E00BE204}"/>
              </a:ext>
            </a:extLst>
          </p:cNvPr>
          <p:cNvGrpSpPr/>
          <p:nvPr/>
        </p:nvGrpSpPr>
        <p:grpSpPr>
          <a:xfrm>
            <a:off x="2119035" y="873406"/>
            <a:ext cx="3453697" cy="2097195"/>
            <a:chOff x="6599322" y="1134534"/>
            <a:chExt cx="4297279" cy="2609445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82F51C73-8D5C-934E-FC93-66672486A18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599322" y="1134534"/>
              <a:ext cx="4297279" cy="2609445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638FA71-F500-38F3-3630-A99FA0D4FD63}"/>
                </a:ext>
              </a:extLst>
            </p:cNvPr>
            <p:cNvSpPr txBox="1"/>
            <p:nvPr/>
          </p:nvSpPr>
          <p:spPr>
            <a:xfrm>
              <a:off x="9063628" y="1253853"/>
              <a:ext cx="1775718" cy="727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a000x075</a:t>
              </a:r>
            </a:p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s002N050</a:t>
              </a:r>
            </a:p>
          </p:txBody>
        </p:sp>
      </p:grpSp>
      <p:pic>
        <p:nvPicPr>
          <p:cNvPr id="20" name="Picture 19">
            <a:extLst>
              <a:ext uri="{FF2B5EF4-FFF2-40B4-BE49-F238E27FC236}">
                <a16:creationId xmlns:a16="http://schemas.microsoft.com/office/drawing/2014/main" id="{1546BF2F-2986-1314-7788-19765C7A6D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04793" y="2120491"/>
            <a:ext cx="611516" cy="3617418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70F0968C-FC48-7105-D7B4-02FCA98C8BE9}"/>
              </a:ext>
            </a:extLst>
          </p:cNvPr>
          <p:cNvGrpSpPr/>
          <p:nvPr/>
        </p:nvGrpSpPr>
        <p:grpSpPr>
          <a:xfrm>
            <a:off x="5707427" y="923922"/>
            <a:ext cx="3437311" cy="2097195"/>
            <a:chOff x="4131297" y="2763214"/>
            <a:chExt cx="3437311" cy="2097195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5DEDDB2-39DE-0565-9F7E-A49CB473C11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31297" y="2763214"/>
              <a:ext cx="3437311" cy="2097195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60DE2B6-25D0-E419-F862-310C84AE8B3E}"/>
                </a:ext>
              </a:extLst>
            </p:cNvPr>
            <p:cNvSpPr txBox="1"/>
            <p:nvPr/>
          </p:nvSpPr>
          <p:spPr>
            <a:xfrm>
              <a:off x="6021814" y="2822043"/>
              <a:ext cx="149396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N100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8E52E81-C959-9993-7932-19ABA699036F}"/>
              </a:ext>
            </a:extLst>
          </p:cNvPr>
          <p:cNvGrpSpPr/>
          <p:nvPr/>
        </p:nvGrpSpPr>
        <p:grpSpPr>
          <a:xfrm>
            <a:off x="2119035" y="2759481"/>
            <a:ext cx="3429428" cy="2097194"/>
            <a:chOff x="627238" y="2847251"/>
            <a:chExt cx="3429428" cy="2097194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54858CEF-5B6E-5D5A-1D18-A46DCC94B58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27238" y="2847251"/>
              <a:ext cx="3429428" cy="2097194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AC3C90A-B18D-75A1-A841-3D25370B026E}"/>
                </a:ext>
              </a:extLst>
            </p:cNvPr>
            <p:cNvSpPr txBox="1"/>
            <p:nvPr/>
          </p:nvSpPr>
          <p:spPr>
            <a:xfrm>
              <a:off x="2560158" y="2986253"/>
              <a:ext cx="14271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s005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89C8E88-3060-C3AB-894E-CD6BD3B55B23}"/>
              </a:ext>
            </a:extLst>
          </p:cNvPr>
          <p:cNvGrpSpPr/>
          <p:nvPr/>
        </p:nvGrpSpPr>
        <p:grpSpPr>
          <a:xfrm>
            <a:off x="2143731" y="4630880"/>
            <a:ext cx="3386665" cy="2037993"/>
            <a:chOff x="651934" y="4737700"/>
            <a:chExt cx="3386665" cy="2037993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064683BD-51E9-D0B8-1CA0-BD1622246B0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51934" y="4737700"/>
              <a:ext cx="3386665" cy="2037993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6DE3808-C7BA-A176-9732-36F9B329364F}"/>
                </a:ext>
              </a:extLst>
            </p:cNvPr>
            <p:cNvSpPr txBox="1"/>
            <p:nvPr/>
          </p:nvSpPr>
          <p:spPr>
            <a:xfrm>
              <a:off x="2560664" y="4876070"/>
              <a:ext cx="14271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s010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BCE0FD95-95AB-07CD-1B7B-D692E9DCBE2F}"/>
              </a:ext>
            </a:extLst>
          </p:cNvPr>
          <p:cNvGrpSpPr/>
          <p:nvPr/>
        </p:nvGrpSpPr>
        <p:grpSpPr>
          <a:xfrm>
            <a:off x="5707428" y="2826962"/>
            <a:ext cx="3384480" cy="2018738"/>
            <a:chOff x="4215630" y="2838531"/>
            <a:chExt cx="3413043" cy="2035775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586913CA-DF64-4820-EB03-ED6F0CA5E04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215630" y="2838531"/>
              <a:ext cx="3413043" cy="2035775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0A8C750-7D0F-489A-19C1-3594A59363F1}"/>
                </a:ext>
              </a:extLst>
            </p:cNvPr>
            <p:cNvSpPr txBox="1"/>
            <p:nvPr/>
          </p:nvSpPr>
          <p:spPr>
            <a:xfrm>
              <a:off x="6082863" y="2932732"/>
              <a:ext cx="149396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N150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FBD1F26-45A1-586D-7169-8E4C4BA91B4D}"/>
              </a:ext>
            </a:extLst>
          </p:cNvPr>
          <p:cNvGrpSpPr/>
          <p:nvPr/>
        </p:nvGrpSpPr>
        <p:grpSpPr>
          <a:xfrm>
            <a:off x="5692769" y="4668815"/>
            <a:ext cx="3427195" cy="2053717"/>
            <a:chOff x="4200972" y="4680385"/>
            <a:chExt cx="3466626" cy="2077346"/>
          </a:xfrm>
        </p:grpSpPr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300258AB-8637-D840-0C30-B52F934B3AE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200972" y="4680385"/>
              <a:ext cx="3466626" cy="2077346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8B03169-B7E0-056A-E334-3B5091FB87CB}"/>
                </a:ext>
              </a:extLst>
            </p:cNvPr>
            <p:cNvSpPr txBox="1"/>
            <p:nvPr/>
          </p:nvSpPr>
          <p:spPr>
            <a:xfrm>
              <a:off x="6134710" y="4896001"/>
              <a:ext cx="149396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N200</a:t>
              </a:r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8721C14F-913A-98EC-A87E-A9275AA7311C}"/>
              </a:ext>
            </a:extLst>
          </p:cNvPr>
          <p:cNvSpPr/>
          <p:nvPr/>
        </p:nvSpPr>
        <p:spPr>
          <a:xfrm>
            <a:off x="8753500" y="2645512"/>
            <a:ext cx="611516" cy="31110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30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E183033-CA5D-7D1E-A620-F522F24B7BBF}"/>
              </a:ext>
            </a:extLst>
          </p:cNvPr>
          <p:cNvSpPr/>
          <p:nvPr/>
        </p:nvSpPr>
        <p:spPr>
          <a:xfrm>
            <a:off x="8753102" y="4500963"/>
            <a:ext cx="611516" cy="31110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40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C85615B-BB8E-1A2C-AE01-D8347E04BAF8}"/>
              </a:ext>
            </a:extLst>
          </p:cNvPr>
          <p:cNvSpPr/>
          <p:nvPr/>
        </p:nvSpPr>
        <p:spPr>
          <a:xfrm>
            <a:off x="5224132" y="6326718"/>
            <a:ext cx="611516" cy="31110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6B7372B-C2A2-8FAC-CBB4-3BA317138E71}"/>
              </a:ext>
            </a:extLst>
          </p:cNvPr>
          <p:cNvSpPr/>
          <p:nvPr/>
        </p:nvSpPr>
        <p:spPr>
          <a:xfrm>
            <a:off x="5199436" y="2593907"/>
            <a:ext cx="611516" cy="31110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F0A8F28-14C3-3E7F-E1FE-2A1775EAD149}"/>
              </a:ext>
            </a:extLst>
          </p:cNvPr>
          <p:cNvSpPr/>
          <p:nvPr/>
        </p:nvSpPr>
        <p:spPr>
          <a:xfrm>
            <a:off x="5224132" y="4469851"/>
            <a:ext cx="611516" cy="31110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30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1ED9276-B2CB-38A7-13CA-B5B554EC197C}"/>
              </a:ext>
            </a:extLst>
          </p:cNvPr>
          <p:cNvSpPr/>
          <p:nvPr/>
        </p:nvSpPr>
        <p:spPr>
          <a:xfrm>
            <a:off x="8814712" y="6335784"/>
            <a:ext cx="611516" cy="31110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50</a:t>
            </a:r>
          </a:p>
        </p:txBody>
      </p:sp>
    </p:spTree>
    <p:extLst>
      <p:ext uri="{BB962C8B-B14F-4D97-AF65-F5344CB8AC3E}">
        <p14:creationId xmlns:p14="http://schemas.microsoft.com/office/powerpoint/2010/main" val="24577008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2131D-FE4F-A224-AF09-4A0D93F4B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68" y="135468"/>
            <a:ext cx="10515600" cy="846667"/>
          </a:xfrm>
        </p:spPr>
        <p:txBody>
          <a:bodyPr/>
          <a:lstStyle/>
          <a:p>
            <a:r>
              <a:rPr lang="en-US" dirty="0"/>
              <a:t>Parameter space (x, a)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1546BF2F-2986-1314-7788-19765C7A6D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2726" y="2089060"/>
            <a:ext cx="611516" cy="361741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2E1266F-FF5E-027D-B46E-4F5E53DC1B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6607" y="869192"/>
            <a:ext cx="3453697" cy="209472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8A00D1F-C785-B3A5-1176-D40C2FA75484}"/>
              </a:ext>
            </a:extLst>
          </p:cNvPr>
          <p:cNvSpPr txBox="1"/>
          <p:nvPr/>
        </p:nvSpPr>
        <p:spPr>
          <a:xfrm>
            <a:off x="4070227" y="1004335"/>
            <a:ext cx="14271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</a:rPr>
              <a:t>a000x055s002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293C823-8262-3D64-E83F-49D8E00BE204}"/>
              </a:ext>
            </a:extLst>
          </p:cNvPr>
          <p:cNvGrpSpPr/>
          <p:nvPr/>
        </p:nvGrpSpPr>
        <p:grpSpPr>
          <a:xfrm>
            <a:off x="2116607" y="2770451"/>
            <a:ext cx="3453697" cy="2097195"/>
            <a:chOff x="6599322" y="1134534"/>
            <a:chExt cx="4297279" cy="2609445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82F51C73-8D5C-934E-FC93-66672486A18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99322" y="1134534"/>
              <a:ext cx="4297279" cy="2609445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638FA71-F500-38F3-3630-A99FA0D4FD63}"/>
                </a:ext>
              </a:extLst>
            </p:cNvPr>
            <p:cNvSpPr txBox="1"/>
            <p:nvPr/>
          </p:nvSpPr>
          <p:spPr>
            <a:xfrm>
              <a:off x="9063628" y="1253853"/>
              <a:ext cx="1775718" cy="4212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x075</a:t>
              </a:r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D828B159-62EA-2597-498D-1F8D2D48D8B7}"/>
              </a:ext>
            </a:extLst>
          </p:cNvPr>
          <p:cNvSpPr/>
          <p:nvPr/>
        </p:nvSpPr>
        <p:spPr>
          <a:xfrm>
            <a:off x="5121057" y="2586563"/>
            <a:ext cx="611516" cy="31110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4A82D20-5CCC-8411-5966-AA4C82334625}"/>
              </a:ext>
            </a:extLst>
          </p:cNvPr>
          <p:cNvGrpSpPr/>
          <p:nvPr/>
        </p:nvGrpSpPr>
        <p:grpSpPr>
          <a:xfrm>
            <a:off x="2145674" y="4612321"/>
            <a:ext cx="3433346" cy="2097195"/>
            <a:chOff x="316874" y="4625337"/>
            <a:chExt cx="3433346" cy="2097195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C5E2A0B3-976E-CBCD-A46E-B65D1620E54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16874" y="4625337"/>
              <a:ext cx="3433346" cy="2097195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138D671-2C35-7FD4-C347-FF6DB1045AC1}"/>
                </a:ext>
              </a:extLst>
            </p:cNvPr>
            <p:cNvSpPr txBox="1"/>
            <p:nvPr/>
          </p:nvSpPr>
          <p:spPr>
            <a:xfrm>
              <a:off x="2241427" y="4756721"/>
              <a:ext cx="14271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x100</a:t>
              </a:r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46B7372B-C2A2-8FAC-CBB4-3BA317138E71}"/>
              </a:ext>
            </a:extLst>
          </p:cNvPr>
          <p:cNvSpPr/>
          <p:nvPr/>
        </p:nvSpPr>
        <p:spPr>
          <a:xfrm>
            <a:off x="5121057" y="4459486"/>
            <a:ext cx="611516" cy="31110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04FF892-120B-7F76-606E-C9EFADBFD433}"/>
              </a:ext>
            </a:extLst>
          </p:cNvPr>
          <p:cNvSpPr/>
          <p:nvPr/>
        </p:nvSpPr>
        <p:spPr>
          <a:xfrm>
            <a:off x="5191603" y="6298484"/>
            <a:ext cx="611516" cy="31110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53242B5-1BCB-D4FD-728E-4BE0A1320CD0}"/>
              </a:ext>
            </a:extLst>
          </p:cNvPr>
          <p:cNvGrpSpPr/>
          <p:nvPr/>
        </p:nvGrpSpPr>
        <p:grpSpPr>
          <a:xfrm>
            <a:off x="5902792" y="915564"/>
            <a:ext cx="3251425" cy="2060521"/>
            <a:chOff x="4073992" y="928580"/>
            <a:chExt cx="3251425" cy="2060521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D23A8D83-03FE-35C2-9526-F8D63B3F782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073992" y="928580"/>
              <a:ext cx="3251425" cy="2060521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A76C8A4-7817-78F7-90BC-C7B53646761A}"/>
                </a:ext>
              </a:extLst>
            </p:cNvPr>
            <p:cNvSpPr txBox="1"/>
            <p:nvPr/>
          </p:nvSpPr>
          <p:spPr>
            <a:xfrm>
              <a:off x="5814079" y="999765"/>
              <a:ext cx="14271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a010x075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CB35BE69-4569-C923-C220-5083141AA4EC}"/>
              </a:ext>
            </a:extLst>
          </p:cNvPr>
          <p:cNvGrpSpPr/>
          <p:nvPr/>
        </p:nvGrpSpPr>
        <p:grpSpPr>
          <a:xfrm>
            <a:off x="5902792" y="2794189"/>
            <a:ext cx="3251424" cy="2049718"/>
            <a:chOff x="4073992" y="2807205"/>
            <a:chExt cx="3251424" cy="2049718"/>
          </a:xfrm>
        </p:grpSpPr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87008589-EF14-2BCA-C8D3-EAA412DD35F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073992" y="2807205"/>
              <a:ext cx="3251424" cy="2049718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E7EADBC-8477-28D4-BD56-F4560B21E1FD}"/>
                </a:ext>
              </a:extLst>
            </p:cNvPr>
            <p:cNvSpPr txBox="1"/>
            <p:nvPr/>
          </p:nvSpPr>
          <p:spPr>
            <a:xfrm>
              <a:off x="5814079" y="2925862"/>
              <a:ext cx="14271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a020x075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5B541305-F82D-42E4-4D58-459CC806A261}"/>
              </a:ext>
            </a:extLst>
          </p:cNvPr>
          <p:cNvGrpSpPr/>
          <p:nvPr/>
        </p:nvGrpSpPr>
        <p:grpSpPr>
          <a:xfrm>
            <a:off x="5880140" y="4672352"/>
            <a:ext cx="3251424" cy="2050180"/>
            <a:chOff x="4051340" y="4685368"/>
            <a:chExt cx="3251424" cy="2050180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5EB4FC1F-A624-46BB-F423-4D50C33C271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051340" y="4685368"/>
              <a:ext cx="3251424" cy="2050180"/>
            </a:xfrm>
            <a:prstGeom prst="rect">
              <a:avLst/>
            </a:prstGeom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BC90B78-388A-194F-76AD-4F2016119825}"/>
                </a:ext>
              </a:extLst>
            </p:cNvPr>
            <p:cNvSpPr txBox="1"/>
            <p:nvPr/>
          </p:nvSpPr>
          <p:spPr>
            <a:xfrm>
              <a:off x="5814079" y="4925998"/>
              <a:ext cx="14271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a030x075</a:t>
              </a:r>
            </a:p>
          </p:txBody>
        </p: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48041710-6FD8-4FB7-1486-39ADE81D5376}"/>
              </a:ext>
            </a:extLst>
          </p:cNvPr>
          <p:cNvSpPr/>
          <p:nvPr/>
        </p:nvSpPr>
        <p:spPr>
          <a:xfrm>
            <a:off x="8859427" y="6325556"/>
            <a:ext cx="611516" cy="31110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30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963DB17-8142-0DC2-E50E-ED76BF849776}"/>
              </a:ext>
            </a:extLst>
          </p:cNvPr>
          <p:cNvSpPr/>
          <p:nvPr/>
        </p:nvSpPr>
        <p:spPr>
          <a:xfrm>
            <a:off x="8859427" y="4485445"/>
            <a:ext cx="611516" cy="31110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ABC2824-7410-AAE5-65F2-32EA62B33217}"/>
              </a:ext>
            </a:extLst>
          </p:cNvPr>
          <p:cNvSpPr/>
          <p:nvPr/>
        </p:nvSpPr>
        <p:spPr>
          <a:xfrm>
            <a:off x="8773998" y="2558750"/>
            <a:ext cx="611516" cy="31110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30</a:t>
            </a:r>
          </a:p>
        </p:txBody>
      </p:sp>
    </p:spTree>
    <p:extLst>
      <p:ext uri="{BB962C8B-B14F-4D97-AF65-F5344CB8AC3E}">
        <p14:creationId xmlns:p14="http://schemas.microsoft.com/office/powerpoint/2010/main" val="33879914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2131D-FE4F-A224-AF09-4A0D93F4B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800" y="152400"/>
            <a:ext cx="10515600" cy="846667"/>
          </a:xfrm>
        </p:spPr>
        <p:txBody>
          <a:bodyPr/>
          <a:lstStyle/>
          <a:p>
            <a:r>
              <a:rPr lang="en-US" dirty="0"/>
              <a:t>Numerical space (</a:t>
            </a:r>
            <a:r>
              <a:rPr lang="en-US" dirty="0" err="1"/>
              <a:t>dz</a:t>
            </a:r>
            <a:r>
              <a:rPr lang="en-US" dirty="0"/>
              <a:t>, ds, Y)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13F0B45-BB66-3557-9F93-21BAD433EB8E}"/>
              </a:ext>
            </a:extLst>
          </p:cNvPr>
          <p:cNvGrpSpPr/>
          <p:nvPr/>
        </p:nvGrpSpPr>
        <p:grpSpPr>
          <a:xfrm>
            <a:off x="79907" y="999067"/>
            <a:ext cx="3539593" cy="1972099"/>
            <a:chOff x="79907" y="999067"/>
            <a:chExt cx="3857094" cy="231328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B5A1A42-0E04-194D-6BE4-B45470695B5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9907" y="999067"/>
              <a:ext cx="3857094" cy="2313282"/>
            </a:xfrm>
            <a:prstGeom prst="rect">
              <a:avLst/>
            </a:prstGeom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B00EC19-3040-94C5-7131-C52E5DACA845}"/>
                </a:ext>
              </a:extLst>
            </p:cNvPr>
            <p:cNvSpPr txBox="1"/>
            <p:nvPr/>
          </p:nvSpPr>
          <p:spPr>
            <a:xfrm>
              <a:off x="2290138" y="1122868"/>
              <a:ext cx="1530823" cy="3971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a010x075ds05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7DDDD7F6-BE41-F183-3FAA-AF3653BA094B}"/>
              </a:ext>
            </a:extLst>
          </p:cNvPr>
          <p:cNvGrpSpPr/>
          <p:nvPr/>
        </p:nvGrpSpPr>
        <p:grpSpPr>
          <a:xfrm>
            <a:off x="79907" y="2772150"/>
            <a:ext cx="3539593" cy="1977065"/>
            <a:chOff x="79907" y="3078259"/>
            <a:chExt cx="3857094" cy="2319108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CC56C677-F558-8E4F-2EEA-35AC8E3AF4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9907" y="3078259"/>
              <a:ext cx="3857094" cy="2319108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14B8FF2-A841-C253-60D6-DF2A80E81D18}"/>
                </a:ext>
              </a:extLst>
            </p:cNvPr>
            <p:cNvSpPr txBox="1"/>
            <p:nvPr/>
          </p:nvSpPr>
          <p:spPr>
            <a:xfrm>
              <a:off x="2290139" y="3187083"/>
              <a:ext cx="1530823" cy="3971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a010x075ds10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B2E98D1-8115-CD34-E9A0-37910EF62244}"/>
              </a:ext>
            </a:extLst>
          </p:cNvPr>
          <p:cNvGrpSpPr/>
          <p:nvPr/>
        </p:nvGrpSpPr>
        <p:grpSpPr>
          <a:xfrm>
            <a:off x="79907" y="4575579"/>
            <a:ext cx="3539594" cy="2130021"/>
            <a:chOff x="79907" y="4575579"/>
            <a:chExt cx="3539594" cy="2130021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40B4132D-6150-6853-9E07-10B9E5CD81C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9907" y="4575579"/>
              <a:ext cx="3539594" cy="2130021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025A14B-B6FE-4BF6-E7EE-D3BFB4FA517E}"/>
                </a:ext>
              </a:extLst>
            </p:cNvPr>
            <p:cNvSpPr txBox="1"/>
            <p:nvPr/>
          </p:nvSpPr>
          <p:spPr>
            <a:xfrm>
              <a:off x="2108200" y="4605318"/>
              <a:ext cx="140481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a010x075ds15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27F62A8-D9A7-9DB1-0B13-BBEC8356646B}"/>
              </a:ext>
            </a:extLst>
          </p:cNvPr>
          <p:cNvGrpSpPr/>
          <p:nvPr/>
        </p:nvGrpSpPr>
        <p:grpSpPr>
          <a:xfrm>
            <a:off x="3619500" y="999067"/>
            <a:ext cx="3119967" cy="1947443"/>
            <a:chOff x="3619500" y="999067"/>
            <a:chExt cx="3119967" cy="1947443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2DF2A8D0-22BC-8128-A017-D932AB96632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619500" y="999067"/>
              <a:ext cx="3119967" cy="1947443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1A7F78B-8A1D-1FA5-1712-166BDC18AA4C}"/>
                </a:ext>
              </a:extLst>
            </p:cNvPr>
            <p:cNvSpPr txBox="1"/>
            <p:nvPr/>
          </p:nvSpPr>
          <p:spPr>
            <a:xfrm>
              <a:off x="5266267" y="1095447"/>
              <a:ext cx="140481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a010x075Y2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F60A013-DEB0-67DA-426C-BC415D091107}"/>
              </a:ext>
            </a:extLst>
          </p:cNvPr>
          <p:cNvGrpSpPr/>
          <p:nvPr/>
        </p:nvGrpSpPr>
        <p:grpSpPr>
          <a:xfrm>
            <a:off x="3619500" y="2784421"/>
            <a:ext cx="3119967" cy="1952522"/>
            <a:chOff x="3619500" y="2784421"/>
            <a:chExt cx="3119967" cy="1952522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CD2C9551-D86C-FE5E-3C01-0620304C90F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619500" y="2784421"/>
              <a:ext cx="3119967" cy="1952522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DA90E3D-76A5-763F-130E-7FEF9F936B56}"/>
                </a:ext>
              </a:extLst>
            </p:cNvPr>
            <p:cNvSpPr txBox="1"/>
            <p:nvPr/>
          </p:nvSpPr>
          <p:spPr>
            <a:xfrm>
              <a:off x="5266267" y="2880801"/>
              <a:ext cx="140481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a010x075Y5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7D67FCE-99D1-E887-B126-049948A82ADE}"/>
              </a:ext>
            </a:extLst>
          </p:cNvPr>
          <p:cNvGrpSpPr/>
          <p:nvPr/>
        </p:nvGrpSpPr>
        <p:grpSpPr>
          <a:xfrm>
            <a:off x="3643208" y="4611553"/>
            <a:ext cx="3096259" cy="1952522"/>
            <a:chOff x="3643208" y="4611553"/>
            <a:chExt cx="3096259" cy="1952522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B33240DC-2A4A-7FC9-93E4-3DE62197F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643208" y="4611553"/>
              <a:ext cx="3096259" cy="1952522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40A81A1-BF0A-E34C-1266-179C3EF9AAAF}"/>
                </a:ext>
              </a:extLst>
            </p:cNvPr>
            <p:cNvSpPr txBox="1"/>
            <p:nvPr/>
          </p:nvSpPr>
          <p:spPr>
            <a:xfrm>
              <a:off x="5266267" y="4664046"/>
              <a:ext cx="140481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a010x075Y10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343310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6B3C7-F631-659A-C8FC-3120DC85B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9573"/>
            <a:ext cx="10515600" cy="777875"/>
          </a:xfrm>
        </p:spPr>
        <p:txBody>
          <a:bodyPr/>
          <a:lstStyle/>
          <a:p>
            <a:r>
              <a:rPr lang="en-US" dirty="0"/>
              <a:t>Plate size (Lx=Ly)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2E57FD-FD23-4059-E055-26E7B9F0C5ED}"/>
              </a:ext>
            </a:extLst>
          </p:cNvPr>
          <p:cNvSpPr txBox="1"/>
          <p:nvPr/>
        </p:nvSpPr>
        <p:spPr>
          <a:xfrm>
            <a:off x="1210733" y="1918242"/>
            <a:ext cx="2124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a020x075; </a:t>
            </a:r>
            <a:r>
              <a:rPr lang="en-US" dirty="0" err="1"/>
              <a:t>Lxy</a:t>
            </a:r>
            <a:r>
              <a:rPr lang="en-US" dirty="0"/>
              <a:t> = 5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8255F1E-07EC-3B42-EA3C-9679AC8BE6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2850" y="1990183"/>
            <a:ext cx="611229" cy="347479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B63BB78-A038-5F12-1CD3-2FE1BC1E6C7E}"/>
              </a:ext>
            </a:extLst>
          </p:cNvPr>
          <p:cNvSpPr txBox="1"/>
          <p:nvPr/>
        </p:nvSpPr>
        <p:spPr>
          <a:xfrm>
            <a:off x="4356190" y="1918242"/>
            <a:ext cx="2124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Lxy</a:t>
            </a:r>
            <a:r>
              <a:rPr lang="en-US" dirty="0"/>
              <a:t> = 10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60AA9C2-1426-5048-A0CF-AAB1CD7BC91E}"/>
              </a:ext>
            </a:extLst>
          </p:cNvPr>
          <p:cNvSpPr txBox="1"/>
          <p:nvPr/>
        </p:nvSpPr>
        <p:spPr>
          <a:xfrm>
            <a:off x="7988211" y="1918242"/>
            <a:ext cx="2124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Lxy</a:t>
            </a:r>
            <a:r>
              <a:rPr lang="en-US" dirty="0"/>
              <a:t> = 15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5AE3E8F-64BE-13BD-179F-FDF3DBE70D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9723" y="2464627"/>
            <a:ext cx="3216250" cy="402031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41E615B-3BEA-0CAB-DF78-CF525F9742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7044" y="2615993"/>
            <a:ext cx="2496276" cy="359904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7CCF625-3D0F-0AFE-BC70-87E3704111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54053" y="2615993"/>
            <a:ext cx="1456059" cy="3394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5914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F1D30-274D-A5B8-3620-4DA31ECE8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734" y="2766218"/>
            <a:ext cx="10515600" cy="1325563"/>
          </a:xfrm>
        </p:spPr>
        <p:txBody>
          <a:bodyPr/>
          <a:lstStyle/>
          <a:p>
            <a:r>
              <a:rPr lang="en-US" b="1" dirty="0"/>
              <a:t>Specifying Grafted Points</a:t>
            </a:r>
          </a:p>
        </p:txBody>
      </p:sp>
    </p:spTree>
    <p:extLst>
      <p:ext uri="{BB962C8B-B14F-4D97-AF65-F5344CB8AC3E}">
        <p14:creationId xmlns:p14="http://schemas.microsoft.com/office/powerpoint/2010/main" val="8964680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A1061-086B-35E4-61C1-83C328D55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A4566B-D26D-18F7-2769-748D7813228B}"/>
              </a:ext>
            </a:extLst>
          </p:cNvPr>
          <p:cNvSpPr txBox="1"/>
          <p:nvPr/>
        </p:nvSpPr>
        <p:spPr>
          <a:xfrm>
            <a:off x="714374" y="1895475"/>
            <a:ext cx="7810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2D binary array for surface sites of homogeneously grafted polymer given grafting density, simulation box size, and discretization (and assuming dx = </a:t>
            </a:r>
            <a:r>
              <a:rPr lang="en-US" dirty="0" err="1"/>
              <a:t>dy</a:t>
            </a:r>
            <a:r>
              <a:rPr lang="en-US" dirty="0"/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B153E5-948B-4D25-2B1C-2231E4E7EBA6}"/>
              </a:ext>
            </a:extLst>
          </p:cNvPr>
          <p:cNvSpPr txBox="1"/>
          <p:nvPr/>
        </p:nvSpPr>
        <p:spPr>
          <a:xfrm>
            <a:off x="714374" y="2776538"/>
            <a:ext cx="11077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Fullspace</a:t>
            </a:r>
            <a:r>
              <a:rPr lang="en-US" dirty="0"/>
              <a:t> must be periodic on x0 = </a:t>
            </a:r>
            <a:r>
              <a:rPr lang="en-US" dirty="0" err="1"/>
              <a:t>xL</a:t>
            </a:r>
            <a:r>
              <a:rPr lang="en-US" dirty="0"/>
              <a:t>, y0 = </a:t>
            </a:r>
            <a:r>
              <a:rPr lang="en-US" dirty="0" err="1"/>
              <a:t>yL</a:t>
            </a:r>
            <a:endParaRPr lang="en-US" dirty="0"/>
          </a:p>
          <a:p>
            <a:r>
              <a:rPr lang="en-US" dirty="0" err="1"/>
              <a:t>Halfspace</a:t>
            </a:r>
            <a:r>
              <a:rPr lang="en-US" dirty="0"/>
              <a:t> must be even on </a:t>
            </a:r>
            <a:r>
              <a:rPr lang="en-US" dirty="0" err="1"/>
              <a:t>xL</a:t>
            </a:r>
            <a:r>
              <a:rPr lang="en-US" dirty="0"/>
              <a:t>/2 and </a:t>
            </a:r>
            <a:r>
              <a:rPr lang="en-US" dirty="0" err="1"/>
              <a:t>yL</a:t>
            </a:r>
            <a:r>
              <a:rPr lang="en-US" dirty="0"/>
              <a:t>/2 (overlap of boundary following REDFT00) and periodic on x0 = </a:t>
            </a:r>
            <a:r>
              <a:rPr lang="en-US" dirty="0" err="1"/>
              <a:t>xL</a:t>
            </a:r>
            <a:r>
              <a:rPr lang="en-US" dirty="0"/>
              <a:t>, y0 = </a:t>
            </a:r>
            <a:r>
              <a:rPr lang="en-US" dirty="0" err="1"/>
              <a:t>yL</a:t>
            </a:r>
            <a:r>
              <a:rPr lang="en-US" dirty="0"/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078C71-47DB-0D25-8BE5-AD0C9CC3C9FD}"/>
              </a:ext>
            </a:extLst>
          </p:cNvPr>
          <p:cNvSpPr txBox="1"/>
          <p:nvPr/>
        </p:nvSpPr>
        <p:spPr>
          <a:xfrm>
            <a:off x="714373" y="3812426"/>
            <a:ext cx="11077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Homogeneous spacing as determined by regular hexagon, where grafting point at centroid of hexagon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7DDA30-EAF3-09E5-D289-BD5F06EA216D}"/>
              </a:ext>
            </a:extLst>
          </p:cNvPr>
          <p:cNvSpPr txBox="1"/>
          <p:nvPr/>
        </p:nvSpPr>
        <p:spPr>
          <a:xfrm>
            <a:off x="714372" y="4508719"/>
            <a:ext cx="110775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case there are edge effects, try shifting the centroids away from the boundaries of the </a:t>
            </a:r>
            <a:r>
              <a:rPr lang="en-US" dirty="0" err="1"/>
              <a:t>xy</a:t>
            </a:r>
            <a:r>
              <a:rPr lang="en-US" dirty="0"/>
              <a:t>-plane (only did for </a:t>
            </a:r>
            <a:r>
              <a:rPr lang="en-US" dirty="0" err="1"/>
              <a:t>fullspace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Make sure no edge effects by comparing results of full FFT with cos FFT</a:t>
            </a:r>
          </a:p>
        </p:txBody>
      </p:sp>
    </p:spTree>
    <p:extLst>
      <p:ext uri="{BB962C8B-B14F-4D97-AF65-F5344CB8AC3E}">
        <p14:creationId xmlns:p14="http://schemas.microsoft.com/office/powerpoint/2010/main" val="1764039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EEEE0-B8A6-08CE-5A61-F14A088AD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DGC vs MDE (q, normalized, </a:t>
            </a:r>
            <a:r>
              <a:rPr lang="en-US" dirty="0" err="1"/>
              <a:t>init</a:t>
            </a:r>
            <a:r>
              <a:rPr lang="en-US" dirty="0"/>
              <a:t>=0, s02)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D13DBBB-27FF-793C-307E-FECB09AA6B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363" y="1199692"/>
            <a:ext cx="3073091" cy="2303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75AD07C-E643-A906-FEFB-91B83A717D8B}"/>
              </a:ext>
            </a:extLst>
          </p:cNvPr>
          <p:cNvSpPr/>
          <p:nvPr/>
        </p:nvSpPr>
        <p:spPr>
          <a:xfrm>
            <a:off x="9885681" y="79429"/>
            <a:ext cx="2196252" cy="14511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N = 50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Ns0 = 1000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ds0 = 0.05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Ds0 = 20</a:t>
            </a:r>
          </a:p>
        </p:txBody>
      </p:sp>
      <p:pic>
        <p:nvPicPr>
          <p:cNvPr id="3080" name="Picture 8">
            <a:extLst>
              <a:ext uri="{FF2B5EF4-FFF2-40B4-BE49-F238E27FC236}">
                <a16:creationId xmlns:a16="http://schemas.microsoft.com/office/drawing/2014/main" id="{5984C787-3F91-4BFF-97BC-9248A8D1A0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9062" y="1404992"/>
            <a:ext cx="2991863" cy="2303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>
            <a:extLst>
              <a:ext uri="{FF2B5EF4-FFF2-40B4-BE49-F238E27FC236}">
                <a16:creationId xmlns:a16="http://schemas.microsoft.com/office/drawing/2014/main" id="{604F5293-915D-5980-A67C-0A56BF5688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9291" y="2639536"/>
            <a:ext cx="2991863" cy="2303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>
            <a:extLst>
              <a:ext uri="{FF2B5EF4-FFF2-40B4-BE49-F238E27FC236}">
                <a16:creationId xmlns:a16="http://schemas.microsoft.com/office/drawing/2014/main" id="{A0CB062F-DED6-0A95-2DF1-42786154B3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363" y="3486787"/>
            <a:ext cx="3073092" cy="2319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F865744D-EF45-05C7-A849-E27769F218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9134" y="3503155"/>
            <a:ext cx="2991791" cy="2303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90670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26BC3-A860-346A-4F58-1EE4C3E7F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conditions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0B5138-8D53-B196-C54A-B372D20698D0}"/>
              </a:ext>
            </a:extLst>
          </p:cNvPr>
          <p:cNvSpPr txBox="1"/>
          <p:nvPr/>
        </p:nvSpPr>
        <p:spPr>
          <a:xfrm>
            <a:off x="1192695" y="2186609"/>
            <a:ext cx="70269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Sigma = 0.05 c/nm2</a:t>
            </a:r>
          </a:p>
          <a:p>
            <a:r>
              <a:rPr lang="en-US" dirty="0"/>
              <a:t>Lx = 15 nm</a:t>
            </a:r>
          </a:p>
          <a:p>
            <a:r>
              <a:rPr lang="en-US" dirty="0"/>
              <a:t>Ly = 15 nm</a:t>
            </a:r>
          </a:p>
          <a:p>
            <a:r>
              <a:rPr lang="en-US" dirty="0"/>
              <a:t>dx = 0.4 nm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1FD48E-52DE-AC6E-5D2D-A03BFCBE0CEE}"/>
              </a:ext>
            </a:extLst>
          </p:cNvPr>
          <p:cNvSpPr txBox="1"/>
          <p:nvPr/>
        </p:nvSpPr>
        <p:spPr>
          <a:xfrm>
            <a:off x="1192694" y="3776869"/>
            <a:ext cx="702696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Cast in terms of dx (for rounding and PBC for grafting points): </a:t>
            </a:r>
          </a:p>
          <a:p>
            <a:r>
              <a:rPr lang="en-US" dirty="0"/>
              <a:t>	Sigma = 0.0668 c/nm2</a:t>
            </a:r>
          </a:p>
          <a:p>
            <a:r>
              <a:rPr lang="en-US" dirty="0"/>
              <a:t>	Lx = 14.80 nm</a:t>
            </a:r>
          </a:p>
          <a:p>
            <a:r>
              <a:rPr lang="en-US" dirty="0"/>
              <a:t>	Ly = 11.20 nm</a:t>
            </a:r>
          </a:p>
          <a:p>
            <a:endParaRPr lang="en-US" dirty="0"/>
          </a:p>
          <a:p>
            <a:r>
              <a:rPr lang="en-US" dirty="0"/>
              <a:t>(Sigma error decrease with dx)</a:t>
            </a:r>
          </a:p>
        </p:txBody>
      </p:sp>
    </p:spTree>
    <p:extLst>
      <p:ext uri="{BB962C8B-B14F-4D97-AF65-F5344CB8AC3E}">
        <p14:creationId xmlns:p14="http://schemas.microsoft.com/office/powerpoint/2010/main" val="7823080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>
            <a:extLst>
              <a:ext uri="{FF2B5EF4-FFF2-40B4-BE49-F238E27FC236}">
                <a16:creationId xmlns:a16="http://schemas.microsoft.com/office/drawing/2014/main" id="{0942303E-AC1F-10F0-8287-CEA51A87AF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743" y="3203809"/>
            <a:ext cx="3992646" cy="3472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8">
            <a:extLst>
              <a:ext uri="{FF2B5EF4-FFF2-40B4-BE49-F238E27FC236}">
                <a16:creationId xmlns:a16="http://schemas.microsoft.com/office/drawing/2014/main" id="{3D1364F1-8E30-980B-97F9-DAB3A4D509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12"/>
          <a:stretch/>
        </p:blipFill>
        <p:spPr bwMode="auto">
          <a:xfrm>
            <a:off x="1822262" y="256141"/>
            <a:ext cx="3924300" cy="3472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>
            <a:extLst>
              <a:ext uri="{FF2B5EF4-FFF2-40B4-BE49-F238E27FC236}">
                <a16:creationId xmlns:a16="http://schemas.microsoft.com/office/drawing/2014/main" id="{ED191988-4743-BC45-910E-FD3AAF0325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2" r="1712"/>
          <a:stretch/>
        </p:blipFill>
        <p:spPr bwMode="auto">
          <a:xfrm>
            <a:off x="1819275" y="3289300"/>
            <a:ext cx="3924300" cy="3386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Hexagon 22">
            <a:extLst>
              <a:ext uri="{FF2B5EF4-FFF2-40B4-BE49-F238E27FC236}">
                <a16:creationId xmlns:a16="http://schemas.microsoft.com/office/drawing/2014/main" id="{95F6E8AA-E51C-EF11-9603-A8A2058FEBC7}"/>
              </a:ext>
            </a:extLst>
          </p:cNvPr>
          <p:cNvSpPr>
            <a:spLocks noChangeAspect="1"/>
          </p:cNvSpPr>
          <p:nvPr/>
        </p:nvSpPr>
        <p:spPr>
          <a:xfrm>
            <a:off x="1974615" y="296893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Hexagon 23">
            <a:extLst>
              <a:ext uri="{FF2B5EF4-FFF2-40B4-BE49-F238E27FC236}">
                <a16:creationId xmlns:a16="http://schemas.microsoft.com/office/drawing/2014/main" id="{E2137AB5-84C0-9474-6105-2C763501D3BA}"/>
              </a:ext>
            </a:extLst>
          </p:cNvPr>
          <p:cNvSpPr>
            <a:spLocks noChangeAspect="1"/>
          </p:cNvSpPr>
          <p:nvPr/>
        </p:nvSpPr>
        <p:spPr>
          <a:xfrm>
            <a:off x="1967472" y="392110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Hexagon 24">
            <a:extLst>
              <a:ext uri="{FF2B5EF4-FFF2-40B4-BE49-F238E27FC236}">
                <a16:creationId xmlns:a16="http://schemas.microsoft.com/office/drawing/2014/main" id="{F8C810D5-5537-7B6D-B440-1268350AA201}"/>
              </a:ext>
            </a:extLst>
          </p:cNvPr>
          <p:cNvSpPr>
            <a:spLocks noChangeAspect="1"/>
          </p:cNvSpPr>
          <p:nvPr/>
        </p:nvSpPr>
        <p:spPr>
          <a:xfrm>
            <a:off x="1967472" y="486574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Hexagon 25">
            <a:extLst>
              <a:ext uri="{FF2B5EF4-FFF2-40B4-BE49-F238E27FC236}">
                <a16:creationId xmlns:a16="http://schemas.microsoft.com/office/drawing/2014/main" id="{F77599D8-7767-A82D-07AA-3FB63B9BFD14}"/>
              </a:ext>
            </a:extLst>
          </p:cNvPr>
          <p:cNvSpPr>
            <a:spLocks noChangeAspect="1"/>
          </p:cNvSpPr>
          <p:nvPr/>
        </p:nvSpPr>
        <p:spPr>
          <a:xfrm>
            <a:off x="2834107" y="5342618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Hexagon 26">
            <a:extLst>
              <a:ext uri="{FF2B5EF4-FFF2-40B4-BE49-F238E27FC236}">
                <a16:creationId xmlns:a16="http://schemas.microsoft.com/office/drawing/2014/main" id="{EDA58312-BC6C-10CE-D676-1A55FABD2974}"/>
              </a:ext>
            </a:extLst>
          </p:cNvPr>
          <p:cNvSpPr>
            <a:spLocks noChangeAspect="1"/>
          </p:cNvSpPr>
          <p:nvPr/>
        </p:nvSpPr>
        <p:spPr>
          <a:xfrm>
            <a:off x="2834107" y="4397196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Hexagon 27">
            <a:extLst>
              <a:ext uri="{FF2B5EF4-FFF2-40B4-BE49-F238E27FC236}">
                <a16:creationId xmlns:a16="http://schemas.microsoft.com/office/drawing/2014/main" id="{500312F3-E150-1BF6-8E03-C5E66745B1B5}"/>
              </a:ext>
            </a:extLst>
          </p:cNvPr>
          <p:cNvSpPr>
            <a:spLocks noChangeAspect="1"/>
          </p:cNvSpPr>
          <p:nvPr/>
        </p:nvSpPr>
        <p:spPr>
          <a:xfrm>
            <a:off x="2834107" y="345177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Hexagon 28">
            <a:extLst>
              <a:ext uri="{FF2B5EF4-FFF2-40B4-BE49-F238E27FC236}">
                <a16:creationId xmlns:a16="http://schemas.microsoft.com/office/drawing/2014/main" id="{15731913-8430-CCBF-E728-912DD1051C0A}"/>
              </a:ext>
            </a:extLst>
          </p:cNvPr>
          <p:cNvSpPr>
            <a:spLocks noChangeAspect="1"/>
          </p:cNvSpPr>
          <p:nvPr/>
        </p:nvSpPr>
        <p:spPr>
          <a:xfrm>
            <a:off x="3693601" y="2976254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Hexagon 29">
            <a:extLst>
              <a:ext uri="{FF2B5EF4-FFF2-40B4-BE49-F238E27FC236}">
                <a16:creationId xmlns:a16="http://schemas.microsoft.com/office/drawing/2014/main" id="{FE4743FE-6712-EBB0-A5C5-B2274FF5C4DC}"/>
              </a:ext>
            </a:extLst>
          </p:cNvPr>
          <p:cNvSpPr>
            <a:spLocks noChangeAspect="1"/>
          </p:cNvSpPr>
          <p:nvPr/>
        </p:nvSpPr>
        <p:spPr>
          <a:xfrm>
            <a:off x="3687238" y="3934484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Hexagon 39">
            <a:extLst>
              <a:ext uri="{FF2B5EF4-FFF2-40B4-BE49-F238E27FC236}">
                <a16:creationId xmlns:a16="http://schemas.microsoft.com/office/drawing/2014/main" id="{F03E2C1C-BF9A-D1A4-AB96-44B915D89168}"/>
              </a:ext>
            </a:extLst>
          </p:cNvPr>
          <p:cNvSpPr>
            <a:spLocks noChangeAspect="1"/>
          </p:cNvSpPr>
          <p:nvPr/>
        </p:nvSpPr>
        <p:spPr>
          <a:xfrm>
            <a:off x="4550589" y="3458860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Hexagon 40">
            <a:extLst>
              <a:ext uri="{FF2B5EF4-FFF2-40B4-BE49-F238E27FC236}">
                <a16:creationId xmlns:a16="http://schemas.microsoft.com/office/drawing/2014/main" id="{AA13D11E-D161-07F1-337A-0439DE47625A}"/>
              </a:ext>
            </a:extLst>
          </p:cNvPr>
          <p:cNvSpPr>
            <a:spLocks noChangeAspect="1"/>
          </p:cNvSpPr>
          <p:nvPr/>
        </p:nvSpPr>
        <p:spPr>
          <a:xfrm>
            <a:off x="4550589" y="4411034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Hexagon 41">
            <a:extLst>
              <a:ext uri="{FF2B5EF4-FFF2-40B4-BE49-F238E27FC236}">
                <a16:creationId xmlns:a16="http://schemas.microsoft.com/office/drawing/2014/main" id="{37E2AD43-8C0F-AE4E-73F5-2ADF3F4328B5}"/>
              </a:ext>
            </a:extLst>
          </p:cNvPr>
          <p:cNvSpPr>
            <a:spLocks noChangeAspect="1"/>
          </p:cNvSpPr>
          <p:nvPr/>
        </p:nvSpPr>
        <p:spPr>
          <a:xfrm>
            <a:off x="4550589" y="5369961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Hexagon 48">
            <a:extLst>
              <a:ext uri="{FF2B5EF4-FFF2-40B4-BE49-F238E27FC236}">
                <a16:creationId xmlns:a16="http://schemas.microsoft.com/office/drawing/2014/main" id="{6DED218D-3761-F049-ADDA-F96E065614EC}"/>
              </a:ext>
            </a:extLst>
          </p:cNvPr>
          <p:cNvSpPr>
            <a:spLocks noChangeAspect="1"/>
          </p:cNvSpPr>
          <p:nvPr/>
        </p:nvSpPr>
        <p:spPr>
          <a:xfrm>
            <a:off x="3694322" y="487761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5" name="Hexagon 1024">
            <a:extLst>
              <a:ext uri="{FF2B5EF4-FFF2-40B4-BE49-F238E27FC236}">
                <a16:creationId xmlns:a16="http://schemas.microsoft.com/office/drawing/2014/main" id="{C7930FA0-BB84-E8BC-6F55-86DC44EB1517}"/>
              </a:ext>
            </a:extLst>
          </p:cNvPr>
          <p:cNvSpPr>
            <a:spLocks noChangeAspect="1"/>
          </p:cNvSpPr>
          <p:nvPr/>
        </p:nvSpPr>
        <p:spPr>
          <a:xfrm>
            <a:off x="5426874" y="296893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7" name="Hexagon 1026">
            <a:extLst>
              <a:ext uri="{FF2B5EF4-FFF2-40B4-BE49-F238E27FC236}">
                <a16:creationId xmlns:a16="http://schemas.microsoft.com/office/drawing/2014/main" id="{07BAD851-770C-F9A5-118E-93F5FFB185A8}"/>
              </a:ext>
            </a:extLst>
          </p:cNvPr>
          <p:cNvSpPr>
            <a:spLocks noChangeAspect="1"/>
          </p:cNvSpPr>
          <p:nvPr/>
        </p:nvSpPr>
        <p:spPr>
          <a:xfrm>
            <a:off x="5419730" y="392110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9" name="Hexagon 1028">
            <a:extLst>
              <a:ext uri="{FF2B5EF4-FFF2-40B4-BE49-F238E27FC236}">
                <a16:creationId xmlns:a16="http://schemas.microsoft.com/office/drawing/2014/main" id="{D632B0F6-85EB-24F7-7939-C500C21C0D9E}"/>
              </a:ext>
            </a:extLst>
          </p:cNvPr>
          <p:cNvSpPr>
            <a:spLocks noChangeAspect="1"/>
          </p:cNvSpPr>
          <p:nvPr/>
        </p:nvSpPr>
        <p:spPr>
          <a:xfrm>
            <a:off x="5419730" y="486574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0" name="Hexagon 1029">
            <a:extLst>
              <a:ext uri="{FF2B5EF4-FFF2-40B4-BE49-F238E27FC236}">
                <a16:creationId xmlns:a16="http://schemas.microsoft.com/office/drawing/2014/main" id="{94B24927-43D8-1C74-168D-351ED75387C9}"/>
              </a:ext>
            </a:extLst>
          </p:cNvPr>
          <p:cNvSpPr>
            <a:spLocks noChangeAspect="1"/>
          </p:cNvSpPr>
          <p:nvPr/>
        </p:nvSpPr>
        <p:spPr>
          <a:xfrm>
            <a:off x="6286366" y="5342618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1" name="Hexagon 1030">
            <a:extLst>
              <a:ext uri="{FF2B5EF4-FFF2-40B4-BE49-F238E27FC236}">
                <a16:creationId xmlns:a16="http://schemas.microsoft.com/office/drawing/2014/main" id="{3DB7BA57-7A0A-69E4-2AF2-2C4D8F441114}"/>
              </a:ext>
            </a:extLst>
          </p:cNvPr>
          <p:cNvSpPr>
            <a:spLocks noChangeAspect="1"/>
          </p:cNvSpPr>
          <p:nvPr/>
        </p:nvSpPr>
        <p:spPr>
          <a:xfrm>
            <a:off x="6286366" y="4397196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2" name="Hexagon 1031">
            <a:extLst>
              <a:ext uri="{FF2B5EF4-FFF2-40B4-BE49-F238E27FC236}">
                <a16:creationId xmlns:a16="http://schemas.microsoft.com/office/drawing/2014/main" id="{C03011F2-1859-3E52-FEC8-55F61BD5FFF3}"/>
              </a:ext>
            </a:extLst>
          </p:cNvPr>
          <p:cNvSpPr>
            <a:spLocks noChangeAspect="1"/>
          </p:cNvSpPr>
          <p:nvPr/>
        </p:nvSpPr>
        <p:spPr>
          <a:xfrm>
            <a:off x="6286366" y="345177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3" name="Hexagon 1032">
            <a:extLst>
              <a:ext uri="{FF2B5EF4-FFF2-40B4-BE49-F238E27FC236}">
                <a16:creationId xmlns:a16="http://schemas.microsoft.com/office/drawing/2014/main" id="{AE75FE7B-A81B-2956-56D7-45F8EB881D36}"/>
              </a:ext>
            </a:extLst>
          </p:cNvPr>
          <p:cNvSpPr>
            <a:spLocks noChangeAspect="1"/>
          </p:cNvSpPr>
          <p:nvPr/>
        </p:nvSpPr>
        <p:spPr>
          <a:xfrm>
            <a:off x="7145860" y="2976253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4" name="Hexagon 1033">
            <a:extLst>
              <a:ext uri="{FF2B5EF4-FFF2-40B4-BE49-F238E27FC236}">
                <a16:creationId xmlns:a16="http://schemas.microsoft.com/office/drawing/2014/main" id="{54025567-2401-C213-CA49-AFB6FBE39109}"/>
              </a:ext>
            </a:extLst>
          </p:cNvPr>
          <p:cNvSpPr>
            <a:spLocks noChangeAspect="1"/>
          </p:cNvSpPr>
          <p:nvPr/>
        </p:nvSpPr>
        <p:spPr>
          <a:xfrm>
            <a:off x="7139497" y="393448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5" name="Hexagon 1034">
            <a:extLst>
              <a:ext uri="{FF2B5EF4-FFF2-40B4-BE49-F238E27FC236}">
                <a16:creationId xmlns:a16="http://schemas.microsoft.com/office/drawing/2014/main" id="{E0349C23-4111-3D32-480E-A5D8E9E50CE5}"/>
              </a:ext>
            </a:extLst>
          </p:cNvPr>
          <p:cNvSpPr>
            <a:spLocks noChangeAspect="1"/>
          </p:cNvSpPr>
          <p:nvPr/>
        </p:nvSpPr>
        <p:spPr>
          <a:xfrm>
            <a:off x="8002848" y="3458861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6" name="Hexagon 1035">
            <a:extLst>
              <a:ext uri="{FF2B5EF4-FFF2-40B4-BE49-F238E27FC236}">
                <a16:creationId xmlns:a16="http://schemas.microsoft.com/office/drawing/2014/main" id="{F83ECF99-64C5-797E-B098-E76380388873}"/>
              </a:ext>
            </a:extLst>
          </p:cNvPr>
          <p:cNvSpPr>
            <a:spLocks noChangeAspect="1"/>
          </p:cNvSpPr>
          <p:nvPr/>
        </p:nvSpPr>
        <p:spPr>
          <a:xfrm>
            <a:off x="8002848" y="4411034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7" name="Hexagon 1036">
            <a:extLst>
              <a:ext uri="{FF2B5EF4-FFF2-40B4-BE49-F238E27FC236}">
                <a16:creationId xmlns:a16="http://schemas.microsoft.com/office/drawing/2014/main" id="{3EFEC826-0843-1F99-73DF-98C2B066C33D}"/>
              </a:ext>
            </a:extLst>
          </p:cNvPr>
          <p:cNvSpPr>
            <a:spLocks noChangeAspect="1"/>
          </p:cNvSpPr>
          <p:nvPr/>
        </p:nvSpPr>
        <p:spPr>
          <a:xfrm>
            <a:off x="8002848" y="5369961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8" name="Hexagon 1037">
            <a:extLst>
              <a:ext uri="{FF2B5EF4-FFF2-40B4-BE49-F238E27FC236}">
                <a16:creationId xmlns:a16="http://schemas.microsoft.com/office/drawing/2014/main" id="{0BCE8D4E-D1B7-EB16-800E-B94AFEB8750D}"/>
              </a:ext>
            </a:extLst>
          </p:cNvPr>
          <p:cNvSpPr>
            <a:spLocks noChangeAspect="1"/>
          </p:cNvSpPr>
          <p:nvPr/>
        </p:nvSpPr>
        <p:spPr>
          <a:xfrm>
            <a:off x="7146581" y="487761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1" name="Hexagon 1040">
            <a:extLst>
              <a:ext uri="{FF2B5EF4-FFF2-40B4-BE49-F238E27FC236}">
                <a16:creationId xmlns:a16="http://schemas.microsoft.com/office/drawing/2014/main" id="{233AE70B-20DB-13A2-B087-EABEF323EEE8}"/>
              </a:ext>
            </a:extLst>
          </p:cNvPr>
          <p:cNvSpPr>
            <a:spLocks noChangeAspect="1"/>
          </p:cNvSpPr>
          <p:nvPr/>
        </p:nvSpPr>
        <p:spPr>
          <a:xfrm>
            <a:off x="1974615" y="123371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2" name="Hexagon 1041">
            <a:extLst>
              <a:ext uri="{FF2B5EF4-FFF2-40B4-BE49-F238E27FC236}">
                <a16:creationId xmlns:a16="http://schemas.microsoft.com/office/drawing/2014/main" id="{3DE50CB0-C76B-A63E-8679-7E0A8959A0B9}"/>
              </a:ext>
            </a:extLst>
          </p:cNvPr>
          <p:cNvSpPr>
            <a:spLocks noChangeAspect="1"/>
          </p:cNvSpPr>
          <p:nvPr/>
        </p:nvSpPr>
        <p:spPr>
          <a:xfrm>
            <a:off x="1967472" y="107554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3" name="Hexagon 1042">
            <a:extLst>
              <a:ext uri="{FF2B5EF4-FFF2-40B4-BE49-F238E27FC236}">
                <a16:creationId xmlns:a16="http://schemas.microsoft.com/office/drawing/2014/main" id="{29D05AB5-6B19-44C7-74B5-B5B33DBEB87D}"/>
              </a:ext>
            </a:extLst>
          </p:cNvPr>
          <p:cNvSpPr>
            <a:spLocks noChangeAspect="1"/>
          </p:cNvSpPr>
          <p:nvPr/>
        </p:nvSpPr>
        <p:spPr>
          <a:xfrm>
            <a:off x="1967472" y="202018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4" name="Hexagon 1043">
            <a:extLst>
              <a:ext uri="{FF2B5EF4-FFF2-40B4-BE49-F238E27FC236}">
                <a16:creationId xmlns:a16="http://schemas.microsoft.com/office/drawing/2014/main" id="{30A6E450-0182-357B-895E-052D58DB7A20}"/>
              </a:ext>
            </a:extLst>
          </p:cNvPr>
          <p:cNvSpPr>
            <a:spLocks noChangeAspect="1"/>
          </p:cNvSpPr>
          <p:nvPr/>
        </p:nvSpPr>
        <p:spPr>
          <a:xfrm>
            <a:off x="2834107" y="2497054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5" name="Hexagon 1044">
            <a:extLst>
              <a:ext uri="{FF2B5EF4-FFF2-40B4-BE49-F238E27FC236}">
                <a16:creationId xmlns:a16="http://schemas.microsoft.com/office/drawing/2014/main" id="{E824D373-3145-98BD-613C-E22BE76D8876}"/>
              </a:ext>
            </a:extLst>
          </p:cNvPr>
          <p:cNvSpPr>
            <a:spLocks noChangeAspect="1"/>
          </p:cNvSpPr>
          <p:nvPr/>
        </p:nvSpPr>
        <p:spPr>
          <a:xfrm>
            <a:off x="2834107" y="1551633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6" name="Hexagon 1045">
            <a:extLst>
              <a:ext uri="{FF2B5EF4-FFF2-40B4-BE49-F238E27FC236}">
                <a16:creationId xmlns:a16="http://schemas.microsoft.com/office/drawing/2014/main" id="{6767733A-16D2-4B6C-34BB-01A31C7E6626}"/>
              </a:ext>
            </a:extLst>
          </p:cNvPr>
          <p:cNvSpPr>
            <a:spLocks noChangeAspect="1"/>
          </p:cNvSpPr>
          <p:nvPr/>
        </p:nvSpPr>
        <p:spPr>
          <a:xfrm>
            <a:off x="2834107" y="606211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7" name="Hexagon 1046">
            <a:extLst>
              <a:ext uri="{FF2B5EF4-FFF2-40B4-BE49-F238E27FC236}">
                <a16:creationId xmlns:a16="http://schemas.microsoft.com/office/drawing/2014/main" id="{CDACEC79-344B-B4E4-41E0-EBF8AF32F90C}"/>
              </a:ext>
            </a:extLst>
          </p:cNvPr>
          <p:cNvSpPr>
            <a:spLocks noChangeAspect="1"/>
          </p:cNvSpPr>
          <p:nvPr/>
        </p:nvSpPr>
        <p:spPr>
          <a:xfrm>
            <a:off x="3693601" y="13068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8" name="Hexagon 1047">
            <a:extLst>
              <a:ext uri="{FF2B5EF4-FFF2-40B4-BE49-F238E27FC236}">
                <a16:creationId xmlns:a16="http://schemas.microsoft.com/office/drawing/2014/main" id="{1E35B54C-090A-1F13-14AA-318518BC9368}"/>
              </a:ext>
            </a:extLst>
          </p:cNvPr>
          <p:cNvSpPr>
            <a:spLocks noChangeAspect="1"/>
          </p:cNvSpPr>
          <p:nvPr/>
        </p:nvSpPr>
        <p:spPr>
          <a:xfrm>
            <a:off x="3687238" y="1088921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9" name="Hexagon 1048">
            <a:extLst>
              <a:ext uri="{FF2B5EF4-FFF2-40B4-BE49-F238E27FC236}">
                <a16:creationId xmlns:a16="http://schemas.microsoft.com/office/drawing/2014/main" id="{BCBB82C8-E63A-EE61-6294-25E618FEB54B}"/>
              </a:ext>
            </a:extLst>
          </p:cNvPr>
          <p:cNvSpPr>
            <a:spLocks noChangeAspect="1"/>
          </p:cNvSpPr>
          <p:nvPr/>
        </p:nvSpPr>
        <p:spPr>
          <a:xfrm>
            <a:off x="4550589" y="613297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0" name="Hexagon 1049">
            <a:extLst>
              <a:ext uri="{FF2B5EF4-FFF2-40B4-BE49-F238E27FC236}">
                <a16:creationId xmlns:a16="http://schemas.microsoft.com/office/drawing/2014/main" id="{70D2298F-7505-8383-97B8-EEAD8289CED8}"/>
              </a:ext>
            </a:extLst>
          </p:cNvPr>
          <p:cNvSpPr>
            <a:spLocks noChangeAspect="1"/>
          </p:cNvSpPr>
          <p:nvPr/>
        </p:nvSpPr>
        <p:spPr>
          <a:xfrm>
            <a:off x="4550589" y="1565470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1" name="Hexagon 1050">
            <a:extLst>
              <a:ext uri="{FF2B5EF4-FFF2-40B4-BE49-F238E27FC236}">
                <a16:creationId xmlns:a16="http://schemas.microsoft.com/office/drawing/2014/main" id="{DC63DC33-6F51-897F-07D6-CC39F55F7C19}"/>
              </a:ext>
            </a:extLst>
          </p:cNvPr>
          <p:cNvSpPr>
            <a:spLocks noChangeAspect="1"/>
          </p:cNvSpPr>
          <p:nvPr/>
        </p:nvSpPr>
        <p:spPr>
          <a:xfrm>
            <a:off x="4550589" y="2524398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2" name="Hexagon 1051">
            <a:extLst>
              <a:ext uri="{FF2B5EF4-FFF2-40B4-BE49-F238E27FC236}">
                <a16:creationId xmlns:a16="http://schemas.microsoft.com/office/drawing/2014/main" id="{A6BED701-B11E-C171-A218-15045EBA5BCB}"/>
              </a:ext>
            </a:extLst>
          </p:cNvPr>
          <p:cNvSpPr>
            <a:spLocks noChangeAspect="1"/>
          </p:cNvSpPr>
          <p:nvPr/>
        </p:nvSpPr>
        <p:spPr>
          <a:xfrm>
            <a:off x="3694323" y="203205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4" name="TextBox 1053">
            <a:extLst>
              <a:ext uri="{FF2B5EF4-FFF2-40B4-BE49-F238E27FC236}">
                <a16:creationId xmlns:a16="http://schemas.microsoft.com/office/drawing/2014/main" id="{E16D4160-E2CF-117C-20CB-9D971F61732B}"/>
              </a:ext>
            </a:extLst>
          </p:cNvPr>
          <p:cNvSpPr txBox="1"/>
          <p:nvPr/>
        </p:nvSpPr>
        <p:spPr>
          <a:xfrm>
            <a:off x="6836896" y="857059"/>
            <a:ext cx="30900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Padded PBC (Full FFT)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90C61F-5E95-A1FC-DF35-A2152D6F59F6}"/>
              </a:ext>
            </a:extLst>
          </p:cNvPr>
          <p:cNvSpPr txBox="1"/>
          <p:nvPr/>
        </p:nvSpPr>
        <p:spPr>
          <a:xfrm>
            <a:off x="6445440" y="1667051"/>
            <a:ext cx="5175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Hexagons drawn for illustration of hexagon approach</a:t>
            </a:r>
          </a:p>
        </p:txBody>
      </p:sp>
    </p:spTree>
    <p:extLst>
      <p:ext uri="{BB962C8B-B14F-4D97-AF65-F5344CB8AC3E}">
        <p14:creationId xmlns:p14="http://schemas.microsoft.com/office/powerpoint/2010/main" val="7753157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23" name="Group 3122">
            <a:extLst>
              <a:ext uri="{FF2B5EF4-FFF2-40B4-BE49-F238E27FC236}">
                <a16:creationId xmlns:a16="http://schemas.microsoft.com/office/drawing/2014/main" id="{9A8164A6-CA96-945E-BD6C-0DA9E2006A3B}"/>
              </a:ext>
            </a:extLst>
          </p:cNvPr>
          <p:cNvGrpSpPr/>
          <p:nvPr/>
        </p:nvGrpSpPr>
        <p:grpSpPr>
          <a:xfrm>
            <a:off x="4608476" y="18727"/>
            <a:ext cx="3955455" cy="3472788"/>
            <a:chOff x="9342443" y="3203112"/>
            <a:chExt cx="2586642" cy="2271005"/>
          </a:xfrm>
        </p:grpSpPr>
        <p:pic>
          <p:nvPicPr>
            <p:cNvPr id="3119" name="Picture 6">
              <a:extLst>
                <a:ext uri="{FF2B5EF4-FFF2-40B4-BE49-F238E27FC236}">
                  <a16:creationId xmlns:a16="http://schemas.microsoft.com/office/drawing/2014/main" id="{627AA289-0282-DABE-7A5C-E297B88CD14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42443" y="3369366"/>
              <a:ext cx="2416593" cy="21015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20" name="Picture 6">
              <a:extLst>
                <a:ext uri="{FF2B5EF4-FFF2-40B4-BE49-F238E27FC236}">
                  <a16:creationId xmlns:a16="http://schemas.microsoft.com/office/drawing/2014/main" id="{AA10FBC1-C155-0857-B7AD-73D9AEBA548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3930" r="45343"/>
            <a:stretch/>
          </p:blipFill>
          <p:spPr bwMode="auto">
            <a:xfrm flipV="1">
              <a:off x="9344583" y="3203112"/>
              <a:ext cx="1320826" cy="11783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21" name="Picture 6">
              <a:extLst>
                <a:ext uri="{FF2B5EF4-FFF2-40B4-BE49-F238E27FC236}">
                  <a16:creationId xmlns:a16="http://schemas.microsoft.com/office/drawing/2014/main" id="{4EB190CA-009D-ED0B-A450-D14276068CD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3930" r="45343"/>
            <a:stretch/>
          </p:blipFill>
          <p:spPr bwMode="auto">
            <a:xfrm flipH="1" flipV="1">
              <a:off x="10608259" y="3203112"/>
              <a:ext cx="1320826" cy="11783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22" name="Picture 6">
              <a:extLst>
                <a:ext uri="{FF2B5EF4-FFF2-40B4-BE49-F238E27FC236}">
                  <a16:creationId xmlns:a16="http://schemas.microsoft.com/office/drawing/2014/main" id="{75B15F82-56B0-27AB-A237-D24106CC3E7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3930" r="45343"/>
            <a:stretch/>
          </p:blipFill>
          <p:spPr bwMode="auto">
            <a:xfrm flipH="1">
              <a:off x="10608259" y="4295752"/>
              <a:ext cx="1320826" cy="11783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126" name="Picture 8">
            <a:extLst>
              <a:ext uri="{FF2B5EF4-FFF2-40B4-BE49-F238E27FC236}">
                <a16:creationId xmlns:a16="http://schemas.microsoft.com/office/drawing/2014/main" id="{E762424A-8053-661D-214D-5A6A625101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88"/>
          <a:stretch/>
        </p:blipFill>
        <p:spPr bwMode="auto">
          <a:xfrm>
            <a:off x="822470" y="922899"/>
            <a:ext cx="3644809" cy="3234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27" name="Picture 8">
            <a:extLst>
              <a:ext uri="{FF2B5EF4-FFF2-40B4-BE49-F238E27FC236}">
                <a16:creationId xmlns:a16="http://schemas.microsoft.com/office/drawing/2014/main" id="{29E86343-B453-E003-6F01-B17FF940E7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07" t="2466"/>
          <a:stretch/>
        </p:blipFill>
        <p:spPr bwMode="auto">
          <a:xfrm>
            <a:off x="4333485" y="3703729"/>
            <a:ext cx="3420962" cy="3154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25" name="Picture 8">
            <a:extLst>
              <a:ext uri="{FF2B5EF4-FFF2-40B4-BE49-F238E27FC236}">
                <a16:creationId xmlns:a16="http://schemas.microsoft.com/office/drawing/2014/main" id="{B3E60859-1969-57B7-ACB3-D66167FAB3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6" r="1604"/>
          <a:stretch/>
        </p:blipFill>
        <p:spPr bwMode="auto">
          <a:xfrm>
            <a:off x="822471" y="3703729"/>
            <a:ext cx="3659059" cy="3154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Hexagon 14">
            <a:extLst>
              <a:ext uri="{FF2B5EF4-FFF2-40B4-BE49-F238E27FC236}">
                <a16:creationId xmlns:a16="http://schemas.microsoft.com/office/drawing/2014/main" id="{CA210AD0-1184-0ED8-8314-9C67458F11F8}"/>
              </a:ext>
            </a:extLst>
          </p:cNvPr>
          <p:cNvSpPr>
            <a:spLocks noChangeAspect="1"/>
          </p:cNvSpPr>
          <p:nvPr/>
        </p:nvSpPr>
        <p:spPr>
          <a:xfrm>
            <a:off x="687940" y="333070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F7E5B642-D6DC-27D1-AAAE-9D95E7839BBD}"/>
              </a:ext>
            </a:extLst>
          </p:cNvPr>
          <p:cNvSpPr>
            <a:spLocks noChangeAspect="1"/>
          </p:cNvSpPr>
          <p:nvPr/>
        </p:nvSpPr>
        <p:spPr>
          <a:xfrm>
            <a:off x="681273" y="421945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Hexagon 16">
            <a:extLst>
              <a:ext uri="{FF2B5EF4-FFF2-40B4-BE49-F238E27FC236}">
                <a16:creationId xmlns:a16="http://schemas.microsoft.com/office/drawing/2014/main" id="{04A1A5EA-4A1F-BC6E-3692-7F058625DEE6}"/>
              </a:ext>
            </a:extLst>
          </p:cNvPr>
          <p:cNvSpPr>
            <a:spLocks noChangeAspect="1"/>
          </p:cNvSpPr>
          <p:nvPr/>
        </p:nvSpPr>
        <p:spPr>
          <a:xfrm>
            <a:off x="681273" y="5101176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7B802C25-E8E5-3AD5-AA86-EC56DD658921}"/>
              </a:ext>
            </a:extLst>
          </p:cNvPr>
          <p:cNvSpPr>
            <a:spLocks noChangeAspect="1"/>
          </p:cNvSpPr>
          <p:nvPr/>
        </p:nvSpPr>
        <p:spPr>
          <a:xfrm>
            <a:off x="1490185" y="554628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Hexagon 18">
            <a:extLst>
              <a:ext uri="{FF2B5EF4-FFF2-40B4-BE49-F238E27FC236}">
                <a16:creationId xmlns:a16="http://schemas.microsoft.com/office/drawing/2014/main" id="{F264AC56-895C-CBF0-AB22-DC2EB760F723}"/>
              </a:ext>
            </a:extLst>
          </p:cNvPr>
          <p:cNvSpPr>
            <a:spLocks noChangeAspect="1"/>
          </p:cNvSpPr>
          <p:nvPr/>
        </p:nvSpPr>
        <p:spPr>
          <a:xfrm>
            <a:off x="1490185" y="466383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Hexagon 19">
            <a:extLst>
              <a:ext uri="{FF2B5EF4-FFF2-40B4-BE49-F238E27FC236}">
                <a16:creationId xmlns:a16="http://schemas.microsoft.com/office/drawing/2014/main" id="{07B9D637-BA96-2B7F-EBC9-5B688778148D}"/>
              </a:ext>
            </a:extLst>
          </p:cNvPr>
          <p:cNvSpPr>
            <a:spLocks noChangeAspect="1"/>
          </p:cNvSpPr>
          <p:nvPr/>
        </p:nvSpPr>
        <p:spPr>
          <a:xfrm>
            <a:off x="1490185" y="378138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Hexagon 20">
            <a:extLst>
              <a:ext uri="{FF2B5EF4-FFF2-40B4-BE49-F238E27FC236}">
                <a16:creationId xmlns:a16="http://schemas.microsoft.com/office/drawing/2014/main" id="{65236423-21B3-ED2B-8057-5E9D7417482A}"/>
              </a:ext>
            </a:extLst>
          </p:cNvPr>
          <p:cNvSpPr>
            <a:spLocks noChangeAspect="1"/>
          </p:cNvSpPr>
          <p:nvPr/>
        </p:nvSpPr>
        <p:spPr>
          <a:xfrm>
            <a:off x="2292430" y="3337534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Hexagon 21">
            <a:extLst>
              <a:ext uri="{FF2B5EF4-FFF2-40B4-BE49-F238E27FC236}">
                <a16:creationId xmlns:a16="http://schemas.microsoft.com/office/drawing/2014/main" id="{4F7251F9-1271-4B5D-1B14-AD79DB034C73}"/>
              </a:ext>
            </a:extLst>
          </p:cNvPr>
          <p:cNvSpPr>
            <a:spLocks noChangeAspect="1"/>
          </p:cNvSpPr>
          <p:nvPr/>
        </p:nvSpPr>
        <p:spPr>
          <a:xfrm>
            <a:off x="2286491" y="4231939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Hexagon 22">
            <a:extLst>
              <a:ext uri="{FF2B5EF4-FFF2-40B4-BE49-F238E27FC236}">
                <a16:creationId xmlns:a16="http://schemas.microsoft.com/office/drawing/2014/main" id="{4073D1F8-EC3D-0388-F726-CE0A24FC5B8A}"/>
              </a:ext>
            </a:extLst>
          </p:cNvPr>
          <p:cNvSpPr>
            <a:spLocks noChangeAspect="1"/>
          </p:cNvSpPr>
          <p:nvPr/>
        </p:nvSpPr>
        <p:spPr>
          <a:xfrm>
            <a:off x="3092337" y="378799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Hexagon 23">
            <a:extLst>
              <a:ext uri="{FF2B5EF4-FFF2-40B4-BE49-F238E27FC236}">
                <a16:creationId xmlns:a16="http://schemas.microsoft.com/office/drawing/2014/main" id="{881E2BDC-1F31-6D01-E04A-7C73381D6037}"/>
              </a:ext>
            </a:extLst>
          </p:cNvPr>
          <p:cNvSpPr>
            <a:spLocks noChangeAspect="1"/>
          </p:cNvSpPr>
          <p:nvPr/>
        </p:nvSpPr>
        <p:spPr>
          <a:xfrm>
            <a:off x="3092337" y="4676748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Hexagon 24">
            <a:extLst>
              <a:ext uri="{FF2B5EF4-FFF2-40B4-BE49-F238E27FC236}">
                <a16:creationId xmlns:a16="http://schemas.microsoft.com/office/drawing/2014/main" id="{D0AE08D3-EA20-7B0E-7F1E-2C0558AF647E}"/>
              </a:ext>
            </a:extLst>
          </p:cNvPr>
          <p:cNvSpPr>
            <a:spLocks noChangeAspect="1"/>
          </p:cNvSpPr>
          <p:nvPr/>
        </p:nvSpPr>
        <p:spPr>
          <a:xfrm>
            <a:off x="3092337" y="5571804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Hexagon 25">
            <a:extLst>
              <a:ext uri="{FF2B5EF4-FFF2-40B4-BE49-F238E27FC236}">
                <a16:creationId xmlns:a16="http://schemas.microsoft.com/office/drawing/2014/main" id="{95823C0A-C918-E852-F828-D270E718F930}"/>
              </a:ext>
            </a:extLst>
          </p:cNvPr>
          <p:cNvSpPr>
            <a:spLocks noChangeAspect="1"/>
          </p:cNvSpPr>
          <p:nvPr/>
        </p:nvSpPr>
        <p:spPr>
          <a:xfrm>
            <a:off x="2293103" y="511225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Hexagon 26">
            <a:extLst>
              <a:ext uri="{FF2B5EF4-FFF2-40B4-BE49-F238E27FC236}">
                <a16:creationId xmlns:a16="http://schemas.microsoft.com/office/drawing/2014/main" id="{D957CCD2-1115-F210-0E4C-56330AA467F3}"/>
              </a:ext>
            </a:extLst>
          </p:cNvPr>
          <p:cNvSpPr>
            <a:spLocks noChangeAspect="1"/>
          </p:cNvSpPr>
          <p:nvPr/>
        </p:nvSpPr>
        <p:spPr>
          <a:xfrm>
            <a:off x="3910256" y="333070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Hexagon 27">
            <a:extLst>
              <a:ext uri="{FF2B5EF4-FFF2-40B4-BE49-F238E27FC236}">
                <a16:creationId xmlns:a16="http://schemas.microsoft.com/office/drawing/2014/main" id="{57F0378C-405F-DF31-4F57-9301727488B2}"/>
              </a:ext>
            </a:extLst>
          </p:cNvPr>
          <p:cNvSpPr>
            <a:spLocks noChangeAspect="1"/>
          </p:cNvSpPr>
          <p:nvPr/>
        </p:nvSpPr>
        <p:spPr>
          <a:xfrm>
            <a:off x="3903588" y="421945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Hexagon 28">
            <a:extLst>
              <a:ext uri="{FF2B5EF4-FFF2-40B4-BE49-F238E27FC236}">
                <a16:creationId xmlns:a16="http://schemas.microsoft.com/office/drawing/2014/main" id="{340DF2F7-B057-B48D-254B-51C75CF38CDA}"/>
              </a:ext>
            </a:extLst>
          </p:cNvPr>
          <p:cNvSpPr>
            <a:spLocks noChangeAspect="1"/>
          </p:cNvSpPr>
          <p:nvPr/>
        </p:nvSpPr>
        <p:spPr>
          <a:xfrm>
            <a:off x="3903588" y="5101176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Hexagon 29">
            <a:extLst>
              <a:ext uri="{FF2B5EF4-FFF2-40B4-BE49-F238E27FC236}">
                <a16:creationId xmlns:a16="http://schemas.microsoft.com/office/drawing/2014/main" id="{FA593AA6-1EA7-31C4-6469-61AACE3BD455}"/>
              </a:ext>
            </a:extLst>
          </p:cNvPr>
          <p:cNvSpPr>
            <a:spLocks noChangeAspect="1"/>
          </p:cNvSpPr>
          <p:nvPr/>
        </p:nvSpPr>
        <p:spPr>
          <a:xfrm>
            <a:off x="4711247" y="5537514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Hexagon 30">
            <a:extLst>
              <a:ext uri="{FF2B5EF4-FFF2-40B4-BE49-F238E27FC236}">
                <a16:creationId xmlns:a16="http://schemas.microsoft.com/office/drawing/2014/main" id="{9B4F0A47-5E0D-6C47-C319-40D036335536}"/>
              </a:ext>
            </a:extLst>
          </p:cNvPr>
          <p:cNvSpPr>
            <a:spLocks noChangeAspect="1"/>
          </p:cNvSpPr>
          <p:nvPr/>
        </p:nvSpPr>
        <p:spPr>
          <a:xfrm>
            <a:off x="4711247" y="4655064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Hexagon 31">
            <a:extLst>
              <a:ext uri="{FF2B5EF4-FFF2-40B4-BE49-F238E27FC236}">
                <a16:creationId xmlns:a16="http://schemas.microsoft.com/office/drawing/2014/main" id="{D9C7E926-4C8D-317C-FD13-663460428E4A}"/>
              </a:ext>
            </a:extLst>
          </p:cNvPr>
          <p:cNvSpPr>
            <a:spLocks noChangeAspect="1"/>
          </p:cNvSpPr>
          <p:nvPr/>
        </p:nvSpPr>
        <p:spPr>
          <a:xfrm>
            <a:off x="4711247" y="3772614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Hexagon 32">
            <a:extLst>
              <a:ext uri="{FF2B5EF4-FFF2-40B4-BE49-F238E27FC236}">
                <a16:creationId xmlns:a16="http://schemas.microsoft.com/office/drawing/2014/main" id="{98C4B400-33AA-B59B-D441-11FF1D9F3C18}"/>
              </a:ext>
            </a:extLst>
          </p:cNvPr>
          <p:cNvSpPr>
            <a:spLocks noChangeAspect="1"/>
          </p:cNvSpPr>
          <p:nvPr/>
        </p:nvSpPr>
        <p:spPr>
          <a:xfrm>
            <a:off x="5513493" y="332876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Hexagon 33">
            <a:extLst>
              <a:ext uri="{FF2B5EF4-FFF2-40B4-BE49-F238E27FC236}">
                <a16:creationId xmlns:a16="http://schemas.microsoft.com/office/drawing/2014/main" id="{12FAF854-63C7-26A3-E366-5FC60D5CDD70}"/>
              </a:ext>
            </a:extLst>
          </p:cNvPr>
          <p:cNvSpPr>
            <a:spLocks noChangeAspect="1"/>
          </p:cNvSpPr>
          <p:nvPr/>
        </p:nvSpPr>
        <p:spPr>
          <a:xfrm>
            <a:off x="5507554" y="422317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Hexagon 34">
            <a:extLst>
              <a:ext uri="{FF2B5EF4-FFF2-40B4-BE49-F238E27FC236}">
                <a16:creationId xmlns:a16="http://schemas.microsoft.com/office/drawing/2014/main" id="{A2814153-2EE6-1025-2602-49BAC33D9A77}"/>
              </a:ext>
            </a:extLst>
          </p:cNvPr>
          <p:cNvSpPr>
            <a:spLocks noChangeAspect="1"/>
          </p:cNvSpPr>
          <p:nvPr/>
        </p:nvSpPr>
        <p:spPr>
          <a:xfrm>
            <a:off x="6313400" y="3779228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Hexagon 35">
            <a:extLst>
              <a:ext uri="{FF2B5EF4-FFF2-40B4-BE49-F238E27FC236}">
                <a16:creationId xmlns:a16="http://schemas.microsoft.com/office/drawing/2014/main" id="{670B1B09-5F7B-164B-22C2-59E8CA1F4330}"/>
              </a:ext>
            </a:extLst>
          </p:cNvPr>
          <p:cNvSpPr>
            <a:spLocks noChangeAspect="1"/>
          </p:cNvSpPr>
          <p:nvPr/>
        </p:nvSpPr>
        <p:spPr>
          <a:xfrm>
            <a:off x="6313400" y="4667980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Hexagon 36">
            <a:extLst>
              <a:ext uri="{FF2B5EF4-FFF2-40B4-BE49-F238E27FC236}">
                <a16:creationId xmlns:a16="http://schemas.microsoft.com/office/drawing/2014/main" id="{E10669BB-52CA-8F0C-9259-535888E6D5B4}"/>
              </a:ext>
            </a:extLst>
          </p:cNvPr>
          <p:cNvSpPr>
            <a:spLocks noChangeAspect="1"/>
          </p:cNvSpPr>
          <p:nvPr/>
        </p:nvSpPr>
        <p:spPr>
          <a:xfrm>
            <a:off x="6313400" y="5563036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Hexagon 37">
            <a:extLst>
              <a:ext uri="{FF2B5EF4-FFF2-40B4-BE49-F238E27FC236}">
                <a16:creationId xmlns:a16="http://schemas.microsoft.com/office/drawing/2014/main" id="{ED925D24-0D7F-FC17-35CC-ED7C93B2CE3D}"/>
              </a:ext>
            </a:extLst>
          </p:cNvPr>
          <p:cNvSpPr>
            <a:spLocks noChangeAspect="1"/>
          </p:cNvSpPr>
          <p:nvPr/>
        </p:nvSpPr>
        <p:spPr>
          <a:xfrm>
            <a:off x="5514166" y="5103487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Hexagon 38">
            <a:extLst>
              <a:ext uri="{FF2B5EF4-FFF2-40B4-BE49-F238E27FC236}">
                <a16:creationId xmlns:a16="http://schemas.microsoft.com/office/drawing/2014/main" id="{B06DFB42-CA3F-20B0-9947-0CC69165638F}"/>
              </a:ext>
            </a:extLst>
          </p:cNvPr>
          <p:cNvSpPr>
            <a:spLocks noChangeAspect="1"/>
          </p:cNvSpPr>
          <p:nvPr/>
        </p:nvSpPr>
        <p:spPr>
          <a:xfrm>
            <a:off x="687940" y="684611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Hexagon 39">
            <a:extLst>
              <a:ext uri="{FF2B5EF4-FFF2-40B4-BE49-F238E27FC236}">
                <a16:creationId xmlns:a16="http://schemas.microsoft.com/office/drawing/2014/main" id="{899EB4C8-5E32-9F10-45C1-DA10C9FBA94E}"/>
              </a:ext>
            </a:extLst>
          </p:cNvPr>
          <p:cNvSpPr>
            <a:spLocks noChangeAspect="1"/>
          </p:cNvSpPr>
          <p:nvPr/>
        </p:nvSpPr>
        <p:spPr>
          <a:xfrm>
            <a:off x="681273" y="156342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Hexagon 40">
            <a:extLst>
              <a:ext uri="{FF2B5EF4-FFF2-40B4-BE49-F238E27FC236}">
                <a16:creationId xmlns:a16="http://schemas.microsoft.com/office/drawing/2014/main" id="{B9A8FE6C-50FB-88BE-5980-9DB144B17A4F}"/>
              </a:ext>
            </a:extLst>
          </p:cNvPr>
          <p:cNvSpPr>
            <a:spLocks noChangeAspect="1"/>
          </p:cNvSpPr>
          <p:nvPr/>
        </p:nvSpPr>
        <p:spPr>
          <a:xfrm>
            <a:off x="681273" y="244514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Hexagon 41">
            <a:extLst>
              <a:ext uri="{FF2B5EF4-FFF2-40B4-BE49-F238E27FC236}">
                <a16:creationId xmlns:a16="http://schemas.microsoft.com/office/drawing/2014/main" id="{0FBB4FFE-43F2-30CF-EE61-7C918083C1EE}"/>
              </a:ext>
            </a:extLst>
          </p:cNvPr>
          <p:cNvSpPr>
            <a:spLocks noChangeAspect="1"/>
          </p:cNvSpPr>
          <p:nvPr/>
        </p:nvSpPr>
        <p:spPr>
          <a:xfrm>
            <a:off x="1490185" y="289025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Hexagon 42">
            <a:extLst>
              <a:ext uri="{FF2B5EF4-FFF2-40B4-BE49-F238E27FC236}">
                <a16:creationId xmlns:a16="http://schemas.microsoft.com/office/drawing/2014/main" id="{EFDE3350-ED57-B482-6706-42BC01FC9954}"/>
              </a:ext>
            </a:extLst>
          </p:cNvPr>
          <p:cNvSpPr>
            <a:spLocks noChangeAspect="1"/>
          </p:cNvSpPr>
          <p:nvPr/>
        </p:nvSpPr>
        <p:spPr>
          <a:xfrm>
            <a:off x="1490185" y="200780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Hexagon 43">
            <a:extLst>
              <a:ext uri="{FF2B5EF4-FFF2-40B4-BE49-F238E27FC236}">
                <a16:creationId xmlns:a16="http://schemas.microsoft.com/office/drawing/2014/main" id="{6B69EB2D-E17F-7C1D-7CA7-656AE3F22B52}"/>
              </a:ext>
            </a:extLst>
          </p:cNvPr>
          <p:cNvSpPr>
            <a:spLocks noChangeAspect="1"/>
          </p:cNvSpPr>
          <p:nvPr/>
        </p:nvSpPr>
        <p:spPr>
          <a:xfrm>
            <a:off x="1490185" y="112535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Hexagon 44">
            <a:extLst>
              <a:ext uri="{FF2B5EF4-FFF2-40B4-BE49-F238E27FC236}">
                <a16:creationId xmlns:a16="http://schemas.microsoft.com/office/drawing/2014/main" id="{9A8A1888-87FA-22AB-AA83-228AE43461B3}"/>
              </a:ext>
            </a:extLst>
          </p:cNvPr>
          <p:cNvSpPr>
            <a:spLocks noChangeAspect="1"/>
          </p:cNvSpPr>
          <p:nvPr/>
        </p:nvSpPr>
        <p:spPr>
          <a:xfrm>
            <a:off x="2292430" y="681503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Hexagon 45">
            <a:extLst>
              <a:ext uri="{FF2B5EF4-FFF2-40B4-BE49-F238E27FC236}">
                <a16:creationId xmlns:a16="http://schemas.microsoft.com/office/drawing/2014/main" id="{E2ACDE21-E39F-4538-8433-BC27FF9DA4E4}"/>
              </a:ext>
            </a:extLst>
          </p:cNvPr>
          <p:cNvSpPr>
            <a:spLocks noChangeAspect="1"/>
          </p:cNvSpPr>
          <p:nvPr/>
        </p:nvSpPr>
        <p:spPr>
          <a:xfrm>
            <a:off x="2286491" y="1575910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Hexagon 46">
            <a:extLst>
              <a:ext uri="{FF2B5EF4-FFF2-40B4-BE49-F238E27FC236}">
                <a16:creationId xmlns:a16="http://schemas.microsoft.com/office/drawing/2014/main" id="{8BEA754F-0B55-CBC6-D31E-BF0D898F8DDF}"/>
              </a:ext>
            </a:extLst>
          </p:cNvPr>
          <p:cNvSpPr>
            <a:spLocks noChangeAspect="1"/>
          </p:cNvSpPr>
          <p:nvPr/>
        </p:nvSpPr>
        <p:spPr>
          <a:xfrm>
            <a:off x="3092337" y="1131966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Hexagon 47">
            <a:extLst>
              <a:ext uri="{FF2B5EF4-FFF2-40B4-BE49-F238E27FC236}">
                <a16:creationId xmlns:a16="http://schemas.microsoft.com/office/drawing/2014/main" id="{E90474B3-1116-4B99-3E93-A9F0A332F3CD}"/>
              </a:ext>
            </a:extLst>
          </p:cNvPr>
          <p:cNvSpPr>
            <a:spLocks noChangeAspect="1"/>
          </p:cNvSpPr>
          <p:nvPr/>
        </p:nvSpPr>
        <p:spPr>
          <a:xfrm>
            <a:off x="3092337" y="2020718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Hexagon 48">
            <a:extLst>
              <a:ext uri="{FF2B5EF4-FFF2-40B4-BE49-F238E27FC236}">
                <a16:creationId xmlns:a16="http://schemas.microsoft.com/office/drawing/2014/main" id="{298715B5-37C2-1F18-7A83-7819A17EFFCC}"/>
              </a:ext>
            </a:extLst>
          </p:cNvPr>
          <p:cNvSpPr>
            <a:spLocks noChangeAspect="1"/>
          </p:cNvSpPr>
          <p:nvPr/>
        </p:nvSpPr>
        <p:spPr>
          <a:xfrm>
            <a:off x="3092337" y="291577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Hexagon 49">
            <a:extLst>
              <a:ext uri="{FF2B5EF4-FFF2-40B4-BE49-F238E27FC236}">
                <a16:creationId xmlns:a16="http://schemas.microsoft.com/office/drawing/2014/main" id="{E2143180-654D-71A8-63A7-13CC60ACF53D}"/>
              </a:ext>
            </a:extLst>
          </p:cNvPr>
          <p:cNvSpPr>
            <a:spLocks noChangeAspect="1"/>
          </p:cNvSpPr>
          <p:nvPr/>
        </p:nvSpPr>
        <p:spPr>
          <a:xfrm>
            <a:off x="2293104" y="245622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14CB1DA-0C62-F603-4223-3460BC919ACC}"/>
              </a:ext>
            </a:extLst>
          </p:cNvPr>
          <p:cNvSpPr txBox="1"/>
          <p:nvPr/>
        </p:nvSpPr>
        <p:spPr>
          <a:xfrm>
            <a:off x="8117174" y="4317777"/>
            <a:ext cx="41206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Unpadded PBC (Full/</a:t>
            </a:r>
            <a:r>
              <a:rPr lang="en-US" sz="2400" b="1" dirty="0">
                <a:solidFill>
                  <a:srgbClr val="C00000"/>
                </a:solidFill>
              </a:rPr>
              <a:t>Cos</a:t>
            </a:r>
            <a:r>
              <a:rPr lang="en-US" sz="2400" b="1" dirty="0"/>
              <a:t> FFT)</a:t>
            </a:r>
          </a:p>
        </p:txBody>
      </p:sp>
      <p:sp>
        <p:nvSpPr>
          <p:cNvPr id="3098" name="Hexagon 3097">
            <a:extLst>
              <a:ext uri="{FF2B5EF4-FFF2-40B4-BE49-F238E27FC236}">
                <a16:creationId xmlns:a16="http://schemas.microsoft.com/office/drawing/2014/main" id="{AED672C7-B2C8-A881-E55C-D39B5AF449DF}"/>
              </a:ext>
            </a:extLst>
          </p:cNvPr>
          <p:cNvSpPr>
            <a:spLocks noChangeAspect="1"/>
          </p:cNvSpPr>
          <p:nvPr/>
        </p:nvSpPr>
        <p:spPr>
          <a:xfrm>
            <a:off x="7129748" y="3334556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05" name="Hexagon 3104">
            <a:extLst>
              <a:ext uri="{FF2B5EF4-FFF2-40B4-BE49-F238E27FC236}">
                <a16:creationId xmlns:a16="http://schemas.microsoft.com/office/drawing/2014/main" id="{A05FB334-19F3-DB3C-9AB9-657CC577D594}"/>
              </a:ext>
            </a:extLst>
          </p:cNvPr>
          <p:cNvSpPr>
            <a:spLocks noChangeAspect="1"/>
          </p:cNvSpPr>
          <p:nvPr/>
        </p:nvSpPr>
        <p:spPr>
          <a:xfrm>
            <a:off x="7122931" y="5120051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06" name="Hexagon 3105">
            <a:extLst>
              <a:ext uri="{FF2B5EF4-FFF2-40B4-BE49-F238E27FC236}">
                <a16:creationId xmlns:a16="http://schemas.microsoft.com/office/drawing/2014/main" id="{D1913BF0-E56D-0C13-DCEA-688F87F79AF6}"/>
              </a:ext>
            </a:extLst>
          </p:cNvPr>
          <p:cNvSpPr>
            <a:spLocks noChangeAspect="1"/>
          </p:cNvSpPr>
          <p:nvPr/>
        </p:nvSpPr>
        <p:spPr>
          <a:xfrm>
            <a:off x="7116319" y="4231299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0978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C978C-CCAD-7918-309E-D2E0F8DAB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Other conditions </a:t>
            </a:r>
            <a:br>
              <a:rPr lang="en-US" dirty="0"/>
            </a:br>
            <a:r>
              <a:rPr lang="en-US" sz="3600" dirty="0"/>
              <a:t>(full and half results overlapped to show match)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4A5B27-C4F3-1037-B614-0F2CAFB6D70B}"/>
              </a:ext>
            </a:extLst>
          </p:cNvPr>
          <p:cNvSpPr txBox="1"/>
          <p:nvPr/>
        </p:nvSpPr>
        <p:spPr>
          <a:xfrm>
            <a:off x="1293052" y="1985653"/>
            <a:ext cx="29937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 = 0.0241 (20.28%; dx=0.4), </a:t>
            </a:r>
            <a:br>
              <a:rPr lang="en-US" dirty="0"/>
            </a:br>
            <a:r>
              <a:rPr lang="en-US" dirty="0"/>
              <a:t>Lx, Ly = 12.40, 20.80</a:t>
            </a:r>
          </a:p>
        </p:txBody>
      </p:sp>
      <p:pic>
        <p:nvPicPr>
          <p:cNvPr id="4112" name="Picture 16">
            <a:extLst>
              <a:ext uri="{FF2B5EF4-FFF2-40B4-BE49-F238E27FC236}">
                <a16:creationId xmlns:a16="http://schemas.microsoft.com/office/drawing/2014/main" id="{6E4CE12C-CFDD-DB5A-13CF-014A50C5FE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0327" y="2923865"/>
            <a:ext cx="2066911" cy="3253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8" name="Picture 22">
            <a:extLst>
              <a:ext uri="{FF2B5EF4-FFF2-40B4-BE49-F238E27FC236}">
                <a16:creationId xmlns:a16="http://schemas.microsoft.com/office/drawing/2014/main" id="{C1740158-C4AE-39C7-D7D0-D3DF2244A9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276" y="2757487"/>
            <a:ext cx="2066911" cy="3253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2" name="Picture 26">
            <a:extLst>
              <a:ext uri="{FF2B5EF4-FFF2-40B4-BE49-F238E27FC236}">
                <a16:creationId xmlns:a16="http://schemas.microsoft.com/office/drawing/2014/main" id="{19FC9AF1-8341-7079-9C97-35A6C6E023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9695" y="3037976"/>
            <a:ext cx="2060605" cy="3184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0" name="Picture 24">
            <a:extLst>
              <a:ext uri="{FF2B5EF4-FFF2-40B4-BE49-F238E27FC236}">
                <a16:creationId xmlns:a16="http://schemas.microsoft.com/office/drawing/2014/main" id="{8546961E-DEEB-841D-1BC5-BFEC2470B0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9114" y="2826387"/>
            <a:ext cx="2060605" cy="3184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9A49B6C-2617-00E0-38E0-62F1623A5446}"/>
              </a:ext>
            </a:extLst>
          </p:cNvPr>
          <p:cNvSpPr txBox="1"/>
          <p:nvPr/>
        </p:nvSpPr>
        <p:spPr>
          <a:xfrm>
            <a:off x="5026300" y="1985653"/>
            <a:ext cx="26889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 = 0.0208 (4.08%; dx=0.1), </a:t>
            </a:r>
            <a:br>
              <a:rPr lang="en-US" dirty="0"/>
            </a:br>
            <a:r>
              <a:rPr lang="en-US" dirty="0"/>
              <a:t>Lx, Ly = 12.90, 22.30</a:t>
            </a:r>
          </a:p>
        </p:txBody>
      </p:sp>
      <p:pic>
        <p:nvPicPr>
          <p:cNvPr id="4126" name="Picture 30">
            <a:extLst>
              <a:ext uri="{FF2B5EF4-FFF2-40B4-BE49-F238E27FC236}">
                <a16:creationId xmlns:a16="http://schemas.microsoft.com/office/drawing/2014/main" id="{7C8FC4FE-9F1C-CFA1-F45B-41FEBC57AA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5356" y="3329297"/>
            <a:ext cx="2769584" cy="2681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8" name="Picture 32">
            <a:extLst>
              <a:ext uri="{FF2B5EF4-FFF2-40B4-BE49-F238E27FC236}">
                <a16:creationId xmlns:a16="http://schemas.microsoft.com/office/drawing/2014/main" id="{345B1C86-B2DC-9085-2E2C-E6725D1654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8288" y="3261139"/>
            <a:ext cx="2769584" cy="2681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482F31C-3E88-A3D7-1754-79EA5AC7E36B}"/>
              </a:ext>
            </a:extLst>
          </p:cNvPr>
          <p:cNvSpPr txBox="1"/>
          <p:nvPr/>
        </p:nvSpPr>
        <p:spPr>
          <a:xfrm>
            <a:off x="8454748" y="1962684"/>
            <a:ext cx="259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 = 0.1332 (11%; dx=0.1), </a:t>
            </a:r>
            <a:br>
              <a:rPr lang="en-US" dirty="0"/>
            </a:br>
            <a:r>
              <a:rPr lang="en-US" dirty="0"/>
              <a:t>Lx, Ly = 20.50, 20.40</a:t>
            </a:r>
          </a:p>
        </p:txBody>
      </p:sp>
    </p:spTree>
    <p:extLst>
      <p:ext uri="{BB962C8B-B14F-4D97-AF65-F5344CB8AC3E}">
        <p14:creationId xmlns:p14="http://schemas.microsoft.com/office/powerpoint/2010/main" val="1320488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EEEE0-B8A6-08CE-5A61-F14A088AD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DGC vs MDE (qc, normalized, </a:t>
            </a:r>
            <a:r>
              <a:rPr lang="en-US" dirty="0" err="1"/>
              <a:t>init</a:t>
            </a:r>
            <a:r>
              <a:rPr lang="en-US" dirty="0"/>
              <a:t>=0, s02)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5B77B6E7-E310-1127-3EE7-4F82621D31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8101" y="1471169"/>
            <a:ext cx="3009900" cy="2317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FA54E4E5-8FD1-AF0C-0F41-D4EFDF5F04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8097" y="3576907"/>
            <a:ext cx="3009900" cy="2317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B4608CE5-B3AD-5AAE-9777-2A7A7E3509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032" y="2714307"/>
            <a:ext cx="3009900" cy="2317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>
            <a:extLst>
              <a:ext uri="{FF2B5EF4-FFF2-40B4-BE49-F238E27FC236}">
                <a16:creationId xmlns:a16="http://schemas.microsoft.com/office/drawing/2014/main" id="{C77A0C73-1FE1-DFBA-7771-E18115F43F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1967" y="1471169"/>
            <a:ext cx="3009900" cy="2317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>
            <a:extLst>
              <a:ext uri="{FF2B5EF4-FFF2-40B4-BE49-F238E27FC236}">
                <a16:creationId xmlns:a16="http://schemas.microsoft.com/office/drawing/2014/main" id="{A30033EC-F9EC-6328-ADF5-0281B17B76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1963" y="3576907"/>
            <a:ext cx="3009901" cy="2317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BFF8031-9BDF-241E-4945-3A6C099B7235}"/>
              </a:ext>
            </a:extLst>
          </p:cNvPr>
          <p:cNvSpPr/>
          <p:nvPr/>
        </p:nvSpPr>
        <p:spPr>
          <a:xfrm>
            <a:off x="9885681" y="79429"/>
            <a:ext cx="2196252" cy="14511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N = 50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Ns0 = 1000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ds0 = 0.05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Ds0 = 20</a:t>
            </a:r>
          </a:p>
        </p:txBody>
      </p:sp>
    </p:spTree>
    <p:extLst>
      <p:ext uri="{BB962C8B-B14F-4D97-AF65-F5344CB8AC3E}">
        <p14:creationId xmlns:p14="http://schemas.microsoft.com/office/powerpoint/2010/main" val="1401634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EEEE0-B8A6-08CE-5A61-F14A088AD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DGC vs MDE (q, normalized, s0.10)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75AD07C-E643-A906-FEFB-91B83A717D8B}"/>
              </a:ext>
            </a:extLst>
          </p:cNvPr>
          <p:cNvSpPr/>
          <p:nvPr/>
        </p:nvSpPr>
        <p:spPr>
          <a:xfrm>
            <a:off x="9885681" y="79429"/>
            <a:ext cx="2196252" cy="14511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N = 50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Ns0 = 1000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ds0 = 0.05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Ds0 = 20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5E5C5D5E-20EA-B911-28A3-11E29A2116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8262" y="1365277"/>
            <a:ext cx="3269348" cy="2450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0783355A-D71B-E332-87A7-05055A1E74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4785" y="2819744"/>
            <a:ext cx="3269348" cy="2467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>
            <a:extLst>
              <a:ext uri="{FF2B5EF4-FFF2-40B4-BE49-F238E27FC236}">
                <a16:creationId xmlns:a16="http://schemas.microsoft.com/office/drawing/2014/main" id="{DD6689C3-FA3D-5781-E8FD-B4A4B51CAD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9487" y="1387581"/>
            <a:ext cx="3269349" cy="2467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4" name="Picture 10">
            <a:extLst>
              <a:ext uri="{FF2B5EF4-FFF2-40B4-BE49-F238E27FC236}">
                <a16:creationId xmlns:a16="http://schemas.microsoft.com/office/drawing/2014/main" id="{88C91976-19AD-079C-6A1E-863ED8BDF0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9794" y="3855562"/>
            <a:ext cx="3246284" cy="2450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>
            <a:extLst>
              <a:ext uri="{FF2B5EF4-FFF2-40B4-BE49-F238E27FC236}">
                <a16:creationId xmlns:a16="http://schemas.microsoft.com/office/drawing/2014/main" id="{78CEAE97-B0D4-866A-CAA6-70DFAF91CF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9488" y="3855562"/>
            <a:ext cx="3269349" cy="2467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23872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EEEE0-B8A6-08CE-5A61-F14A088AD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DGC vs MDE (qc, normalized, s0.10)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BFF8031-9BDF-241E-4945-3A6C099B7235}"/>
              </a:ext>
            </a:extLst>
          </p:cNvPr>
          <p:cNvSpPr/>
          <p:nvPr/>
        </p:nvSpPr>
        <p:spPr>
          <a:xfrm>
            <a:off x="9885681" y="79429"/>
            <a:ext cx="2196252" cy="14511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N = 50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Ns0 = 1000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ds0 = 0.05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Ds0 = 20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76D67813-C6CC-6756-8B1D-968601A96A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3633" y="1610043"/>
            <a:ext cx="3204634" cy="2467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BAEB062D-9436-A573-8606-D7A62EC558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3633" y="3886423"/>
            <a:ext cx="3204634" cy="2467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>
            <a:extLst>
              <a:ext uri="{FF2B5EF4-FFF2-40B4-BE49-F238E27FC236}">
                <a16:creationId xmlns:a16="http://schemas.microsoft.com/office/drawing/2014/main" id="{4657C198-ADE7-A1B5-66EF-3F4DE1413B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8267" y="1610043"/>
            <a:ext cx="3204634" cy="2467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>
            <a:extLst>
              <a:ext uri="{FF2B5EF4-FFF2-40B4-BE49-F238E27FC236}">
                <a16:creationId xmlns:a16="http://schemas.microsoft.com/office/drawing/2014/main" id="{AC32E836-7DA3-D152-5895-8BB9664905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8267" y="3886423"/>
            <a:ext cx="3204634" cy="2467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>
            <a:extLst>
              <a:ext uri="{FF2B5EF4-FFF2-40B4-BE49-F238E27FC236}">
                <a16:creationId xmlns:a16="http://schemas.microsoft.com/office/drawing/2014/main" id="{F305771E-3993-81BC-D0C7-4BBEFAB432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2901" y="2803135"/>
            <a:ext cx="3204634" cy="2467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90156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FF233-5CF5-2BDC-D3DB-701A3D86D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467" y="0"/>
            <a:ext cx="10515600" cy="1325563"/>
          </a:xfrm>
        </p:spPr>
        <p:txBody>
          <a:bodyPr/>
          <a:lstStyle/>
          <a:p>
            <a:r>
              <a:rPr lang="en-US" dirty="0"/>
              <a:t>DGC (3D; </a:t>
            </a:r>
            <a:r>
              <a:rPr lang="en-US" dirty="0" err="1"/>
              <a:t>NxNy</a:t>
            </a:r>
            <a:r>
              <a:rPr lang="en-US" dirty="0"/>
              <a:t>=1) vs MDE (1D)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52C9205F-2030-6BF4-16D6-0343DF32D2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1150" y="1342497"/>
            <a:ext cx="3116512" cy="2546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86104B90-7863-856D-E4DC-A71981AEEE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293" y="1325563"/>
            <a:ext cx="3116513" cy="2546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7CD9822E-610F-A0A0-6387-2D1AC0EF0A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5006" y="1342497"/>
            <a:ext cx="3413061" cy="2825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79168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85C96-C2A9-E805-3944-9CB8513BA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 err="1"/>
              <a:t>Numericals</a:t>
            </a:r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BF9D445-F23B-D19E-2988-146124212B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780" y="1246255"/>
            <a:ext cx="2782887" cy="2273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A3EDB5AC-BA83-E4F5-B713-9E5B942897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4181" y="1246255"/>
            <a:ext cx="2782888" cy="2273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19235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F6E54-26EB-B6A8-7F36-A3DD1C7B5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Scaling</a:t>
            </a:r>
          </a:p>
        </p:txBody>
      </p:sp>
    </p:spTree>
    <p:extLst>
      <p:ext uri="{BB962C8B-B14F-4D97-AF65-F5344CB8AC3E}">
        <p14:creationId xmlns:p14="http://schemas.microsoft.com/office/powerpoint/2010/main" val="20264777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B78EC-2432-1BD8-8C37-76F224DB1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3D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484EF9-C50C-E397-3422-F686723534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3782" y="2612496"/>
            <a:ext cx="1438476" cy="381053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9C77B2E-809B-04EF-B51B-31EF16B29D52}"/>
              </a:ext>
            </a:extLst>
          </p:cNvPr>
          <p:cNvSpPr txBox="1"/>
          <p:nvPr/>
        </p:nvSpPr>
        <p:spPr>
          <a:xfrm>
            <a:off x="1873782" y="2040467"/>
            <a:ext cx="1557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Lxy</a:t>
            </a:r>
            <a:r>
              <a:rPr lang="en-US" dirty="0"/>
              <a:t> = 1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1B6E10B-8ADE-762D-0AD4-62BDDB1035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2192" y="2451513"/>
            <a:ext cx="2055608" cy="397151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9447CCF-BA2F-5324-F5E1-3BA993D1A7E7}"/>
              </a:ext>
            </a:extLst>
          </p:cNvPr>
          <p:cNvSpPr txBox="1"/>
          <p:nvPr/>
        </p:nvSpPr>
        <p:spPr>
          <a:xfrm>
            <a:off x="3699933" y="2040467"/>
            <a:ext cx="1557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Lxy</a:t>
            </a:r>
            <a:r>
              <a:rPr lang="en-US" dirty="0"/>
              <a:t> = 5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631F0B4-0C00-2159-D056-5D333D4B36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69133" y="2755339"/>
            <a:ext cx="648283" cy="3433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012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4641</TotalTime>
  <Words>661</Words>
  <Application>Microsoft Office PowerPoint</Application>
  <PresentationFormat>Widescreen</PresentationFormat>
  <Paragraphs>107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Wingdings</vt:lpstr>
      <vt:lpstr>Office Theme</vt:lpstr>
      <vt:lpstr>Equations</vt:lpstr>
      <vt:lpstr>DGC vs MDE (q, normalized, init=0, s02)</vt:lpstr>
      <vt:lpstr>DGC vs MDE (qc, normalized, init=0, s02)</vt:lpstr>
      <vt:lpstr>DGC vs MDE (q, normalized, s0.10)</vt:lpstr>
      <vt:lpstr>DGC vs MDE (qc, normalized, s0.10)</vt:lpstr>
      <vt:lpstr>DGC (3D; NxNy=1) vs MDE (1D)</vt:lpstr>
      <vt:lpstr>Numericals</vt:lpstr>
      <vt:lpstr>Scaling</vt:lpstr>
      <vt:lpstr>3D</vt:lpstr>
      <vt:lpstr>OLD</vt:lpstr>
      <vt:lpstr>Annealed</vt:lpstr>
      <vt:lpstr>z-FFT vs z-FD (MDE) – REDFT01 xy(z)</vt:lpstr>
      <vt:lpstr>PB: REDFT00 (x= -0.5) vs REDFT01 (x=0)</vt:lpstr>
      <vt:lpstr>Parameter space (s, N)</vt:lpstr>
      <vt:lpstr>Parameter space (x, a)</vt:lpstr>
      <vt:lpstr>Numerical space (dz, ds, Y)</vt:lpstr>
      <vt:lpstr>Plate size (Lx=Ly)</vt:lpstr>
      <vt:lpstr>Specifying Grafted Points</vt:lpstr>
      <vt:lpstr>Strategy</vt:lpstr>
      <vt:lpstr>Test conditions</vt:lpstr>
      <vt:lpstr>PowerPoint Presentation</vt:lpstr>
      <vt:lpstr>PowerPoint Presentation</vt:lpstr>
      <vt:lpstr>Other conditions  (full and half results overlapped to show match)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Takashi Yokokura</dc:creator>
  <cp:lastModifiedBy>Takashi Yokokura</cp:lastModifiedBy>
  <cp:revision>54</cp:revision>
  <dcterms:created xsi:type="dcterms:W3CDTF">2023-07-26T17:49:20Z</dcterms:created>
  <dcterms:modified xsi:type="dcterms:W3CDTF">2024-03-14T00:14:49Z</dcterms:modified>
</cp:coreProperties>
</file>