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0" r:id="rId5"/>
    <p:sldId id="261" r:id="rId6"/>
    <p:sldId id="262" r:id="rId7"/>
    <p:sldId id="275" r:id="rId8"/>
    <p:sldId id="270" r:id="rId9"/>
    <p:sldId id="271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7975-E7E2-C95E-E57A-D699ACD45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SI: 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E0C81-686E-6CE5-DA4D-9604289B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24E9D-A530-CFF5-A90E-570D107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EB7-EA69-4D8E-ED2F-3DB6D9A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432FB9-3C18-C466-ACEA-EC4AB88C05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613847"/>
            <a:ext cx="9677400" cy="904904"/>
          </a:xfrm>
        </p:spPr>
        <p:txBody>
          <a:bodyPr/>
          <a:lstStyle>
            <a:lvl1pPr marL="0" indent="0">
              <a:buNone/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Insert Custom Title Above</a:t>
            </a:r>
          </a:p>
          <a:p>
            <a:pPr lvl="0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A0CAFE-1864-D149-5BFB-0ADEC24823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2679874"/>
            <a:ext cx="7015163" cy="9731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[ Supp ] Button Links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EAEA8C6-3F6B-C1D8-ADFC-2A97AE3FF5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9937" y="3811588"/>
            <a:ext cx="8269315" cy="6953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in Slide Master View (</a:t>
            </a:r>
            <a:r>
              <a:rPr lang="en-US" dirty="0" err="1"/>
              <a:t>Alt+Q</a:t>
            </a:r>
            <a:r>
              <a:rPr lang="en-US" dirty="0"/>
              <a:t> for search)</a:t>
            </a:r>
          </a:p>
        </p:txBody>
      </p:sp>
    </p:spTree>
    <p:extLst>
      <p:ext uri="{BB962C8B-B14F-4D97-AF65-F5344CB8AC3E}">
        <p14:creationId xmlns:p14="http://schemas.microsoft.com/office/powerpoint/2010/main" val="2660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486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Double Bracket 6">
            <a:hlinkClick r:id="rId8" action="ppaction://hlinksldjump"/>
            <a:extLst>
              <a:ext uri="{FF2B5EF4-FFF2-40B4-BE49-F238E27FC236}">
                <a16:creationId xmlns:a16="http://schemas.microsoft.com/office/drawing/2014/main" id="{5D492677-861D-1835-796E-816F874DF12C}"/>
              </a:ext>
            </a:extLst>
          </p:cNvPr>
          <p:cNvSpPr/>
          <p:nvPr userDrawn="1"/>
        </p:nvSpPr>
        <p:spPr>
          <a:xfrm>
            <a:off x="11580019" y="115585"/>
            <a:ext cx="502920" cy="173736"/>
          </a:xfrm>
          <a:prstGeom prst="bracketPair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FreightSans Pro Semibold" panose="02000603040000020004" pitchFamily="50" charset="0"/>
              </a:rPr>
              <a:t>Supp</a:t>
            </a:r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5142-C11C-A214-FD05-75B4FB23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567-DF9B-D48E-1DBB-9EC44FFA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800129"/>
          </a:xfrm>
        </p:spPr>
        <p:txBody>
          <a:bodyPr>
            <a:normAutofit/>
          </a:bodyPr>
          <a:lstStyle/>
          <a:p>
            <a:r>
              <a:rPr lang="en-US" sz="2000" dirty="0"/>
              <a:t>The Poisson—Boltzmann equation must be solved many times during the solving procedure for self-consistent field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FF58-A66A-9505-4C38-37218991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199-FFBA-8FD7-ECB8-A820E0DA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97" y="2017698"/>
            <a:ext cx="4017585" cy="13581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363201-2268-DA16-B81C-6B6E0FE96E65}"/>
              </a:ext>
            </a:extLst>
          </p:cNvPr>
          <p:cNvSpPr txBox="1">
            <a:spLocks/>
          </p:cNvSpPr>
          <p:nvPr/>
        </p:nvSpPr>
        <p:spPr>
          <a:xfrm>
            <a:off x="838200" y="3595757"/>
            <a:ext cx="10515600" cy="80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the counterion-only system, numerically solving the PB equation is difficult due to the length scale of the decay.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F1E20-47CF-C636-5376-A4A5743C5504}"/>
              </a:ext>
            </a:extLst>
          </p:cNvPr>
          <p:cNvSpPr txBox="1">
            <a:spLocks/>
          </p:cNvSpPr>
          <p:nvPr/>
        </p:nvSpPr>
        <p:spPr>
          <a:xfrm>
            <a:off x="838200" y="4575987"/>
            <a:ext cx="10744200" cy="206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characteristics of PB equation</a:t>
            </a:r>
          </a:p>
          <a:p>
            <a:pPr lvl="1"/>
            <a:r>
              <a:rPr lang="en-US" sz="1600" dirty="0"/>
              <a:t>Highly non-linear</a:t>
            </a:r>
          </a:p>
          <a:p>
            <a:pPr lvl="1"/>
            <a:r>
              <a:rPr lang="en-US" sz="1600" dirty="0"/>
              <a:t>One boundary corresponds to charged surface, while other corresponds to charge neutrality of system</a:t>
            </a:r>
          </a:p>
          <a:p>
            <a:pPr lvl="1"/>
            <a:r>
              <a:rPr lang="en-US" sz="1600" dirty="0"/>
              <a:t>Can be numerically solved using NBC—NBC or NBC—DBC (due to compatibility condition/charge neutrality)</a:t>
            </a:r>
          </a:p>
        </p:txBody>
      </p:sp>
    </p:spTree>
    <p:extLst>
      <p:ext uri="{BB962C8B-B14F-4D97-AF65-F5344CB8AC3E}">
        <p14:creationId xmlns:p14="http://schemas.microsoft.com/office/powerpoint/2010/main" val="290029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7B7-831A-502E-BD6D-0D7F0BCB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>
            <a:extLst>
              <a:ext uri="{FF2B5EF4-FFF2-40B4-BE49-F238E27FC236}">
                <a16:creationId xmlns:a16="http://schemas.microsoft.com/office/drawing/2014/main" id="{6BF90413-C0D7-19BE-630F-2C31106F5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285" y="1323301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8C490-9822-0282-F834-C6D8A233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domain size, modifying right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7A7FC9-1511-4948-8B25-372C0B8A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713C-DE14-86E9-0794-012B044AC44C}"/>
              </a:ext>
            </a:extLst>
          </p:cNvPr>
          <p:cNvSpPr txBox="1"/>
          <p:nvPr/>
        </p:nvSpPr>
        <p:spPr>
          <a:xfrm>
            <a:off x="0" y="3204148"/>
            <a:ext cx="12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457FB-153D-2D18-B8E0-BCF76D4214C1}"/>
              </a:ext>
            </a:extLst>
          </p:cNvPr>
          <p:cNvSpPr txBox="1"/>
          <p:nvPr/>
        </p:nvSpPr>
        <p:spPr>
          <a:xfrm>
            <a:off x="50800" y="4568369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101</a:t>
            </a:r>
          </a:p>
          <a:p>
            <a:pPr algn="ctr"/>
            <a:r>
              <a:rPr lang="en-US" dirty="0"/>
              <a:t>(N=1051)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8215F-E6D1-1CD6-F5CD-C3125D2C6F5F}"/>
              </a:ext>
            </a:extLst>
          </p:cNvPr>
          <p:cNvSpPr txBox="1"/>
          <p:nvPr/>
        </p:nvSpPr>
        <p:spPr>
          <a:xfrm>
            <a:off x="50800" y="5840976"/>
            <a:ext cx="116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110</a:t>
            </a:r>
          </a:p>
          <a:p>
            <a:pPr algn="ctr"/>
            <a:r>
              <a:rPr lang="en-US" dirty="0"/>
              <a:t>(N=1508)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23146-A752-C947-F39A-268B97D6546D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9A5E-92EE-BC0D-08CE-182AFC392093}"/>
              </a:ext>
            </a:extLst>
          </p:cNvPr>
          <p:cNvSpPr txBox="1"/>
          <p:nvPr/>
        </p:nvSpPr>
        <p:spPr>
          <a:xfrm>
            <a:off x="3267227" y="4429869"/>
            <a:ext cx="1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right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93B4A-16B4-6D86-E88E-86553260D17A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95</a:t>
            </a:r>
          </a:p>
          <a:p>
            <a:pPr algn="ctr"/>
            <a:r>
              <a:rPr lang="en-US" dirty="0"/>
              <a:t>(N=746)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917ED-6D01-1C14-24C9-D84D5E76F117}"/>
              </a:ext>
            </a:extLst>
          </p:cNvPr>
          <p:cNvSpPr txBox="1"/>
          <p:nvPr/>
        </p:nvSpPr>
        <p:spPr>
          <a:xfrm>
            <a:off x="3365486" y="1885734"/>
            <a:ext cx="130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right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5C52B-B28A-29CE-2989-B4580E4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2687522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563E86B-FD9E-8AEA-B2D6-2F9C4595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3" y="4037938"/>
            <a:ext cx="2016821" cy="14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0F0142E-1D3B-B972-6B43-14D3C8BE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2" y="5388355"/>
            <a:ext cx="2016820" cy="148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D5EB4-586A-FF33-8924-068230D8A9A4}"/>
              </a:ext>
            </a:extLst>
          </p:cNvPr>
          <p:cNvGrpSpPr/>
          <p:nvPr/>
        </p:nvGrpSpPr>
        <p:grpSpPr>
          <a:xfrm>
            <a:off x="4972936" y="2257567"/>
            <a:ext cx="7117464" cy="3091965"/>
            <a:chOff x="5079128" y="2117963"/>
            <a:chExt cx="7117464" cy="30919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4971D9-FEB3-D2C5-FCEB-1DEBB68A5778}"/>
                </a:ext>
              </a:extLst>
            </p:cNvPr>
            <p:cNvSpPr txBox="1"/>
            <p:nvPr/>
          </p:nvSpPr>
          <p:spPr>
            <a:xfrm>
              <a:off x="7232054" y="2117963"/>
              <a:ext cx="3213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−20e-20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AB00CEA-1D3A-C687-5D38-922D9420F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128" y="2580733"/>
              <a:ext cx="3579097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F6BE39ED-D089-0B06-354D-78E31B723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4704" y="2532065"/>
              <a:ext cx="3501888" cy="2629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868C48-3E08-0544-536B-17A2A58F7BB2}"/>
                </a:ext>
              </a:extLst>
            </p:cNvPr>
            <p:cNvSpPr/>
            <p:nvPr/>
          </p:nvSpPr>
          <p:spPr>
            <a:xfrm>
              <a:off x="8560595" y="2600264"/>
              <a:ext cx="73818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60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480800" cy="800128"/>
          </a:xfrm>
        </p:spPr>
        <p:txBody>
          <a:bodyPr>
            <a:normAutofit fontScale="90000"/>
          </a:bodyPr>
          <a:lstStyle/>
          <a:p>
            <a:r>
              <a:rPr lang="en-US" dirty="0"/>
              <a:t>Uneven grid + homo “polymer” (neg/pos surf)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A0B2CA-305D-0102-6853-106CFC8B0CD8}"/>
              </a:ext>
            </a:extLst>
          </p:cNvPr>
          <p:cNvGrpSpPr/>
          <p:nvPr/>
        </p:nvGrpSpPr>
        <p:grpSpPr>
          <a:xfrm>
            <a:off x="38100" y="1216437"/>
            <a:ext cx="4043015" cy="5029791"/>
            <a:chOff x="2594" y="1399811"/>
            <a:chExt cx="4043015" cy="5029791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8" y="1741661"/>
              <a:ext cx="3032261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531494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C2BBEAC-412B-E65E-4C06-8C8C2CEB96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" y="4116961"/>
              <a:ext cx="4043015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B07469-E52A-F2DA-DE11-1149B5990346}"/>
                </a:ext>
              </a:extLst>
            </p:cNvPr>
            <p:cNvSpPr txBox="1"/>
            <p:nvPr/>
          </p:nvSpPr>
          <p:spPr>
            <a:xfrm>
              <a:off x="511297" y="3786815"/>
              <a:ext cx="2066486" cy="37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+1e-20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4806ED-8471-FA2C-B8D3-0461A19634EF}"/>
                </a:ext>
              </a:extLst>
            </p:cNvPr>
            <p:cNvCxnSpPr>
              <a:cxnSpLocks/>
            </p:cNvCxnSpPr>
            <p:nvPr/>
          </p:nvCxnSpPr>
          <p:spPr>
            <a:xfrm>
              <a:off x="2089657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3E073F-6E9D-9A14-91D1-B6026BD55BB3}"/>
                </a:ext>
              </a:extLst>
            </p:cNvPr>
            <p:cNvSpPr txBox="1"/>
            <p:nvPr/>
          </p:nvSpPr>
          <p:spPr>
            <a:xfrm>
              <a:off x="1910309" y="5897502"/>
              <a:ext cx="918664" cy="532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641566-DD5F-69AA-C2D0-D168E4C884B4}"/>
              </a:ext>
            </a:extLst>
          </p:cNvPr>
          <p:cNvGrpSpPr/>
          <p:nvPr/>
        </p:nvGrpSpPr>
        <p:grpSpPr>
          <a:xfrm>
            <a:off x="4070849" y="1216437"/>
            <a:ext cx="4043016" cy="5040230"/>
            <a:chOff x="4005811" y="1396741"/>
            <a:chExt cx="4043016" cy="5040230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6077" y="1731041"/>
              <a:ext cx="3032262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534665" y="139674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AFB2799D-062A-8A7A-8981-71709FFF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811" y="4116961"/>
              <a:ext cx="4043016" cy="1862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435957-E2B9-1C82-3B69-D3EFAC94CD69}"/>
                </a:ext>
              </a:extLst>
            </p:cNvPr>
            <p:cNvSpPr txBox="1"/>
            <p:nvPr/>
          </p:nvSpPr>
          <p:spPr>
            <a:xfrm>
              <a:off x="4518063" y="3753433"/>
              <a:ext cx="2048602" cy="37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+5e-20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973081-85A4-087A-99E6-2DE0E3571307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1801104"/>
              <a:ext cx="0" cy="3961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F8F801-BC9C-F6E3-E4E6-36591D8E991A}"/>
                </a:ext>
              </a:extLst>
            </p:cNvPr>
            <p:cNvSpPr txBox="1"/>
            <p:nvPr/>
          </p:nvSpPr>
          <p:spPr>
            <a:xfrm>
              <a:off x="5905165" y="5909476"/>
              <a:ext cx="910713" cy="527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3BA095-2AE5-BF87-E89E-F3A8CC9B0A7A}"/>
              </a:ext>
            </a:extLst>
          </p:cNvPr>
          <p:cNvGrpSpPr/>
          <p:nvPr/>
        </p:nvGrpSpPr>
        <p:grpSpPr>
          <a:xfrm>
            <a:off x="8063397" y="1251542"/>
            <a:ext cx="4043016" cy="5015524"/>
            <a:chOff x="8025028" y="1399811"/>
            <a:chExt cx="4043016" cy="5015524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6892" y="1760932"/>
              <a:ext cx="3032260" cy="186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8610600" y="1399811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pic>
          <p:nvPicPr>
            <p:cNvPr id="27" name="Picture 6">
              <a:extLst>
                <a:ext uri="{FF2B5EF4-FFF2-40B4-BE49-F238E27FC236}">
                  <a16:creationId xmlns:a16="http://schemas.microsoft.com/office/drawing/2014/main" id="{48F6D043-A69D-8932-0D21-8E9DE329B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028" y="4133798"/>
              <a:ext cx="4043016" cy="1829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B5647D-51CD-F09B-37DC-533C823D4678}"/>
                </a:ext>
              </a:extLst>
            </p:cNvPr>
            <p:cNvSpPr txBox="1"/>
            <p:nvPr/>
          </p:nvSpPr>
          <p:spPr>
            <a:xfrm>
              <a:off x="8818077" y="3780766"/>
              <a:ext cx="1740488" cy="316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+10e-20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80E16F-FBEE-D204-A7FD-95EE2E0A0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86" y="1834882"/>
              <a:ext cx="0" cy="3935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67C212-CC99-BE85-7EF6-1B239232F7D7}"/>
                </a:ext>
              </a:extLst>
            </p:cNvPr>
            <p:cNvSpPr txBox="1"/>
            <p:nvPr/>
          </p:nvSpPr>
          <p:spPr>
            <a:xfrm>
              <a:off x="10151911" y="5967177"/>
              <a:ext cx="773740" cy="448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29E-6A32-61D1-FB50-6B45F9B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(1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D732-2F58-A9A9-03CE-5435FC3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6597A-B639-7BA9-1DC9-A7943FDE7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917466"/>
            <a:ext cx="3761882" cy="26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A95E716E-7625-8B1D-A1D9-C66DD69B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177" y="1896481"/>
            <a:ext cx="3761883" cy="26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8AD7A420-FB1E-7F70-D7B6-00FE2838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95" y="1921379"/>
            <a:ext cx="3761882" cy="266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4774D-B861-5E85-2FD6-BF18CE26B933}"/>
              </a:ext>
            </a:extLst>
          </p:cNvPr>
          <p:cNvSpPr txBox="1"/>
          <p:nvPr/>
        </p:nvSpPr>
        <p:spPr>
          <a:xfrm>
            <a:off x="540412" y="1393754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Dirichlet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61515-D2AA-1EA3-D10F-F990D56DABDC}"/>
              </a:ext>
            </a:extLst>
          </p:cNvPr>
          <p:cNvSpPr txBox="1"/>
          <p:nvPr/>
        </p:nvSpPr>
        <p:spPr>
          <a:xfrm>
            <a:off x="1106488" y="4700464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Good for 1 </a:t>
            </a:r>
            <a:r>
              <a:rPr lang="en-US" sz="1400" dirty="0" err="1"/>
              <a:t>uC</a:t>
            </a:r>
            <a:r>
              <a:rPr lang="en-US" sz="1400" dirty="0"/>
              <a:t>/cm2, cannot provide natural boundary for higher surface charge densities even for very high N</a:t>
            </a:r>
          </a:p>
        </p:txBody>
      </p:sp>
    </p:spTree>
    <p:extLst>
      <p:ext uri="{BB962C8B-B14F-4D97-AF65-F5344CB8AC3E}">
        <p14:creationId xmlns:p14="http://schemas.microsoft.com/office/powerpoint/2010/main" val="33967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1344-9B07-70C5-96DD-88E4EB5D5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20BF-D61C-F37C-E3B5-E7A0FD1E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(2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E9C0-5043-91A8-080F-968DB752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B4AE2-43C1-6E41-92C0-32731F5D5F55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Neumann – (D) – Neumann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C42F6-3BBF-8B6B-BA20-E107CA55F201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choose an arbitrary point to set the value of 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BEE4CD-A59F-46C8-FFE6-66650821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95" y="3043039"/>
            <a:ext cx="3045949" cy="22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9BDAEB08-7E9D-3CD8-77ED-D239292FA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668" y="3043535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>
            <a:extLst>
              <a:ext uri="{FF2B5EF4-FFF2-40B4-BE49-F238E27FC236}">
                <a16:creationId xmlns:a16="http://schemas.microsoft.com/office/drawing/2014/main" id="{F2AD9AEE-C327-1ED5-1D9E-168425973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368" y="3058331"/>
            <a:ext cx="3132700" cy="224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FA3C1F-380A-CF8B-D605-9618CE49A783}"/>
              </a:ext>
            </a:extLst>
          </p:cNvPr>
          <p:cNvSpPr txBox="1"/>
          <p:nvPr/>
        </p:nvSpPr>
        <p:spPr>
          <a:xfrm>
            <a:off x="723637" y="216401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(Numerically ill-conditioned, but some </a:t>
            </a:r>
            <a:r>
              <a:rPr lang="en-US" sz="1400" dirty="0" err="1"/>
              <a:t>stackoverflow</a:t>
            </a:r>
            <a:r>
              <a:rPr lang="en-US" sz="1400" dirty="0"/>
              <a:t> comments recommended it for similar problems)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74009-B2E9-9C29-5683-DD317E48E7E1}"/>
              </a:ext>
            </a:extLst>
          </p:cNvPr>
          <p:cNvSpPr txBox="1"/>
          <p:nvPr/>
        </p:nvSpPr>
        <p:spPr>
          <a:xfrm>
            <a:off x="1111678" y="5701485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Visually okay, but when implemented into full SCFT, very wrong results (not shown)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8EAF-2793-C4F8-DC75-110B5D2B216A}"/>
              </a:ext>
            </a:extLst>
          </p:cNvPr>
          <p:cNvSpPr txBox="1"/>
          <p:nvPr/>
        </p:nvSpPr>
        <p:spPr>
          <a:xfrm>
            <a:off x="1264751" y="275001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−5e-20 C/nm2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39C11-2C81-994C-76B7-F2DFEB0E06E7}"/>
              </a:ext>
            </a:extLst>
          </p:cNvPr>
          <p:cNvSpPr txBox="1"/>
          <p:nvPr/>
        </p:nvSpPr>
        <p:spPr>
          <a:xfrm>
            <a:off x="4376489" y="2719777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−10e-20 C/nm2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5C0C9-AE49-49D6-88E1-7DB7F508113A}"/>
              </a:ext>
            </a:extLst>
          </p:cNvPr>
          <p:cNvSpPr txBox="1"/>
          <p:nvPr/>
        </p:nvSpPr>
        <p:spPr>
          <a:xfrm>
            <a:off x="7461401" y="2736106"/>
            <a:ext cx="2316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−20e-20 C/nm2</a:t>
            </a:r>
          </a:p>
        </p:txBody>
      </p:sp>
    </p:spTree>
    <p:extLst>
      <p:ext uri="{BB962C8B-B14F-4D97-AF65-F5344CB8AC3E}">
        <p14:creationId xmlns:p14="http://schemas.microsoft.com/office/powerpoint/2010/main" val="19131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D25-2A72-492F-50C7-C967EF93A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F7EE-3373-8622-2E82-335098D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attempts (3 of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D7BB-0E99-FDE8-55DF-C8A1DB07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EEC96-FDBF-B95E-2C84-AEFFE4283461}"/>
              </a:ext>
            </a:extLst>
          </p:cNvPr>
          <p:cNvSpPr txBox="1"/>
          <p:nvPr/>
        </p:nvSpPr>
        <p:spPr>
          <a:xfrm>
            <a:off x="511970" y="1291832"/>
            <a:ext cx="728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“Heat”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11AAB-FF28-5B21-D0ED-4BFD1946AFBD}"/>
              </a:ext>
            </a:extLst>
          </p:cNvPr>
          <p:cNvSpPr txBox="1"/>
          <p:nvPr/>
        </p:nvSpPr>
        <p:spPr>
          <a:xfrm>
            <a:off x="723637" y="1818493"/>
            <a:ext cx="979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Neumann on both sides but iterate until “steady state”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65B33-7A50-3629-EF45-4D1D8307774C}"/>
              </a:ext>
            </a:extLst>
          </p:cNvPr>
          <p:cNvSpPr txBox="1"/>
          <p:nvPr/>
        </p:nvSpPr>
        <p:spPr>
          <a:xfrm>
            <a:off x="1158973" y="4686179"/>
            <a:ext cx="892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not met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2AED19B8-3A67-5CAA-E6FD-DD65C6C1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74" y="2488165"/>
            <a:ext cx="26162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E60ECA8-A3D1-FDB3-21BB-D97C4CEA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183" y="2488164"/>
            <a:ext cx="2554604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29EE86-9DA5-F671-6ECE-99C78B7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0" y="2472649"/>
            <a:ext cx="2616204" cy="18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F1946930-9C3F-CB17-791D-E7B837162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78" y="2488164"/>
            <a:ext cx="2616205" cy="18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0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EBBBF-F380-B640-D4F2-AA1A3391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2BF-C9A2-4ACD-8FC1-E057CDC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D7261-C633-6242-90A1-F564051B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1D51-830A-8BA3-49DD-2769B4FA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6"/>
            <a:ext cx="10515600" cy="3948043"/>
          </a:xfrm>
        </p:spPr>
        <p:txBody>
          <a:bodyPr>
            <a:normAutofit/>
          </a:bodyPr>
          <a:lstStyle/>
          <a:p>
            <a:r>
              <a:rPr lang="en-US" sz="2000" dirty="0"/>
              <a:t>So far, all uniform grid (space between points equal along line) finite difference</a:t>
            </a:r>
          </a:p>
          <a:p>
            <a:r>
              <a:rPr lang="en-US" sz="2000" dirty="0"/>
              <a:t>However, solution changes drastically at one interface and slowly at another (log function)</a:t>
            </a:r>
          </a:p>
          <a:p>
            <a:r>
              <a:rPr lang="en-US" sz="2000" dirty="0"/>
              <a:t>Finite difference is amenable to grid stretching, but must follow some rules</a:t>
            </a:r>
          </a:p>
          <a:p>
            <a:pPr lvl="1"/>
            <a:r>
              <a:rPr lang="en-US" sz="1600" dirty="0"/>
              <a:t>Mapping needs to be 1-to-1 (easy to accomplish)</a:t>
            </a:r>
          </a:p>
          <a:p>
            <a:pPr lvl="1"/>
            <a:r>
              <a:rPr lang="en-US" sz="1600" dirty="0"/>
              <a:t>Stretching must be smooth and continuous (adds some limitations)</a:t>
            </a:r>
          </a:p>
          <a:p>
            <a:pPr lvl="1"/>
            <a:r>
              <a:rPr lang="en-US" sz="1600" dirty="0"/>
              <a:t>For numerical accuracy, stretching function low slope when solution high slope (requires some expectation of solution)</a:t>
            </a:r>
          </a:p>
          <a:p>
            <a:r>
              <a:rPr lang="en-US" sz="2000" dirty="0"/>
              <a:t>For the remaining slides:</a:t>
            </a:r>
          </a:p>
          <a:p>
            <a:pPr lvl="1"/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669C3-6507-2110-8470-5681385D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73" y="5129913"/>
            <a:ext cx="3629940" cy="720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813F2-66FD-D5BF-0763-B058B523625D}"/>
              </a:ext>
            </a:extLst>
          </p:cNvPr>
          <p:cNvCxnSpPr/>
          <p:nvPr/>
        </p:nvCxnSpPr>
        <p:spPr>
          <a:xfrm>
            <a:off x="5397500" y="5541540"/>
            <a:ext cx="1397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2786CB-221C-3255-1D9A-3B13D3756B6B}"/>
              </a:ext>
            </a:extLst>
          </p:cNvPr>
          <p:cNvSpPr txBox="1"/>
          <p:nvPr/>
        </p:nvSpPr>
        <p:spPr>
          <a:xfrm>
            <a:off x="4980037" y="5131481"/>
            <a:ext cx="223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 = 0.08, D = 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8CC5-65F1-55A2-3839-29DC701FD2F7}"/>
              </a:ext>
            </a:extLst>
          </p:cNvPr>
          <p:cNvSpPr txBox="1"/>
          <p:nvPr/>
        </p:nvSpPr>
        <p:spPr>
          <a:xfrm>
            <a:off x="1992443" y="6405606"/>
            <a:ext cx="353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do more in-depth explanations later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4E8232-3CF1-B852-F8C4-B71D85DC4359}"/>
              </a:ext>
            </a:extLst>
          </p:cNvPr>
          <p:cNvGrpSpPr/>
          <p:nvPr/>
        </p:nvGrpSpPr>
        <p:grpSpPr>
          <a:xfrm>
            <a:off x="7509154" y="4431451"/>
            <a:ext cx="3006446" cy="1842146"/>
            <a:chOff x="7525853" y="4620467"/>
            <a:chExt cx="3006446" cy="18421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50F166-CCDD-4666-E7F2-B63709F1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5853" y="4620467"/>
              <a:ext cx="3006446" cy="1842146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9D9CFA-7275-FFEF-8208-E205046DA0DF}"/>
                </a:ext>
              </a:extLst>
            </p:cNvPr>
            <p:cNvCxnSpPr/>
            <p:nvPr/>
          </p:nvCxnSpPr>
          <p:spPr>
            <a:xfrm>
              <a:off x="7704667" y="6079065"/>
              <a:ext cx="304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0D226-0969-1E16-3F55-B6F1C7EF42BC}"/>
                </a:ext>
              </a:extLst>
            </p:cNvPr>
            <p:cNvCxnSpPr>
              <a:cxnSpLocks/>
            </p:cNvCxnSpPr>
            <p:nvPr/>
          </p:nvCxnSpPr>
          <p:spPr>
            <a:xfrm>
              <a:off x="7747000" y="5844402"/>
              <a:ext cx="52493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EF85B6-F632-2ABE-4680-7869FE4F7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600806"/>
              <a:ext cx="829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71C67B-103C-A1B3-A092-C53C7363AC22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363740"/>
              <a:ext cx="10837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5869E36-07C7-E20C-5B1E-C32D09CC5838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5131481"/>
              <a:ext cx="14308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F6A9E09-6085-95D6-3F09-6B865C9533FA}"/>
                </a:ext>
              </a:extLst>
            </p:cNvPr>
            <p:cNvCxnSpPr>
              <a:cxnSpLocks/>
            </p:cNvCxnSpPr>
            <p:nvPr/>
          </p:nvCxnSpPr>
          <p:spPr>
            <a:xfrm>
              <a:off x="7704667" y="4898073"/>
              <a:ext cx="201506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E0B808-97E5-06CA-E7F4-8A0934A07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467" y="6079065"/>
              <a:ext cx="0" cy="2322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FC75BF8-78D1-091C-A1D5-99B5512C9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1934" y="5844402"/>
              <a:ext cx="0" cy="4669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5D2CBD-4FF7-074F-66E3-5C69CC639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4400" y="5609740"/>
              <a:ext cx="0" cy="7015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A9EB29-694B-48C8-6935-7E08E7557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8400" y="5377482"/>
              <a:ext cx="0" cy="933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628610B-EF75-118D-A983-AC94F4191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5533" y="5158367"/>
              <a:ext cx="0" cy="11529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0EED51-C3A0-A97C-F1DE-FDCBFB65D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9733" y="4927597"/>
              <a:ext cx="0" cy="13837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6D9346-0619-CCAD-3FB5-49EF9BD035C6}"/>
              </a:ext>
            </a:extLst>
          </p:cNvPr>
          <p:cNvSpPr txBox="1"/>
          <p:nvPr/>
        </p:nvSpPr>
        <p:spPr>
          <a:xfrm>
            <a:off x="7472793" y="6301181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73EB7C-C2E3-2684-A2B2-0CC131E75049}"/>
              </a:ext>
            </a:extLst>
          </p:cNvPr>
          <p:cNvSpPr txBox="1"/>
          <p:nvPr/>
        </p:nvSpPr>
        <p:spPr>
          <a:xfrm>
            <a:off x="9096810" y="6310653"/>
            <a:ext cx="12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Coarse grid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E5272F-7A5B-7AA3-2368-88AF8D6CBF7A}"/>
              </a:ext>
            </a:extLst>
          </p:cNvPr>
          <p:cNvSpPr txBox="1"/>
          <p:nvPr/>
        </p:nvSpPr>
        <p:spPr>
          <a:xfrm>
            <a:off x="1385220" y="5804318"/>
            <a:ext cx="401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Fine grid at one boundary, coarse at another</a:t>
            </a:r>
          </a:p>
        </p:txBody>
      </p:sp>
    </p:spTree>
    <p:extLst>
      <p:ext uri="{BB962C8B-B14F-4D97-AF65-F5344CB8AC3E}">
        <p14:creationId xmlns:p14="http://schemas.microsoft.com/office/powerpoint/2010/main" val="362417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5023-4573-F8E7-2A17-7AF829FE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C95A-90F3-EE7A-8D56-417C913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BC564CD1-82C0-EA4D-3C89-103B2A65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69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0">
            <a:extLst>
              <a:ext uri="{FF2B5EF4-FFF2-40B4-BE49-F238E27FC236}">
                <a16:creationId xmlns:a16="http://schemas.microsoft.com/office/drawing/2014/main" id="{903D5C4B-4038-A9B4-9EE2-C74DD145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3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C2738025-F240-6B03-0474-41EA59EE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4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56204380-B1DE-6787-60C2-6A12EB76E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3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>
            <a:extLst>
              <a:ext uri="{FF2B5EF4-FFF2-40B4-BE49-F238E27FC236}">
                <a16:creationId xmlns:a16="http://schemas.microsoft.com/office/drawing/2014/main" id="{53E399FB-05C2-90F8-4631-428986B5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2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CC3D3A-DC97-5C26-ED8A-DD38C037D533}"/>
              </a:ext>
            </a:extLst>
          </p:cNvPr>
          <p:cNvSpPr txBox="1"/>
          <p:nvPr/>
        </p:nvSpPr>
        <p:spPr>
          <a:xfrm>
            <a:off x="2286000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DA8B0-3FBD-9F53-1E92-15F483E64AA6}"/>
              </a:ext>
            </a:extLst>
          </p:cNvPr>
          <p:cNvSpPr txBox="1"/>
          <p:nvPr/>
        </p:nvSpPr>
        <p:spPr>
          <a:xfrm>
            <a:off x="2277535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53978-65C3-3EDC-D32C-A327A3287EAD}"/>
              </a:ext>
            </a:extLst>
          </p:cNvPr>
          <p:cNvSpPr txBox="1"/>
          <p:nvPr/>
        </p:nvSpPr>
        <p:spPr>
          <a:xfrm>
            <a:off x="2277533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4BD60-9D9C-4CD8-06BC-92F2EEAD9573}"/>
              </a:ext>
            </a:extLst>
          </p:cNvPr>
          <p:cNvSpPr txBox="1"/>
          <p:nvPr/>
        </p:nvSpPr>
        <p:spPr>
          <a:xfrm>
            <a:off x="2277533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64B54-2E22-9E43-9BCF-65340B5312C6}"/>
              </a:ext>
            </a:extLst>
          </p:cNvPr>
          <p:cNvSpPr txBox="1"/>
          <p:nvPr/>
        </p:nvSpPr>
        <p:spPr>
          <a:xfrm>
            <a:off x="2184401" y="5975952"/>
            <a:ext cx="120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E9B9B-39E2-4933-7D8F-FC9AFE900909}"/>
              </a:ext>
            </a:extLst>
          </p:cNvPr>
          <p:cNvCxnSpPr>
            <a:cxnSpLocks/>
          </p:cNvCxnSpPr>
          <p:nvPr/>
        </p:nvCxnSpPr>
        <p:spPr>
          <a:xfrm>
            <a:off x="4656669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25A7C8-96AC-9C3B-068B-56EA971850A3}"/>
              </a:ext>
            </a:extLst>
          </p:cNvPr>
          <p:cNvSpPr txBox="1"/>
          <p:nvPr/>
        </p:nvSpPr>
        <p:spPr>
          <a:xfrm>
            <a:off x="5579532" y="2619092"/>
            <a:ext cx="52154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Vertical lines: grid points (like a number line)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Transition between coarse grid and fine grid occurs at the “knee” (red)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Fraction of points on either side of the knee is the same as N increases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for accurate solution of highly changing potential at right boundary and gradual decay at left boundary</a:t>
            </a:r>
          </a:p>
        </p:txBody>
      </p:sp>
    </p:spTree>
    <p:extLst>
      <p:ext uri="{BB962C8B-B14F-4D97-AF65-F5344CB8AC3E}">
        <p14:creationId xmlns:p14="http://schemas.microsoft.com/office/powerpoint/2010/main" val="14896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33-6CE8-4C6A-4397-2E8BAE7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analytical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6B200-B8E2-6E95-7A7F-8E7753C1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B33E95-8636-64AA-9F76-53A662868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7" y="2231687"/>
            <a:ext cx="4716334" cy="352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558A8F-B6B2-7CA4-0161-044C6CB80145}"/>
              </a:ext>
            </a:extLst>
          </p:cNvPr>
          <p:cNvGrpSpPr/>
          <p:nvPr/>
        </p:nvGrpSpPr>
        <p:grpSpPr>
          <a:xfrm>
            <a:off x="5244599" y="3219969"/>
            <a:ext cx="4709248" cy="713790"/>
            <a:chOff x="5134212" y="2736080"/>
            <a:chExt cx="4709248" cy="71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1866C3-7612-7965-D320-B34EA517051D}"/>
                </a:ext>
              </a:extLst>
            </p:cNvPr>
            <p:cNvSpPr txBox="1"/>
            <p:nvPr/>
          </p:nvSpPr>
          <p:spPr>
            <a:xfrm>
              <a:off x="5134212" y="2736080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Dotted: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B5D56FF-CA26-7459-7D96-4776181E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626" y="2760427"/>
              <a:ext cx="3621834" cy="3693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E33595-02C6-CC3B-10F5-6AB7CDED35CA}"/>
                </a:ext>
              </a:extLst>
            </p:cNvPr>
            <p:cNvSpPr txBox="1"/>
            <p:nvPr/>
          </p:nvSpPr>
          <p:spPr>
            <a:xfrm>
              <a:off x="6352279" y="3172871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Infinite boundary condition, log-divergence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6A51E-6FB0-386C-59CB-4D619D139825}"/>
              </a:ext>
            </a:extLst>
          </p:cNvPr>
          <p:cNvGrpSpPr/>
          <p:nvPr/>
        </p:nvGrpSpPr>
        <p:grpSpPr>
          <a:xfrm>
            <a:off x="5244599" y="4277973"/>
            <a:ext cx="6947401" cy="1395318"/>
            <a:chOff x="5134212" y="3794084"/>
            <a:chExt cx="6947401" cy="1395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141201-BD02-DBF5-CFAF-72D175EA4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812952"/>
              <a:ext cx="2743201" cy="9618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72536-6113-1FAD-AFB3-9A39BCF0E82B}"/>
                </a:ext>
              </a:extLst>
            </p:cNvPr>
            <p:cNvSpPr txBox="1"/>
            <p:nvPr/>
          </p:nvSpPr>
          <p:spPr>
            <a:xfrm>
              <a:off x="9127066" y="4705092"/>
              <a:ext cx="2743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Srinivasan et al. Part I. 2024. </a:t>
              </a:r>
              <a:r>
                <a:rPr lang="en-US" sz="1200" i="1" dirty="0"/>
                <a:t>Langmuir</a:t>
              </a:r>
              <a:endParaRPr lang="en-US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10584F-3755-7EBF-F80D-35C85FFF10E7}"/>
                </a:ext>
              </a:extLst>
            </p:cNvPr>
            <p:cNvSpPr txBox="1"/>
            <p:nvPr/>
          </p:nvSpPr>
          <p:spPr>
            <a:xfrm>
              <a:off x="9127066" y="3794084"/>
              <a:ext cx="2954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Note: midpoint concentration can be calculated analytically but wasn’t quite right. In plots, used midpoint concentration obtained with N = 10,000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0B6B1B-1E11-A18F-7F04-5F71BA849150}"/>
                </a:ext>
              </a:extLst>
            </p:cNvPr>
            <p:cNvSpPr txBox="1"/>
            <p:nvPr/>
          </p:nvSpPr>
          <p:spPr>
            <a:xfrm>
              <a:off x="5134212" y="3937254"/>
              <a:ext cx="123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Dashed: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655A2-0E61-BE57-D4E2-1A58BF41242B}"/>
                </a:ext>
              </a:extLst>
            </p:cNvPr>
            <p:cNvSpPr txBox="1"/>
            <p:nvPr/>
          </p:nvSpPr>
          <p:spPr>
            <a:xfrm>
              <a:off x="6096000" y="4912403"/>
              <a:ext cx="33605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Finite boundary condition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C07408-F892-3741-7084-598D31A30CE1}"/>
              </a:ext>
            </a:extLst>
          </p:cNvPr>
          <p:cNvSpPr txBox="1"/>
          <p:nvPr/>
        </p:nvSpPr>
        <p:spPr>
          <a:xfrm>
            <a:off x="5244599" y="2364780"/>
            <a:ext cx="503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Solid: numerical solution using N=5000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E2717-118B-9C48-D5F5-25AC96842749}"/>
              </a:ext>
            </a:extLst>
          </p:cNvPr>
          <p:cNvSpPr txBox="1"/>
          <p:nvPr/>
        </p:nvSpPr>
        <p:spPr>
          <a:xfrm>
            <a:off x="709041" y="1893133"/>
            <a:ext cx="41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Colors: Surface charge densities in </a:t>
            </a:r>
            <a:r>
              <a:rPr lang="en-US" sz="1600" dirty="0" err="1"/>
              <a:t>uC</a:t>
            </a:r>
            <a:r>
              <a:rPr lang="en-US" sz="1600" dirty="0"/>
              <a:t>/cm2</a:t>
            </a:r>
          </a:p>
        </p:txBody>
      </p:sp>
    </p:spTree>
    <p:extLst>
      <p:ext uri="{BB962C8B-B14F-4D97-AF65-F5344CB8AC3E}">
        <p14:creationId xmlns:p14="http://schemas.microsoft.com/office/powerpoint/2010/main" val="36143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number of grid points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41" y="1541611"/>
            <a:ext cx="3347104" cy="238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111" y="3590171"/>
            <a:ext cx="3211537" cy="23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65" y="1559682"/>
            <a:ext cx="3347103" cy="235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1" y="3598693"/>
            <a:ext cx="3229563" cy="230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Transition knee in red (z ~ 90)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DAF1DB-9397-854F-027F-767953804AA9}"/>
              </a:ext>
            </a:extLst>
          </p:cNvPr>
          <p:cNvSpPr txBox="1"/>
          <p:nvPr/>
        </p:nvSpPr>
        <p:spPr>
          <a:xfrm>
            <a:off x="7884005" y="1122622"/>
            <a:ext cx="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Analytical: 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70BDF-5D02-13AC-BC1D-8341820DD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637" y="1122622"/>
            <a:ext cx="3187028" cy="324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C17FF-BE22-3164-4E57-0CECAFDF297E}"/>
              </a:ext>
            </a:extLst>
          </p:cNvPr>
          <p:cNvSpPr txBox="1"/>
          <p:nvPr/>
        </p:nvSpPr>
        <p:spPr>
          <a:xfrm>
            <a:off x="3417624" y="6063744"/>
            <a:ext cx="731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Natural boundary condition met; for higher surface charge densities, more points needed (can also change mapping function but keeping the same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domain size, modifying left grid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32758" y="3204148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  <a:p>
            <a:pPr algn="ctr"/>
            <a:r>
              <a:rPr lang="en-US" dirty="0"/>
              <a:t>(N=1000)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32758" y="4568369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  <a:p>
            <a:pPr algn="ctr"/>
            <a:r>
              <a:rPr lang="en-US" dirty="0"/>
              <a:t>(N=1471)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32758" y="5840976"/>
            <a:ext cx="1178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  <a:p>
            <a:pPr algn="ctr"/>
            <a:r>
              <a:rPr lang="en-US" dirty="0"/>
              <a:t>(N=2884)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365486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267227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  <a:p>
            <a:pPr algn="ctr"/>
            <a:r>
              <a:rPr lang="en-US" dirty="0"/>
              <a:t>(N=764)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365486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D3A00-289D-6224-45D4-B44A9531AD50}"/>
              </a:ext>
            </a:extLst>
          </p:cNvPr>
          <p:cNvGrpSpPr/>
          <p:nvPr/>
        </p:nvGrpSpPr>
        <p:grpSpPr>
          <a:xfrm>
            <a:off x="5028140" y="2208899"/>
            <a:ext cx="6993469" cy="3114979"/>
            <a:chOff x="5028140" y="2208899"/>
            <a:chExt cx="6993469" cy="31149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7314B-6AB7-763B-AB37-22318898F823}"/>
                </a:ext>
              </a:extLst>
            </p:cNvPr>
            <p:cNvGrpSpPr/>
            <p:nvPr/>
          </p:nvGrpSpPr>
          <p:grpSpPr>
            <a:xfrm>
              <a:off x="5028140" y="2208899"/>
              <a:ext cx="6993469" cy="3114979"/>
              <a:chOff x="5198531" y="2143800"/>
              <a:chExt cx="6993469" cy="311497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B92EDC-32FC-797F-05EA-5C3F162CFF80}"/>
                  </a:ext>
                </a:extLst>
              </p:cNvPr>
              <p:cNvSpPr txBox="1"/>
              <p:nvPr/>
            </p:nvSpPr>
            <p:spPr>
              <a:xfrm>
                <a:off x="7252475" y="2143800"/>
                <a:ext cx="321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 = −20e-20</a:t>
                </a:r>
              </a:p>
            </p:txBody>
          </p:sp>
          <p:pic>
            <p:nvPicPr>
              <p:cNvPr id="2064" name="Picture 16">
                <a:extLst>
                  <a:ext uri="{FF2B5EF4-FFF2-40B4-BE49-F238E27FC236}">
                    <a16:creationId xmlns:a16="http://schemas.microsoft.com/office/drawing/2014/main" id="{B90DC5C4-0CF4-F56D-23C8-2AB17DE74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1260" y="2639942"/>
                <a:ext cx="3660740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9BD06989-FD30-A4BD-4097-14EE25BF5A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8531" y="2639941"/>
                <a:ext cx="3660741" cy="26188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65789-B611-2B7D-959D-B48B72E7302A}"/>
                </a:ext>
              </a:extLst>
            </p:cNvPr>
            <p:cNvSpPr/>
            <p:nvPr/>
          </p:nvSpPr>
          <p:spPr>
            <a:xfrm>
              <a:off x="7419976" y="2724089"/>
              <a:ext cx="1152524" cy="21527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46A"/>
      </a:hlink>
      <a:folHlink>
        <a:srgbClr val="44546A"/>
      </a:folHlink>
    </a:clrScheme>
    <a:fontScheme name="Custom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698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FreightSans Pro Semibold</vt:lpstr>
      <vt:lpstr>Lucida Grande</vt:lpstr>
      <vt:lpstr>Lucida Grande</vt:lpstr>
      <vt:lpstr>Office Theme</vt:lpstr>
      <vt:lpstr>Background</vt:lpstr>
      <vt:lpstr>Previous attempts (1 of 3)</vt:lpstr>
      <vt:lpstr>Previous attempts (2 of 3)</vt:lpstr>
      <vt:lpstr>Previous attempts (3 of 3)</vt:lpstr>
      <vt:lpstr>Non-uniform grid</vt:lpstr>
      <vt:lpstr>Examples</vt:lpstr>
      <vt:lpstr>Comparison with analytical results</vt:lpstr>
      <vt:lpstr>Effect of number of grid points (N)</vt:lpstr>
      <vt:lpstr>Effect of domain size, modifying left grid</vt:lpstr>
      <vt:lpstr>Effect of domain size, modifying right grid</vt:lpstr>
      <vt:lpstr>Uneven grid + homo “polymer” (neg/pos surf)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35</cp:revision>
  <dcterms:created xsi:type="dcterms:W3CDTF">2022-03-28T18:43:16Z</dcterms:created>
  <dcterms:modified xsi:type="dcterms:W3CDTF">2024-10-19T03:58:31Z</dcterms:modified>
</cp:coreProperties>
</file>