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58" r:id="rId4"/>
    <p:sldId id="263" r:id="rId5"/>
    <p:sldId id="257" r:id="rId6"/>
    <p:sldId id="262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Nafion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Last updated 06/21/2024</a:t>
            </a:r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75CC-A6F4-70DB-60D2-325B3425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85B51-269E-9C6D-5E1B-8B1F2FCA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5911C0E6-D9CE-431C-92CB-BB39B872F930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BBD0DF-A6E4-67C2-CC1C-69FD14975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62" y="2931653"/>
            <a:ext cx="2810933" cy="1970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161482-42B2-A3E1-D533-79C5629723AA}"/>
              </a:ext>
            </a:extLst>
          </p:cNvPr>
          <p:cNvSpPr txBox="1"/>
          <p:nvPr/>
        </p:nvSpPr>
        <p:spPr>
          <a:xfrm>
            <a:off x="3858622" y="6564312"/>
            <a:ext cx="6648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Kodama et al. (2013) </a:t>
            </a:r>
            <a:r>
              <a:rPr lang="en-US" sz="1200" i="1" dirty="0" err="1"/>
              <a:t>Electrochem</a:t>
            </a:r>
            <a:r>
              <a:rPr lang="en-US" sz="1200" i="1" dirty="0"/>
              <a:t>. </a:t>
            </a:r>
            <a:r>
              <a:rPr lang="en-US" sz="1200" i="1" dirty="0" err="1"/>
              <a:t>Commun</a:t>
            </a:r>
            <a:r>
              <a:rPr lang="en-US" sz="1200" i="1" dirty="0"/>
              <a:t>. </a:t>
            </a:r>
            <a:r>
              <a:rPr lang="en-US" sz="1200" dirty="0"/>
              <a:t>Kodama et al. (2018</a:t>
            </a:r>
            <a:r>
              <a:rPr lang="en-US" sz="1200" i="1" dirty="0"/>
              <a:t>) ACS </a:t>
            </a:r>
            <a:r>
              <a:rPr lang="en-US" sz="1200" i="1" dirty="0" err="1"/>
              <a:t>Catal</a:t>
            </a:r>
            <a:r>
              <a:rPr lang="en-US" sz="1200" dirty="0"/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796E5B-B3BF-80D8-C238-0E315A0A6A9E}"/>
              </a:ext>
            </a:extLst>
          </p:cNvPr>
          <p:cNvSpPr txBox="1"/>
          <p:nvPr/>
        </p:nvSpPr>
        <p:spPr>
          <a:xfrm>
            <a:off x="808505" y="1017793"/>
            <a:ext cx="1035473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For hydrogen fuel cells, Pt loading/efficiency is limiting factor for cost/efficacy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Leading theory: Pt poisoned by adsorbed ionomer SO3 at high operating V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However, scientific community has limited understanding of polymer physics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Using polyelectrolyte brush SCFT can provide physical insights as well as computational framework for rational design of PEM ionomers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B52E1D-26A7-7528-54EB-407A9DB3924C}"/>
              </a:ext>
            </a:extLst>
          </p:cNvPr>
          <p:cNvSpPr txBox="1"/>
          <p:nvPr/>
        </p:nvSpPr>
        <p:spPr>
          <a:xfrm>
            <a:off x="3858621" y="3140511"/>
            <a:ext cx="796931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Relevant experiments: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SO3 adsorption measured by cyclic voltammetry (CV) – 0.100 M HClO4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Apply potential at some scanning rate, measured current corresponds to interaction at electrode (e.g., reaction, adsorption)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(top) As humidity decreases, more current at lower voltage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Thus, as ionomer—Pt distance decreases, more SO3 adsorption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(bottom) Long ionomer sidechains (LC) more current than short sidechain (SC)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Note: LD = long distance between ether/SO3H; discussion becomes muddled on effect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965273C-8215-52A4-AFEF-8D27CE1EC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94" y="4944673"/>
            <a:ext cx="2759958" cy="181740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5E27D70-B49E-E1EC-1B47-C583D3C338AB}"/>
              </a:ext>
            </a:extLst>
          </p:cNvPr>
          <p:cNvSpPr/>
          <p:nvPr/>
        </p:nvSpPr>
        <p:spPr>
          <a:xfrm>
            <a:off x="1947333" y="3083386"/>
            <a:ext cx="651934" cy="1429347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4D2A5-7F0E-EAB7-02B4-53AAFF37840E}"/>
              </a:ext>
            </a:extLst>
          </p:cNvPr>
          <p:cNvSpPr txBox="1"/>
          <p:nvPr/>
        </p:nvSpPr>
        <p:spPr>
          <a:xfrm>
            <a:off x="1163051" y="2806387"/>
            <a:ext cx="226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SO3 (ad/de)sorption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BDD742-F15B-29F7-D887-501B0789DB7D}"/>
              </a:ext>
            </a:extLst>
          </p:cNvPr>
          <p:cNvSpPr/>
          <p:nvPr/>
        </p:nvSpPr>
        <p:spPr>
          <a:xfrm>
            <a:off x="2167466" y="5048771"/>
            <a:ext cx="355601" cy="1366846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83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B28C-A291-83F3-63FD-068EFE17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5E31E-01E1-A220-A504-7D643247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784940-308A-3DF9-1191-42510112BA7D}"/>
              </a:ext>
            </a:extLst>
          </p:cNvPr>
          <p:cNvSpPr txBox="1"/>
          <p:nvPr/>
        </p:nvSpPr>
        <p:spPr>
          <a:xfrm>
            <a:off x="5291669" y="1434918"/>
            <a:ext cx="673090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i="1" dirty="0"/>
              <a:t>Schematic/Simplified system: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Polymer brush immersed in solution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Solution in contact with positively charged electrode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real fuel cell: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source from splitting of hydrogen (cathode, far left of schematic)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sink from reaction with oxygen at Pt, forming water (anode, right side of schematic)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CV experiments: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Pt coated with thin film of ionomer immersed in solution of 0.100 M HClO4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Preliminary SCFT model:</a:t>
            </a: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Grafted polymers are </a:t>
            </a:r>
            <a:r>
              <a:rPr lang="en-US" sz="1600" dirty="0" err="1"/>
              <a:t>Nafion</a:t>
            </a:r>
            <a:r>
              <a:rPr lang="en-US" sz="1600" dirty="0"/>
              <a:t> sidechains “grafted” onto the bulk ionomer membrane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the future, model can be extended to consider entire </a:t>
            </a:r>
            <a:r>
              <a:rPr lang="en-US" sz="1600" dirty="0" err="1"/>
              <a:t>Nafion</a:t>
            </a:r>
            <a:r>
              <a:rPr lang="en-US" sz="1600" dirty="0"/>
              <a:t> chains to more accurately describe poisoning mechanism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CA0AEE3-E3B5-B228-C547-225A4ECDB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5699705"/>
            <a:ext cx="3024091" cy="987458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9575A92D-2D11-11EB-4BAF-4A29E1383A4F}"/>
              </a:ext>
            </a:extLst>
          </p:cNvPr>
          <p:cNvGrpSpPr/>
          <p:nvPr/>
        </p:nvGrpSpPr>
        <p:grpSpPr>
          <a:xfrm>
            <a:off x="457202" y="1499503"/>
            <a:ext cx="4306480" cy="3779677"/>
            <a:chOff x="762002" y="1261121"/>
            <a:chExt cx="4306480" cy="377967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2C20FC2-BD6F-5BCD-BBBA-F740D8686911}"/>
                </a:ext>
              </a:extLst>
            </p:cNvPr>
            <p:cNvSpPr/>
            <p:nvPr/>
          </p:nvSpPr>
          <p:spPr>
            <a:xfrm>
              <a:off x="869962" y="186373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DA9A04B-8D73-B3FA-9D45-4CC47B02B96D}"/>
                </a:ext>
              </a:extLst>
            </p:cNvPr>
            <p:cNvSpPr/>
            <p:nvPr/>
          </p:nvSpPr>
          <p:spPr>
            <a:xfrm>
              <a:off x="869963" y="319370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47312AC-3404-9A9A-7265-858F7E9BE951}"/>
                </a:ext>
              </a:extLst>
            </p:cNvPr>
            <p:cNvSpPr/>
            <p:nvPr/>
          </p:nvSpPr>
          <p:spPr>
            <a:xfrm>
              <a:off x="833974" y="2514846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15E85DB-52BD-BD03-4214-065A06EFA6A2}"/>
                </a:ext>
              </a:extLst>
            </p:cNvPr>
            <p:cNvSpPr/>
            <p:nvPr/>
          </p:nvSpPr>
          <p:spPr>
            <a:xfrm>
              <a:off x="905951" y="1261121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33DCCE-26A0-0E41-B5EA-C2F658CE887B}"/>
                </a:ext>
              </a:extLst>
            </p:cNvPr>
            <p:cNvSpPr/>
            <p:nvPr/>
          </p:nvSpPr>
          <p:spPr>
            <a:xfrm>
              <a:off x="869962" y="4389685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07F8A04-9A58-13E1-34D5-F50760FEA5FD}"/>
                </a:ext>
              </a:extLst>
            </p:cNvPr>
            <p:cNvSpPr/>
            <p:nvPr/>
          </p:nvSpPr>
          <p:spPr>
            <a:xfrm>
              <a:off x="833974" y="3823567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EE7C91-359F-E891-8F26-5B522F911119}"/>
                </a:ext>
              </a:extLst>
            </p:cNvPr>
            <p:cNvSpPr/>
            <p:nvPr/>
          </p:nvSpPr>
          <p:spPr>
            <a:xfrm>
              <a:off x="762002" y="1611508"/>
              <a:ext cx="143949" cy="342929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A39753-3AEF-92A0-B548-46CE854382E9}"/>
                </a:ext>
              </a:extLst>
            </p:cNvPr>
            <p:cNvSpPr/>
            <p:nvPr/>
          </p:nvSpPr>
          <p:spPr>
            <a:xfrm>
              <a:off x="4924533" y="1611508"/>
              <a:ext cx="143949" cy="342929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+++++++++++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C51EDD-CD20-80F2-E747-A945520B8761}"/>
                </a:ext>
              </a:extLst>
            </p:cNvPr>
            <p:cNvSpPr/>
            <p:nvPr/>
          </p:nvSpPr>
          <p:spPr>
            <a:xfrm>
              <a:off x="2726307" y="1565102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CC92C32-C4BC-88D4-F41B-5E95D7123479}"/>
                </a:ext>
              </a:extLst>
            </p:cNvPr>
            <p:cNvSpPr/>
            <p:nvPr/>
          </p:nvSpPr>
          <p:spPr>
            <a:xfrm>
              <a:off x="2726307" y="2153311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8BB99D5-B164-0E5A-9DB1-41B7FAC5AD51}"/>
                </a:ext>
              </a:extLst>
            </p:cNvPr>
            <p:cNvSpPr/>
            <p:nvPr/>
          </p:nvSpPr>
          <p:spPr>
            <a:xfrm>
              <a:off x="2726307" y="2829778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E6C0822-7D47-92FA-5739-73417E28F30C}"/>
                </a:ext>
              </a:extLst>
            </p:cNvPr>
            <p:cNvSpPr/>
            <p:nvPr/>
          </p:nvSpPr>
          <p:spPr>
            <a:xfrm>
              <a:off x="2726307" y="34934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AFE4233-0FBD-61E1-D9BC-A7B69A6D743E}"/>
                </a:ext>
              </a:extLst>
            </p:cNvPr>
            <p:cNvSpPr/>
            <p:nvPr/>
          </p:nvSpPr>
          <p:spPr>
            <a:xfrm>
              <a:off x="2726306" y="4123290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87C038-157C-8AEB-D21E-F3482F078E87}"/>
                </a:ext>
              </a:extLst>
            </p:cNvPr>
            <p:cNvSpPr/>
            <p:nvPr/>
          </p:nvSpPr>
          <p:spPr>
            <a:xfrm>
              <a:off x="2726305" y="47198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51171-4B11-D84B-4E50-12CD0A91025E}"/>
                </a:ext>
              </a:extLst>
            </p:cNvPr>
            <p:cNvSpPr/>
            <p:nvPr/>
          </p:nvSpPr>
          <p:spPr>
            <a:xfrm>
              <a:off x="3304333" y="27995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4E9D902-EC9A-7610-7AFF-A830137CF8E2}"/>
                </a:ext>
              </a:extLst>
            </p:cNvPr>
            <p:cNvSpPr/>
            <p:nvPr/>
          </p:nvSpPr>
          <p:spPr>
            <a:xfrm>
              <a:off x="3407069" y="13638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3E36C97-2D27-5199-1B20-B11882FD0F98}"/>
                </a:ext>
              </a:extLst>
            </p:cNvPr>
            <p:cNvSpPr/>
            <p:nvPr/>
          </p:nvSpPr>
          <p:spPr>
            <a:xfrm>
              <a:off x="3882403" y="4912081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2DDBC8-CEB7-BBB4-03A8-703F12A70849}"/>
                </a:ext>
              </a:extLst>
            </p:cNvPr>
            <p:cNvSpPr/>
            <p:nvPr/>
          </p:nvSpPr>
          <p:spPr>
            <a:xfrm>
              <a:off x="40400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F94C009-6C8D-F6BA-51D1-3C12BD248772}"/>
                </a:ext>
              </a:extLst>
            </p:cNvPr>
            <p:cNvSpPr/>
            <p:nvPr/>
          </p:nvSpPr>
          <p:spPr>
            <a:xfrm>
              <a:off x="4241021" y="4224002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AACFDA5-1B6A-E4DD-1856-D9C2E1EDA52F}"/>
                </a:ext>
              </a:extLst>
            </p:cNvPr>
            <p:cNvSpPr/>
            <p:nvPr/>
          </p:nvSpPr>
          <p:spPr>
            <a:xfrm>
              <a:off x="2515374" y="256261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B5731B2-3B8B-B5B9-588D-0BD19794D96A}"/>
                </a:ext>
              </a:extLst>
            </p:cNvPr>
            <p:cNvSpPr/>
            <p:nvPr/>
          </p:nvSpPr>
          <p:spPr>
            <a:xfrm>
              <a:off x="3112401" y="3948368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205DB97-5F8E-5906-165D-D39C85CEDA26}"/>
                </a:ext>
              </a:extLst>
            </p:cNvPr>
            <p:cNvSpPr/>
            <p:nvPr/>
          </p:nvSpPr>
          <p:spPr>
            <a:xfrm>
              <a:off x="2542360" y="44321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5C1EE73-4697-BC15-D06E-F8BB70D092D1}"/>
                </a:ext>
              </a:extLst>
            </p:cNvPr>
            <p:cNvSpPr/>
            <p:nvPr/>
          </p:nvSpPr>
          <p:spPr>
            <a:xfrm>
              <a:off x="4058333" y="30962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F69153F-DF67-5904-F7C9-40EBBDA4843C}"/>
                </a:ext>
              </a:extLst>
            </p:cNvPr>
            <p:cNvSpPr/>
            <p:nvPr/>
          </p:nvSpPr>
          <p:spPr>
            <a:xfrm>
              <a:off x="4550065" y="237281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5B5C851-4018-E92C-CEFA-6541E06EBC3D}"/>
                </a:ext>
              </a:extLst>
            </p:cNvPr>
            <p:cNvSpPr/>
            <p:nvPr/>
          </p:nvSpPr>
          <p:spPr>
            <a:xfrm>
              <a:off x="34732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9264DDB-0406-295B-37D0-4F14B41F99FD}"/>
                </a:ext>
              </a:extLst>
            </p:cNvPr>
            <p:cNvSpPr/>
            <p:nvPr/>
          </p:nvSpPr>
          <p:spPr>
            <a:xfrm>
              <a:off x="1925838" y="32435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EA3CFE-F927-9E1B-662E-8ECD2538BE2C}"/>
                </a:ext>
              </a:extLst>
            </p:cNvPr>
            <p:cNvSpPr/>
            <p:nvPr/>
          </p:nvSpPr>
          <p:spPr>
            <a:xfrm>
              <a:off x="2364949" y="317245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44BB894-B186-5471-AD41-B26755354C05}"/>
                </a:ext>
              </a:extLst>
            </p:cNvPr>
            <p:cNvSpPr/>
            <p:nvPr/>
          </p:nvSpPr>
          <p:spPr>
            <a:xfrm>
              <a:off x="3426199" y="35404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9414642-2C3D-E25D-4A7E-C03772AA6350}"/>
                </a:ext>
              </a:extLst>
            </p:cNvPr>
            <p:cNvSpPr/>
            <p:nvPr/>
          </p:nvSpPr>
          <p:spPr>
            <a:xfrm>
              <a:off x="2542360" y="387377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9906C9-4DE5-01B5-45F0-02952AAC8F33}"/>
                </a:ext>
              </a:extLst>
            </p:cNvPr>
            <p:cNvSpPr/>
            <p:nvPr/>
          </p:nvSpPr>
          <p:spPr>
            <a:xfrm>
              <a:off x="3008549" y="479767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A286E83-C17A-9939-1075-C4C9B4B9CE82}"/>
                </a:ext>
              </a:extLst>
            </p:cNvPr>
            <p:cNvSpPr/>
            <p:nvPr/>
          </p:nvSpPr>
          <p:spPr>
            <a:xfrm>
              <a:off x="2437745" y="1802359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6587E36-1379-621D-6680-4DCC6690500B}"/>
                </a:ext>
              </a:extLst>
            </p:cNvPr>
            <p:cNvSpPr/>
            <p:nvPr/>
          </p:nvSpPr>
          <p:spPr>
            <a:xfrm>
              <a:off x="1725154" y="13679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2ED4CD2-EDAC-0F65-5242-056C2B73A46B}"/>
                </a:ext>
              </a:extLst>
            </p:cNvPr>
            <p:cNvSpPr/>
            <p:nvPr/>
          </p:nvSpPr>
          <p:spPr>
            <a:xfrm>
              <a:off x="1271553" y="2570246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C34F898-EEDA-F8BB-251F-84B7FA7B55F2}"/>
                </a:ext>
              </a:extLst>
            </p:cNvPr>
            <p:cNvSpPr/>
            <p:nvPr/>
          </p:nvSpPr>
          <p:spPr>
            <a:xfrm>
              <a:off x="1702304" y="45554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B912488-21FF-E209-0FFC-000DBB67A3A8}"/>
              </a:ext>
            </a:extLst>
          </p:cNvPr>
          <p:cNvSpPr txBox="1"/>
          <p:nvPr/>
        </p:nvSpPr>
        <p:spPr>
          <a:xfrm>
            <a:off x="4043689" y="5699705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Backbone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E3A2FF-9FEE-6877-95F0-A1D26F036D65}"/>
              </a:ext>
            </a:extLst>
          </p:cNvPr>
          <p:cNvSpPr txBox="1"/>
          <p:nvPr/>
        </p:nvSpPr>
        <p:spPr>
          <a:xfrm>
            <a:off x="4058100" y="6065263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Sidechain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5A5187-BC60-1C4D-398F-AC8251D77847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3566535" y="6248399"/>
            <a:ext cx="491565" cy="15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B6AB08-6AE2-1C57-5F3E-F2CA3D642D65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156003" y="5884371"/>
            <a:ext cx="8876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50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52D-D21F-6A87-805B-EF9B684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D10C-C535-B9AF-AA31-56BAF916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491"/>
            <a:ext cx="10515600" cy="5109249"/>
          </a:xfrm>
        </p:spPr>
        <p:txBody>
          <a:bodyPr>
            <a:normAutofit/>
          </a:bodyPr>
          <a:lstStyle/>
          <a:p>
            <a:r>
              <a:rPr lang="en-US" sz="2000" dirty="0"/>
              <a:t>Interactions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Self-consistent field theory for charged multiblock macromolecules</a:t>
            </a:r>
          </a:p>
          <a:p>
            <a:pPr lvl="1"/>
            <a:r>
              <a:rPr lang="en-US" sz="1800" dirty="0"/>
              <a:t>Coupled system of 5 algebraic equations and 2 partial differential equations</a:t>
            </a:r>
          </a:p>
          <a:p>
            <a:pPr lvl="1"/>
            <a:r>
              <a:rPr lang="en-US" sz="1800" dirty="0"/>
              <a:t>For sidechain-only system, 2 blocks; Block 2 contains -1</a:t>
            </a:r>
            <a:r>
              <a:rPr lang="en-US" sz="1800" i="1" dirty="0"/>
              <a:t>e</a:t>
            </a:r>
            <a:r>
              <a:rPr lang="en-US" sz="1800" dirty="0"/>
              <a:t> for SO3-</a:t>
            </a:r>
          </a:p>
          <a:p>
            <a:pPr lvl="2"/>
            <a:r>
              <a:rPr lang="en-US" sz="1600" dirty="0"/>
              <a:t>F-H parameters taken from literature (Wu, </a:t>
            </a:r>
            <a:r>
              <a:rPr lang="en-US" sz="1600" dirty="0" err="1"/>
              <a:t>Paddison</a:t>
            </a:r>
            <a:r>
              <a:rPr lang="en-US" sz="1600" dirty="0"/>
              <a:t>, Elliot, </a:t>
            </a:r>
            <a:r>
              <a:rPr lang="en-US" sz="1600" i="1" dirty="0"/>
              <a:t>Energy Env. Sci. </a:t>
            </a:r>
            <a:r>
              <a:rPr lang="en-US" sz="1600" dirty="0"/>
              <a:t>2008. 1. 284-293)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640DB4C-A7A5-355A-BE46-AD20B9A4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4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B51F1FA-0307-4536-AA12-32195C5B75BE}"/>
              </a:ext>
            </a:extLst>
          </p:cNvPr>
          <p:cNvGrpSpPr/>
          <p:nvPr/>
        </p:nvGrpSpPr>
        <p:grpSpPr>
          <a:xfrm>
            <a:off x="1534181" y="1886110"/>
            <a:ext cx="9705566" cy="2001919"/>
            <a:chOff x="1855914" y="2173976"/>
            <a:chExt cx="9705566" cy="200191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910E88-6FC7-C628-950E-AC654D8AFCBE}"/>
                </a:ext>
              </a:extLst>
            </p:cNvPr>
            <p:cNvSpPr txBox="1"/>
            <p:nvPr/>
          </p:nvSpPr>
          <p:spPr>
            <a:xfrm>
              <a:off x="8087476" y="2177259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Elastic energy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D98DCF-C4E3-C33C-4883-B6E0EB897675}"/>
                </a:ext>
              </a:extLst>
            </p:cNvPr>
            <p:cNvSpPr txBox="1"/>
            <p:nvPr/>
          </p:nvSpPr>
          <p:spPr>
            <a:xfrm>
              <a:off x="8087477" y="2977554"/>
              <a:ext cx="3474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Flory-Huggins (Hydrophobicity)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8D30D6-61CE-18CA-95B3-430192831C83}"/>
                </a:ext>
              </a:extLst>
            </p:cNvPr>
            <p:cNvSpPr txBox="1"/>
            <p:nvPr/>
          </p:nvSpPr>
          <p:spPr>
            <a:xfrm>
              <a:off x="8087476" y="3722255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Electrostatics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D3EAA72-2B56-ADC4-FF8F-CDC1EF005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5914" y="2173976"/>
              <a:ext cx="5495760" cy="20019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3156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112193" y="5579610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Ionic strength 0.100 M</a:t>
            </a:r>
          </a:p>
        </p:txBody>
      </p:sp>
      <p:pic>
        <p:nvPicPr>
          <p:cNvPr id="1056" name="Picture 32">
            <a:extLst>
              <a:ext uri="{FF2B5EF4-FFF2-40B4-BE49-F238E27FC236}">
                <a16:creationId xmlns:a16="http://schemas.microsoft.com/office/drawing/2014/main" id="{79A3044D-CD8D-9FCA-8689-1D94A19FE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590" y="1794034"/>
            <a:ext cx="3525074" cy="213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6637040" y="1914092"/>
            <a:ext cx="54017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Model: “grafting surface” is bulk membrane/thin film; only considering elasticity of sidechains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True grafting density unknown, 7.31 c/nm</a:t>
            </a:r>
            <a:r>
              <a:rPr lang="en-US" baseline="30000" dirty="0"/>
              <a:t>2</a:t>
            </a:r>
            <a:r>
              <a:rPr lang="en-US" dirty="0"/>
              <a:t> is approximately the density of sidechains based on the random walk of its backbone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(Left) Density of polymer on Pt surface as a function of membrane–Pt separation distance. Colors indicate Pt surface charge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(Right) Polymer density distributions (solid) and proton distributions (dotted) for D = 2.49 nm. Density distribution of SO3 bead is dashed.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7B9D77E-6B94-2932-DF86-57210AE5D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531" y="4048253"/>
            <a:ext cx="2448155" cy="200329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268FC29-D14D-7AA6-1859-D94C8C516DC2}"/>
              </a:ext>
            </a:extLst>
          </p:cNvPr>
          <p:cNvGrpSpPr/>
          <p:nvPr/>
        </p:nvGrpSpPr>
        <p:grpSpPr>
          <a:xfrm>
            <a:off x="72622" y="2779359"/>
            <a:ext cx="2755073" cy="2417602"/>
            <a:chOff x="0" y="3075559"/>
            <a:chExt cx="2755073" cy="2417602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8AAB22A-3571-1322-AA4F-E9A425C73F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000" r="50000"/>
            <a:stretch/>
          </p:blipFill>
          <p:spPr bwMode="auto">
            <a:xfrm>
              <a:off x="0" y="3285538"/>
              <a:ext cx="2641600" cy="22076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1FBBFA4C-5217-D957-0878-C147CFB00D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698"/>
            <a:stretch/>
          </p:blipFill>
          <p:spPr bwMode="auto">
            <a:xfrm>
              <a:off x="81092" y="3075559"/>
              <a:ext cx="2673981" cy="209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609E4A2-C662-A860-0ED2-969666D655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058" y="4222970"/>
              <a:ext cx="466809" cy="6988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69111BB-B02A-B2A7-0A90-AA2E0709E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15076" y="4052473"/>
              <a:ext cx="210914" cy="13320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C7E66AD-946C-9D61-99A9-00225B560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69686" y="3428361"/>
              <a:ext cx="550516" cy="1116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3E1E651E-3BA3-0D7D-1999-D17F6CE0E2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52" t="10684"/>
          <a:stretch/>
        </p:blipFill>
        <p:spPr bwMode="auto">
          <a:xfrm>
            <a:off x="147265" y="1741785"/>
            <a:ext cx="2563133" cy="216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2034077" y="126528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0.100 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5960533" y="1252109"/>
            <a:ext cx="5918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CV data, reaction goes to completion by 0.5 V (vs. RHE)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Surface charge (metal) ~10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according to Saha &amp; </a:t>
            </a:r>
            <a:r>
              <a:rPr lang="en-US" sz="1600" dirty="0" err="1"/>
              <a:t>Zenyuk</a:t>
            </a:r>
            <a:r>
              <a:rPr lang="en-US" sz="1600" dirty="0"/>
              <a:t>. </a:t>
            </a:r>
            <a:r>
              <a:rPr lang="en-US" sz="1600" i="1" dirty="0"/>
              <a:t>JPCC</a:t>
            </a:r>
            <a:r>
              <a:rPr lang="en-US" sz="1600" dirty="0"/>
              <a:t>. 2021.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(Top) SCFT free energies as a function of D.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 right) Free energies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colored. Small D is favorable at low charges, becomes unfavorable as surface charge reaches ~7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(Bottom right) Normalized contributions to free energy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. Contributions that equal 1 at D = 2.0 are the dominant interactions.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U: Hydrophobicity; W+S: Elastic/Polymer; Electrostatic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For &lt;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electrostatic interactions outweigh elastic penalties and lower D is favorable. At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elastic penalties become dominant and higher D is favorable.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Takeaway: competition between elastic stretching of sidearms and electrostatic attraction balances at 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(very roughly 0.5 V)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09E4A2-C662-A860-0ED2-969666D65595}"/>
              </a:ext>
            </a:extLst>
          </p:cNvPr>
          <p:cNvCxnSpPr>
            <a:cxnSpLocks/>
          </p:cNvCxnSpPr>
          <p:nvPr/>
        </p:nvCxnSpPr>
        <p:spPr>
          <a:xfrm flipV="1">
            <a:off x="817208" y="2628106"/>
            <a:ext cx="469725" cy="5921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69111BB-B02A-B2A7-0A90-AA2E0709E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755" y="2510489"/>
            <a:ext cx="186227" cy="117617"/>
          </a:xfrm>
          <a:prstGeom prst="rect">
            <a:avLst/>
          </a:prstGeom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52A0448-CA0E-3717-9DB6-5DE4D9499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385" y="1685420"/>
            <a:ext cx="2853215" cy="223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2A8E24F7-B5EA-8404-3398-4F0936DEF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9" y="4002396"/>
            <a:ext cx="5253375" cy="234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245EA5-6F5D-6DE8-41E3-7F1BFBFA4E31}"/>
              </a:ext>
            </a:extLst>
          </p:cNvPr>
          <p:cNvCxnSpPr>
            <a:cxnSpLocks/>
          </p:cNvCxnSpPr>
          <p:nvPr/>
        </p:nvCxnSpPr>
        <p:spPr>
          <a:xfrm flipH="1">
            <a:off x="2641600" y="3552298"/>
            <a:ext cx="299513" cy="4236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7A378AA-3B9A-ED9B-82D9-A207EAFDA209}"/>
              </a:ext>
            </a:extLst>
          </p:cNvPr>
          <p:cNvSpPr/>
          <p:nvPr/>
        </p:nvSpPr>
        <p:spPr>
          <a:xfrm>
            <a:off x="2941113" y="2673842"/>
            <a:ext cx="878456" cy="8784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93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E75B8-CA31-A2EB-3470-F60D5EDC1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Counterion only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D2F789-F0CF-80E5-19BE-6E850B9C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05A9D5-0E3F-F843-D48A-77DE6FC2C0F8}"/>
              </a:ext>
            </a:extLst>
          </p:cNvPr>
          <p:cNvSpPr txBox="1"/>
          <p:nvPr/>
        </p:nvSpPr>
        <p:spPr>
          <a:xfrm>
            <a:off x="1213945" y="1750948"/>
            <a:ext cx="2542041" cy="28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-5e-20 C/nm2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F865D6A-7B1C-DD2B-0F3D-10E51B8F8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833" y="1174041"/>
            <a:ext cx="235174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A9F9C-7D8D-3D28-936B-72C2482F4683}"/>
              </a:ext>
            </a:extLst>
          </p:cNvPr>
          <p:cNvSpPr txBox="1"/>
          <p:nvPr/>
        </p:nvSpPr>
        <p:spPr>
          <a:xfrm>
            <a:off x="3922806" y="6413698"/>
            <a:ext cx="2742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Log-divergence, exact as lx </a:t>
            </a:r>
            <a:r>
              <a:rPr lang="en-US" sz="1400" b="1" dirty="0">
                <a:sym typeface="Wingdings" panose="05000000000000000000" pitchFamily="2" charset="2"/>
              </a:rPr>
              <a:t> </a:t>
            </a:r>
            <a:r>
              <a:rPr lang="en-US" sz="1400" b="1" dirty="0" err="1">
                <a:sym typeface="Wingdings" panose="05000000000000000000" pitchFamily="2" charset="2"/>
              </a:rPr>
              <a:t>infty</a:t>
            </a:r>
            <a:endParaRPr lang="en-US" sz="14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72F6F8F-0657-0B22-B36D-4CB28FB42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386" y="1171817"/>
            <a:ext cx="2542041" cy="1732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4E16DB-E8B1-C8AB-2E63-FA35F6E229DC}"/>
              </a:ext>
            </a:extLst>
          </p:cNvPr>
          <p:cNvSpPr txBox="1"/>
          <p:nvPr/>
        </p:nvSpPr>
        <p:spPr>
          <a:xfrm>
            <a:off x="1213945" y="3430253"/>
            <a:ext cx="2542041" cy="28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-10e-20 C/nm2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713404-1A34-BC7C-E545-0984483E7A03}"/>
              </a:ext>
            </a:extLst>
          </p:cNvPr>
          <p:cNvSpPr txBox="1"/>
          <p:nvPr/>
        </p:nvSpPr>
        <p:spPr>
          <a:xfrm>
            <a:off x="1213945" y="5108447"/>
            <a:ext cx="2542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-20e-20 C/nm2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BE4F2731-AA06-78A6-DB5A-0C45E300C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254" y="2904361"/>
            <a:ext cx="2614083" cy="172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EC018F10-A16E-E7D1-E00F-78613B4F0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688" y="4686797"/>
            <a:ext cx="2513171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1B77EB93-6636-B7AB-F8D4-E555AD772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853" y="2900942"/>
            <a:ext cx="241872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A77872A0-B476-104B-BEB4-C57213D9F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806" y="4686797"/>
            <a:ext cx="241872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17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915FA-3FED-0ECF-2989-CA236DCA2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 results (20240906)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41ACFC-6AFD-3A7D-D3E4-264B003E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8A653C6-36F0-1CF2-1ADA-4A528F51E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2497626"/>
            <a:ext cx="4692579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431A3B-E847-5454-31FB-108D0D3943A3}"/>
              </a:ext>
            </a:extLst>
          </p:cNvPr>
          <p:cNvSpPr txBox="1"/>
          <p:nvPr/>
        </p:nvSpPr>
        <p:spPr>
          <a:xfrm>
            <a:off x="4292600" y="1227667"/>
            <a:ext cx="419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RH = 10%, sigma=1.35 nm-2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60FEE-782F-693D-8DD9-59ECC28733CD}"/>
              </a:ext>
            </a:extLst>
          </p:cNvPr>
          <p:cNvSpPr txBox="1"/>
          <p:nvPr/>
        </p:nvSpPr>
        <p:spPr>
          <a:xfrm>
            <a:off x="1261532" y="2128293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Lpha</a:t>
            </a:r>
            <a:r>
              <a:rPr lang="en-US" dirty="0"/>
              <a:t> = 0.6 nm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CF41D099-27E5-397F-1A74-9D715D077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792" y="1813950"/>
            <a:ext cx="4692579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F391D5-9334-D2C3-2643-7204EEB8823B}"/>
              </a:ext>
            </a:extLst>
          </p:cNvPr>
          <p:cNvSpPr txBox="1"/>
          <p:nvPr/>
        </p:nvSpPr>
        <p:spPr>
          <a:xfrm>
            <a:off x="7749081" y="1559498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Lpha</a:t>
            </a:r>
            <a:r>
              <a:rPr lang="en-US" dirty="0"/>
              <a:t> = 1.0 nm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81841A-EA93-708C-95E6-D412898F7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192" y="3743313"/>
            <a:ext cx="4692578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CC0F909-3CAC-7AF8-6355-D431510D400D}"/>
              </a:ext>
            </a:extLst>
          </p:cNvPr>
          <p:cNvSpPr/>
          <p:nvPr/>
        </p:nvSpPr>
        <p:spPr>
          <a:xfrm>
            <a:off x="5365893" y="2248402"/>
            <a:ext cx="1624472" cy="872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dz</a:t>
            </a:r>
            <a:r>
              <a:rPr lang="en-US" dirty="0"/>
              <a:t> = 0.05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04DB19-8F38-C75A-1571-1C8B09704D87}"/>
              </a:ext>
            </a:extLst>
          </p:cNvPr>
          <p:cNvSpPr/>
          <p:nvPr/>
        </p:nvSpPr>
        <p:spPr>
          <a:xfrm>
            <a:off x="4908183" y="4432218"/>
            <a:ext cx="1624472" cy="872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dz</a:t>
            </a:r>
            <a:r>
              <a:rPr lang="en-US" dirty="0"/>
              <a:t> = 0.02</a:t>
            </a:r>
          </a:p>
        </p:txBody>
      </p:sp>
    </p:spTree>
    <p:extLst>
      <p:ext uri="{BB962C8B-B14F-4D97-AF65-F5344CB8AC3E}">
        <p14:creationId xmlns:p14="http://schemas.microsoft.com/office/powerpoint/2010/main" val="2655404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98627B-C1B6-B604-13A7-B14986EE9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15164" y="6270866"/>
            <a:ext cx="2743200" cy="365125"/>
          </a:xfrm>
        </p:spPr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F78EB8-B0E6-ED7E-FD7C-87E7E8FBE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5" y="815368"/>
            <a:ext cx="3146893" cy="201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77FBE4-4387-8AA8-5D98-5B187A26BCB7}"/>
              </a:ext>
            </a:extLst>
          </p:cNvPr>
          <p:cNvSpPr txBox="1"/>
          <p:nvPr/>
        </p:nvSpPr>
        <p:spPr>
          <a:xfrm>
            <a:off x="536415" y="404571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-1 e-20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AE48D7E-7298-7D11-0EAB-6B36B5E21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555" y="773903"/>
            <a:ext cx="3006180" cy="201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A71D96-3286-3D2A-4B06-A932304BD988}"/>
              </a:ext>
            </a:extLst>
          </p:cNvPr>
          <p:cNvSpPr txBox="1"/>
          <p:nvPr/>
        </p:nvSpPr>
        <p:spPr>
          <a:xfrm>
            <a:off x="3597392" y="410868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-5 e-20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1BE5055-A55C-D57D-2527-817D3F227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869" y="2726647"/>
            <a:ext cx="3095524" cy="2076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74776D8A-C559-3A98-1953-5479FFCF5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735" y="773903"/>
            <a:ext cx="3053085" cy="201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9F85A2-D6B2-F701-0AB5-6D4B3E209F8D}"/>
              </a:ext>
            </a:extLst>
          </p:cNvPr>
          <p:cNvSpPr txBox="1"/>
          <p:nvPr/>
        </p:nvSpPr>
        <p:spPr>
          <a:xfrm>
            <a:off x="6700097" y="372345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-10 e-20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E28DF43D-0B40-C85A-C673-83285EE76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164" y="2726647"/>
            <a:ext cx="3095524" cy="2076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DEA80948-8B2E-1FF3-F45D-BD328294E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574" y="773903"/>
            <a:ext cx="2929426" cy="201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79CFD6CF-60AC-71DE-D5E9-640A14CD6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811" y="2700065"/>
            <a:ext cx="3006180" cy="210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6EB2AB-EE85-6834-099D-43645F0C31B8}"/>
              </a:ext>
            </a:extLst>
          </p:cNvPr>
          <p:cNvSpPr txBox="1"/>
          <p:nvPr/>
        </p:nvSpPr>
        <p:spPr>
          <a:xfrm>
            <a:off x="9802802" y="404571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-20 e-20</a:t>
            </a:r>
          </a:p>
        </p:txBody>
      </p:sp>
      <p:pic>
        <p:nvPicPr>
          <p:cNvPr id="1040" name="Picture 16">
            <a:extLst>
              <a:ext uri="{FF2B5EF4-FFF2-40B4-BE49-F238E27FC236}">
                <a16:creationId xmlns:a16="http://schemas.microsoft.com/office/drawing/2014/main" id="{8398AC77-9C12-2E8E-8432-FE0A0A1D1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811" y="4781145"/>
            <a:ext cx="2937142" cy="2076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6576612B-81BA-BCE6-5E83-E37859250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049" y="4744308"/>
            <a:ext cx="3095524" cy="209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4246535D-6739-2325-B4DA-87011BB51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508" y="4702094"/>
            <a:ext cx="3006180" cy="2070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A3104EB0-11EF-7A58-4858-BB004B2BD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03562"/>
            <a:ext cx="3146893" cy="206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F975A7-82F8-4FA9-9C2F-5B1FE05473F0}"/>
              </a:ext>
            </a:extLst>
          </p:cNvPr>
          <p:cNvSpPr txBox="1"/>
          <p:nvPr/>
        </p:nvSpPr>
        <p:spPr>
          <a:xfrm>
            <a:off x="4896747" y="1715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PB ONLY</a:t>
            </a:r>
          </a:p>
        </p:txBody>
      </p:sp>
    </p:spTree>
    <p:extLst>
      <p:ext uri="{BB962C8B-B14F-4D97-AF65-F5344CB8AC3E}">
        <p14:creationId xmlns:p14="http://schemas.microsoft.com/office/powerpoint/2010/main" val="1059440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3058</TotalTime>
  <Words>763</Words>
  <Application>Microsoft Office PowerPoint</Application>
  <PresentationFormat>Widescreen</PresentationFormat>
  <Paragraphs>113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FreightSans Pro Semibold</vt:lpstr>
      <vt:lpstr>Lucida grande</vt:lpstr>
      <vt:lpstr>Lucida grande</vt:lpstr>
      <vt:lpstr>Wingdings</vt:lpstr>
      <vt:lpstr>Office Theme</vt:lpstr>
      <vt:lpstr>Nafion</vt:lpstr>
      <vt:lpstr>Motivation</vt:lpstr>
      <vt:lpstr>System</vt:lpstr>
      <vt:lpstr>Model</vt:lpstr>
      <vt:lpstr>Sidechain only    (Continuous Gaussian Chain)</vt:lpstr>
      <vt:lpstr>Sidechain only    (Continuous Gaussian Chain)</vt:lpstr>
      <vt:lpstr>Counterion only validations</vt:lpstr>
      <vt:lpstr>Prelim results (20240906)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61</cp:revision>
  <dcterms:created xsi:type="dcterms:W3CDTF">2022-03-28T18:43:16Z</dcterms:created>
  <dcterms:modified xsi:type="dcterms:W3CDTF">2024-09-25T18:38:26Z</dcterms:modified>
</cp:coreProperties>
</file>