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786330" y="1894992"/>
            <a:ext cx="6084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 picture: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brush immersed in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in contact with positively charged electrode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real fuel cell: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source from splitting of hydrogen (cathode)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sink from reaction with oxygen at Pt, forming water (anode)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CV experiments: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of 0.100 M HClO4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23" y="5585667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762002" y="1261121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02642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160868" y="6495081"/>
            <a:ext cx="1119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795866" y="1235855"/>
            <a:ext cx="7179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poisoned by adsorbed SO3 from ionomer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loading/efficiency is limiting factor for fuel cells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Scientific community has limited understanding of polymer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913717" y="2502642"/>
            <a:ext cx="7304616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ionomer-Pt distance decreases, more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 on long distance between ether/SO3H (LD) becomes muddled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3" y="4473327"/>
            <a:ext cx="2759958" cy="18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430867" y="141584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88" y="1907839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E94E90-87A9-6A5A-BBD0-4E29F3C93011}"/>
              </a:ext>
            </a:extLst>
          </p:cNvPr>
          <p:cNvGrpSpPr/>
          <p:nvPr/>
        </p:nvGrpSpPr>
        <p:grpSpPr>
          <a:xfrm>
            <a:off x="209959" y="2897341"/>
            <a:ext cx="2360996" cy="1993049"/>
            <a:chOff x="180441" y="3174628"/>
            <a:chExt cx="2360996" cy="1993049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1" y="3174628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/>
            <p:nvPr/>
          </p:nvCxnSpPr>
          <p:spPr>
            <a:xfrm flipV="1">
              <a:off x="926193" y="4075713"/>
              <a:ext cx="533400" cy="601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1475" y="3964259"/>
              <a:ext cx="186227" cy="11761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189133" y="1320800"/>
            <a:ext cx="5401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 Polymer density distributions (solid) and proton distributions (dotted) for D = 2.5 nm and grafting density 7.31 c/nm</a:t>
            </a:r>
            <a:r>
              <a:rPr lang="en-US" baseline="30000" dirty="0"/>
              <a:t>2</a:t>
            </a:r>
            <a:r>
              <a:rPr lang="en-US" dirty="0"/>
              <a:t>. Density distribution of sulfonate block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108" y="3893866"/>
            <a:ext cx="2228614" cy="1823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E66AD-946C-9D61-99A9-00225B560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383" y="3197052"/>
            <a:ext cx="498518" cy="10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19167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011333" y="1320800"/>
            <a:ext cx="59182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/cm2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SCFT free energies, small D favorable at low charges, becomes unfavorable as surface charge reaches 7 </a:t>
            </a:r>
            <a:r>
              <a:rPr lang="en-US" dirty="0" err="1"/>
              <a:t>uC</a:t>
            </a:r>
            <a:r>
              <a:rPr lang="en-US" dirty="0"/>
              <a:t>/cm2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[WHAT ARE THE CONTRIBUTIONS]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62802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peaks—reaction to completion</a:t>
            </a:r>
          </a:p>
          <a:p>
            <a:pPr lvl="1"/>
            <a:r>
              <a:rPr lang="en-US" dirty="0"/>
              <a:t>SCFT keeps increasing with charge density</a:t>
            </a:r>
          </a:p>
          <a:p>
            <a:pPr lvl="2"/>
            <a:r>
              <a:rPr lang="en-US" dirty="0"/>
              <a:t>Length scale may be smaller, original \phi </a:t>
            </a:r>
            <a:r>
              <a:rPr lang="en-US" dirty="0" err="1"/>
              <a:t>dne</a:t>
            </a:r>
            <a:r>
              <a:rPr lang="en-US" dirty="0"/>
              <a:t> 0?</a:t>
            </a:r>
          </a:p>
          <a:p>
            <a:pPr lvl="2"/>
            <a:endParaRPr lang="en-US" dirty="0"/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17C20-6633-1F1D-F407-354160A2BF3B}"/>
              </a:ext>
            </a:extLst>
          </p:cNvPr>
          <p:cNvGrpSpPr/>
          <p:nvPr/>
        </p:nvGrpSpPr>
        <p:grpSpPr>
          <a:xfrm>
            <a:off x="7741175" y="1081157"/>
            <a:ext cx="2360996" cy="5262768"/>
            <a:chOff x="7430102" y="1397013"/>
            <a:chExt cx="2360996" cy="5262768"/>
          </a:xfrm>
        </p:grpSpPr>
        <p:pic>
          <p:nvPicPr>
            <p:cNvPr id="6" name="Picture 22">
              <a:extLst>
                <a:ext uri="{FF2B5EF4-FFF2-40B4-BE49-F238E27FC236}">
                  <a16:creationId xmlns:a16="http://schemas.microsoft.com/office/drawing/2014/main" id="{24F15250-7E1C-8E7F-A17B-6CD3C7DD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4">
              <a:extLst>
                <a:ext uri="{FF2B5EF4-FFF2-40B4-BE49-F238E27FC236}">
                  <a16:creationId xmlns:a16="http://schemas.microsoft.com/office/drawing/2014/main" id="{A82EE2D3-4039-EA00-BF6F-0C3BF6B8A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6">
              <a:extLst>
                <a:ext uri="{FF2B5EF4-FFF2-40B4-BE49-F238E27FC236}">
                  <a16:creationId xmlns:a16="http://schemas.microsoft.com/office/drawing/2014/main" id="{BAC0C7CD-C401-10DF-6095-6AD271C3F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711-D061-3623-3F75-C9894237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D3702-41E8-DFF4-0903-A1DD36D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120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457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System</vt:lpstr>
      <vt:lpstr>Motivation</vt:lpstr>
      <vt:lpstr>Sidechain only    (Continuous Gaussian Chain)</vt:lpstr>
      <vt:lpstr>Sidechain only    (Continuous Gaussian Chain)</vt:lpstr>
      <vt:lpstr>Notes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32</cp:revision>
  <dcterms:created xsi:type="dcterms:W3CDTF">2022-03-28T18:43:16Z</dcterms:created>
  <dcterms:modified xsi:type="dcterms:W3CDTF">2024-06-19T18:58:24Z</dcterms:modified>
</cp:coreProperties>
</file>