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9" r:id="rId4"/>
    <p:sldId id="260" r:id="rId5"/>
    <p:sldId id="267" r:id="rId6"/>
    <p:sldId id="268" r:id="rId7"/>
    <p:sldId id="257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40EAA-02DD-BB56-9A56-E223FC0F6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DC083-A740-9682-62DE-D91D0EB7F8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0B53-B3FA-440E-B97E-7F7743C74805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B6C5-B967-EE77-A763-B3088745A8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B02D-A73F-16D3-BA34-B5D4FD741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ECD7-AD9F-41C5-A7E4-41FCD970D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9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06B30-C56E-4ACA-940F-52D7F8EC3A4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41314-41F3-4C24-8EBF-4CEB05E6A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9A34-CB22-414B-B337-22A54F31417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BB1A-84CA-4261-AA50-DA2DDF53AC57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01337600-D417-47B7-AA41-087585197ED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AAE8-4F5E-4E22-B18A-33ECA1052179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37CEF-216D-4711-8A5B-8A9A7F84D340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B54C-0C58-4481-B5FF-5C3F14CFF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B943-E0C1-425F-4C09-23487B25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[WIP] NF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80BD0-6948-3586-470D-6D68EFBFB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updated: 04/05/2024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DC198-57E8-FD5D-EE1B-0B04FA93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0E68-A6B6-B067-49D6-CF3547F3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7EC6-2F66-73F6-F78E-6E4AEC8D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Neurofilament-derived brush comprised of one or more of: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Light (156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Medium (438 residues) sidearm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Heavy (647 residues) sidearm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Response to ionic strength characterized by brush height measured through AFM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Question: role of each sidearm on overall morphology of brush and translation to biological neurofilaments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45F65-0099-0416-515F-EF0BF6A8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400" dirty="0"/>
              <a:t>Interactions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US" dirty="0"/>
              <a:t>elf-consistent field theory for charged multiblock macromolecules</a:t>
            </a:r>
          </a:p>
          <a:p>
            <a:pPr lvl="1"/>
            <a:r>
              <a:rPr lang="en-US" dirty="0"/>
              <a:t>Coupled system of 5 algebraic equations and 2 partial differential equations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CF599-CB1B-2DC2-5328-CB34F4243BF5}"/>
              </a:ext>
            </a:extLst>
          </p:cNvPr>
          <p:cNvGrpSpPr/>
          <p:nvPr/>
        </p:nvGrpSpPr>
        <p:grpSpPr>
          <a:xfrm>
            <a:off x="1713997" y="1973478"/>
            <a:ext cx="9847483" cy="2170958"/>
            <a:chOff x="1482291" y="4099527"/>
            <a:chExt cx="9064587" cy="19983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734673-1DF3-7429-F19B-58CB18494CC9}"/>
                </a:ext>
              </a:extLst>
            </p:cNvPr>
            <p:cNvGrpSpPr/>
            <p:nvPr/>
          </p:nvGrpSpPr>
          <p:grpSpPr>
            <a:xfrm>
              <a:off x="1482291" y="4099527"/>
              <a:ext cx="5113243" cy="1998362"/>
              <a:chOff x="982757" y="1430638"/>
              <a:chExt cx="5113243" cy="199836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AB983F8C-1386-0455-077F-26EA1FCF2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82757" y="1430638"/>
                <a:ext cx="4969309" cy="1998362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5A1CD5E-469B-1939-3547-E449B4AA9C5B}"/>
                  </a:ext>
                </a:extLst>
              </p:cNvPr>
              <p:cNvSpPr/>
              <p:nvPr/>
            </p:nvSpPr>
            <p:spPr>
              <a:xfrm>
                <a:off x="5435600" y="1574800"/>
                <a:ext cx="660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7349065" y="428762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7349066" y="5024292"/>
              <a:ext cx="319781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7349065" y="5709272"/>
              <a:ext cx="263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8F23-3E49-D0E8-8B79-114470D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9E589-3459-45B1-687E-49882BF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Multiblock charged macromolecular model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Coarse-graining by grouping similar neighboring charges (</a:t>
            </a:r>
            <a:r>
              <a:rPr lang="en-US" dirty="0" err="1"/>
              <a:t>cusum</a:t>
            </a:r>
            <a:r>
              <a:rPr lang="en-US" dirty="0"/>
              <a:t> method)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25410-7112-B448-8DA4-3FCDF7EA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800A6-6C90-4DDE-467C-45438D1CAE80}"/>
              </a:ext>
            </a:extLst>
          </p:cNvPr>
          <p:cNvSpPr txBox="1"/>
          <p:nvPr/>
        </p:nvSpPr>
        <p:spPr>
          <a:xfrm>
            <a:off x="838200" y="6574883"/>
            <a:ext cx="3579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Yokokura et al. </a:t>
            </a:r>
            <a:r>
              <a:rPr lang="en-US" sz="1200" i="1" dirty="0"/>
              <a:t>Biomacromolecules</a:t>
            </a:r>
            <a:r>
              <a:rPr lang="en-US" sz="1200" dirty="0"/>
              <a:t>.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7B0FB-D364-2241-405B-C0B691051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5" b="378"/>
          <a:stretch/>
        </p:blipFill>
        <p:spPr>
          <a:xfrm>
            <a:off x="3510548" y="1633952"/>
            <a:ext cx="4744452" cy="182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AACC2-241A-06F7-6B72-9C80A242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627" y="4380168"/>
            <a:ext cx="2866746" cy="1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4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(1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39F52-9824-C171-569E-C549E6C5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1809960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40FF1F-CA14-17BB-6BEE-283C10E3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78" y="3928401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244204-47A4-263E-A6DA-9396C1A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3879230"/>
            <a:ext cx="2713303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83DCA2-D0CD-0454-3112-AB0CF68A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43" y="1809959"/>
            <a:ext cx="2713303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14438-7EAC-7D3E-9BEF-D17C26913949}"/>
              </a:ext>
            </a:extLst>
          </p:cNvPr>
          <p:cNvSpPr txBox="1"/>
          <p:nvPr/>
        </p:nvSpPr>
        <p:spPr>
          <a:xfrm>
            <a:off x="220134" y="247973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6A34B-A590-1EF6-1B3A-1F41DE7BD2BB}"/>
              </a:ext>
            </a:extLst>
          </p:cNvPr>
          <p:cNvSpPr txBox="1"/>
          <p:nvPr/>
        </p:nvSpPr>
        <p:spPr>
          <a:xfrm>
            <a:off x="431800" y="4521257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2DC76-E600-D15F-9D6D-0193E138D90A}"/>
              </a:ext>
            </a:extLst>
          </p:cNvPr>
          <p:cNvSpPr txBox="1"/>
          <p:nvPr/>
        </p:nvSpPr>
        <p:spPr>
          <a:xfrm>
            <a:off x="2387864" y="1363998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2289-9BA0-CD21-CCB9-9837F11F27E4}"/>
              </a:ext>
            </a:extLst>
          </p:cNvPr>
          <p:cNvSpPr txBox="1"/>
          <p:nvPr/>
        </p:nvSpPr>
        <p:spPr>
          <a:xfrm>
            <a:off x="5528734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2C9C4E-3D70-5572-413E-2A2ED8E75B98}"/>
              </a:ext>
            </a:extLst>
          </p:cNvPr>
          <p:cNvSpPr txBox="1"/>
          <p:nvPr/>
        </p:nvSpPr>
        <p:spPr>
          <a:xfrm>
            <a:off x="8898467" y="134722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A32553-1073-3759-F6C3-74AE527F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6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9788A634-442F-4D3A-6342-74889D41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818" y="1809958"/>
            <a:ext cx="2713304" cy="20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498FECB-2172-77FD-0F37-E65446F0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33" y="3879230"/>
            <a:ext cx="2717389" cy="202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78A9-AE01-D7EB-B6A6-DBA5B256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Coarse-grained Distributions (2 of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AD91E-A188-DC4A-1E3F-9A81D7F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47D4-4EA3-95CD-36E4-100FEB23502F}"/>
              </a:ext>
            </a:extLst>
          </p:cNvPr>
          <p:cNvSpPr txBox="1"/>
          <p:nvPr/>
        </p:nvSpPr>
        <p:spPr>
          <a:xfrm>
            <a:off x="220134" y="2649069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38217-30E3-BA1A-F42E-A5E4D520E540}"/>
              </a:ext>
            </a:extLst>
          </p:cNvPr>
          <p:cNvSpPr txBox="1"/>
          <p:nvPr/>
        </p:nvSpPr>
        <p:spPr>
          <a:xfrm>
            <a:off x="431800" y="4690591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Phospho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CDFED-934E-75E8-9AD5-0B1875D74274}"/>
              </a:ext>
            </a:extLst>
          </p:cNvPr>
          <p:cNvSpPr txBox="1"/>
          <p:nvPr/>
        </p:nvSpPr>
        <p:spPr>
          <a:xfrm>
            <a:off x="2387864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8D411-2A63-6B5B-F96A-75600714FFAB}"/>
              </a:ext>
            </a:extLst>
          </p:cNvPr>
          <p:cNvSpPr txBox="1"/>
          <p:nvPr/>
        </p:nvSpPr>
        <p:spPr>
          <a:xfrm>
            <a:off x="4699001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NFM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3DAEB-5E93-2B5A-C544-7DA15B06ACF7}"/>
              </a:ext>
            </a:extLst>
          </p:cNvPr>
          <p:cNvSpPr txBox="1"/>
          <p:nvPr/>
        </p:nvSpPr>
        <p:spPr>
          <a:xfrm>
            <a:off x="7399868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735D-42F2-9DD8-34CD-690BFDA50F4F}"/>
              </a:ext>
            </a:extLst>
          </p:cNvPr>
          <p:cNvSpPr txBox="1"/>
          <p:nvPr/>
        </p:nvSpPr>
        <p:spPr>
          <a:xfrm>
            <a:off x="10100735" y="1427575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NFH D6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Note: </a:t>
                </a:r>
                <a:r>
                  <a:rPr lang="en-US" sz="1200" dirty="0" err="1"/>
                  <a:t>phospho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chosen for best agreement with experimentally measured heights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8B522-E60B-F1F2-AFA3-AC77BE4C5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118337" cy="276999"/>
              </a:xfrm>
              <a:prstGeom prst="rect">
                <a:avLst/>
              </a:prstGeom>
              <a:blipFill>
                <a:blip r:embed="rId2"/>
                <a:stretch>
                  <a:fillRect l="-6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CE400E7-C7CF-616E-ED97-B08E353D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55" y="1917703"/>
            <a:ext cx="2366501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97CF02-60A5-52F6-7553-E600541D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859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C25DC7-5C98-EF73-D865-B88BFB4283B1}"/>
              </a:ext>
            </a:extLst>
          </p:cNvPr>
          <p:cNvSpPr txBox="1"/>
          <p:nvPr/>
        </p:nvSpPr>
        <p:spPr>
          <a:xfrm>
            <a:off x="2480997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9EEA-56D4-3E3F-9562-1B20C199DDCF}"/>
              </a:ext>
            </a:extLst>
          </p:cNvPr>
          <p:cNvSpPr txBox="1"/>
          <p:nvPr/>
        </p:nvSpPr>
        <p:spPr>
          <a:xfrm>
            <a:off x="4876932" y="4670736"/>
            <a:ext cx="1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—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5A8FAF-0E5E-80B3-5EA6-A6A8B9504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3486B-C2AB-430F-BD0D-3186AC64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451" y="4080518"/>
            <a:ext cx="2370065" cy="176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8359E32-3000-C828-4436-BD3A851E1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763" y="1917703"/>
            <a:ext cx="2366099" cy="176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B744896A-CFDE-7C95-7E16-A39EE723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489" y="4044223"/>
            <a:ext cx="2440817" cy="181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D25-D850-C73A-E620-1F23B6E7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with AFM-measured heights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9F345-FA69-C319-9430-7DD965D9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7</a:t>
            </a:fld>
            <a:endParaRPr lang="en-US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341C2F45-7258-7468-DA5C-3BEF8225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1" y="1483942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67BD9-1221-7D64-E4C0-A0FF82038B1C}"/>
              </a:ext>
            </a:extLst>
          </p:cNvPr>
          <p:cNvSpPr txBox="1"/>
          <p:nvPr/>
        </p:nvSpPr>
        <p:spPr>
          <a:xfrm>
            <a:off x="922867" y="2435823"/>
            <a:ext cx="15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E77C7-2DF8-D68C-683F-2BDD9E211BD1}"/>
              </a:ext>
            </a:extLst>
          </p:cNvPr>
          <p:cNvSpPr txBox="1"/>
          <p:nvPr/>
        </p:nvSpPr>
        <p:spPr>
          <a:xfrm>
            <a:off x="1134533" y="4767849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/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Chosen for best agreement with experimentally measured heights: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=0.60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=0.05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phospho H,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2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0.15 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200" dirty="0"/>
                  <a:t>. Thresh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−04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3AED6-89A0-6890-FF35-2B629407C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6455114"/>
                <a:ext cx="9296400" cy="291298"/>
              </a:xfrm>
              <a:prstGeom prst="rect">
                <a:avLst/>
              </a:prstGeom>
              <a:blipFill>
                <a:blip r:embed="rId3"/>
                <a:stretch>
                  <a:fillRect l="-6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996CC1BB-88A6-AD55-1A4F-96401414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330" y="3671689"/>
            <a:ext cx="7493001" cy="23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6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(Unmodified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F27854-0A61-66F9-AB49-CEAA03F4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8" y="1193799"/>
            <a:ext cx="3176403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A6227-EEBA-1B6C-FC3C-579395770F24}"/>
              </a:ext>
            </a:extLst>
          </p:cNvPr>
          <p:cNvSpPr txBox="1"/>
          <p:nvPr/>
        </p:nvSpPr>
        <p:spPr>
          <a:xfrm>
            <a:off x="7569199" y="330835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Bimodal (peaks at Block 3 &amp; 7) charge distribution creates shoulder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BF1C9-9EAB-2DF5-1CED-72F0D2642624}"/>
              </a:ext>
            </a:extLst>
          </p:cNvPr>
          <p:cNvSpPr txBox="1"/>
          <p:nvPr/>
        </p:nvSpPr>
        <p:spPr>
          <a:xfrm>
            <a:off x="7569199" y="1860895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Progressively increasing charge distribution extends tail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41F8-2358-7661-3C75-989B16EB036E}"/>
              </a:ext>
            </a:extLst>
          </p:cNvPr>
          <p:cNvSpPr txBox="1"/>
          <p:nvPr/>
        </p:nvSpPr>
        <p:spPr>
          <a:xfrm>
            <a:off x="7569199" y="4934856"/>
            <a:ext cx="454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Non-</a:t>
            </a:r>
            <a:r>
              <a:rPr lang="en-US" sz="1400" dirty="0" err="1"/>
              <a:t>phospho</a:t>
            </a:r>
            <a:r>
              <a:rPr lang="en-US" sz="1400" dirty="0"/>
              <a:t> nearly net-neutral charge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9DD4C-7314-17D9-B27A-85354898E853}"/>
              </a:ext>
            </a:extLst>
          </p:cNvPr>
          <p:cNvSpPr txBox="1"/>
          <p:nvPr/>
        </p:nvSpPr>
        <p:spPr>
          <a:xfrm>
            <a:off x="7569199" y="5319924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Block 2 repels </a:t>
            </a:r>
            <a:r>
              <a:rPr lang="en-US" sz="1400" dirty="0" err="1"/>
              <a:t>phospho</a:t>
            </a:r>
            <a:r>
              <a:rPr lang="en-US" sz="1400" dirty="0"/>
              <a:t>. Block 3 (KSP units), preventing total collapse of outer layer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463418-05BD-AC0E-086A-A961055ECEDE}"/>
              </a:ext>
            </a:extLst>
          </p:cNvPr>
          <p:cNvGrpSpPr/>
          <p:nvPr/>
        </p:nvGrpSpPr>
        <p:grpSpPr>
          <a:xfrm>
            <a:off x="3799188" y="1553103"/>
            <a:ext cx="1539817" cy="766269"/>
            <a:chOff x="3552140" y="1739371"/>
            <a:chExt cx="1539817" cy="766269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1E15017-8469-3FD0-D97F-AF79668567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1739371"/>
              <a:ext cx="999596" cy="766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B98146-6757-C40E-8290-A0E177FE4E24}"/>
                </a:ext>
              </a:extLst>
            </p:cNvPr>
            <p:cNvSpPr txBox="1"/>
            <p:nvPr/>
          </p:nvSpPr>
          <p:spPr>
            <a:xfrm>
              <a:off x="3552140" y="1854030"/>
              <a:ext cx="542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758797-EAA6-4B2E-A24F-57D126489233}"/>
              </a:ext>
            </a:extLst>
          </p:cNvPr>
          <p:cNvGrpSpPr/>
          <p:nvPr/>
        </p:nvGrpSpPr>
        <p:grpSpPr>
          <a:xfrm>
            <a:off x="3799188" y="3223690"/>
            <a:ext cx="3015538" cy="762651"/>
            <a:chOff x="3552140" y="3308358"/>
            <a:chExt cx="3015538" cy="762651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D00E73D2-C3FF-3391-F520-0DA59201CE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2" y="3308358"/>
              <a:ext cx="2475316" cy="762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55DAA1-EACE-D67F-151F-385F31C5E1D0}"/>
                </a:ext>
              </a:extLst>
            </p:cNvPr>
            <p:cNvSpPr txBox="1"/>
            <p:nvPr/>
          </p:nvSpPr>
          <p:spPr>
            <a:xfrm>
              <a:off x="3552140" y="3384559"/>
              <a:ext cx="587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A3AEF-6063-9DC6-3A39-04FB9A7D225C}"/>
              </a:ext>
            </a:extLst>
          </p:cNvPr>
          <p:cNvGrpSpPr/>
          <p:nvPr/>
        </p:nvGrpSpPr>
        <p:grpSpPr>
          <a:xfrm>
            <a:off x="3841179" y="4524895"/>
            <a:ext cx="3389066" cy="762650"/>
            <a:chOff x="3594131" y="4711163"/>
            <a:chExt cx="3389066" cy="762650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ACC492C-3835-AA2E-89E0-7A11DC2D5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4711163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80D3C7-4AE7-0ABC-0485-A7C5C4C92796}"/>
                </a:ext>
              </a:extLst>
            </p:cNvPr>
            <p:cNvSpPr txBox="1"/>
            <p:nvPr/>
          </p:nvSpPr>
          <p:spPr>
            <a:xfrm>
              <a:off x="3594131" y="4800790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NFH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BC238F-5FF2-36B4-4B20-6EA6345B917B}"/>
              </a:ext>
            </a:extLst>
          </p:cNvPr>
          <p:cNvGrpSpPr/>
          <p:nvPr/>
        </p:nvGrpSpPr>
        <p:grpSpPr>
          <a:xfrm>
            <a:off x="3727421" y="5407432"/>
            <a:ext cx="3502824" cy="762650"/>
            <a:chOff x="3480373" y="5593700"/>
            <a:chExt cx="3502824" cy="762650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49E792D6-B04F-1A3F-DAB9-DE64D9029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2361" y="5593700"/>
              <a:ext cx="2890836" cy="7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C2C5C4-9568-87CF-244A-10801D1BE51E}"/>
                </a:ext>
              </a:extLst>
            </p:cNvPr>
            <p:cNvSpPr txBox="1"/>
            <p:nvPr/>
          </p:nvSpPr>
          <p:spPr>
            <a:xfrm>
              <a:off x="3480373" y="5672725"/>
              <a:ext cx="6864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pNFH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534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AAF-FCBD-7E12-7D78-885BC44E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192001" cy="800128"/>
          </a:xfrm>
        </p:spPr>
        <p:txBody>
          <a:bodyPr>
            <a:noAutofit/>
          </a:bodyPr>
          <a:lstStyle/>
          <a:p>
            <a:r>
              <a:rPr lang="en-US" sz="3600" dirty="0"/>
              <a:t>Effect of Sequence on Morphology (Modified proteins)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E5D51-47AD-14C9-832D-E08BAADC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9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759BE8-A592-5104-08D6-5B1F264E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10731"/>
            <a:ext cx="3254128" cy="51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5B5A2-4BDA-3885-7E9E-79C4E648DFFB}"/>
              </a:ext>
            </a:extLst>
          </p:cNvPr>
          <p:cNvSpPr txBox="1"/>
          <p:nvPr/>
        </p:nvSpPr>
        <p:spPr>
          <a:xfrm>
            <a:off x="431800" y="6455114"/>
            <a:ext cx="92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Densities normalized to compare different proteins on same plot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1F731-4990-5C24-4918-A1763C25E5D0}"/>
              </a:ext>
            </a:extLst>
          </p:cNvPr>
          <p:cNvGrpSpPr/>
          <p:nvPr/>
        </p:nvGrpSpPr>
        <p:grpSpPr>
          <a:xfrm>
            <a:off x="4063330" y="1295570"/>
            <a:ext cx="2982435" cy="1600209"/>
            <a:chOff x="4139530" y="1295570"/>
            <a:chExt cx="2982435" cy="1600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A0BB22-A1B5-33CC-70F0-F521CA6E44E7}"/>
                </a:ext>
              </a:extLst>
            </p:cNvPr>
            <p:cNvGrpSpPr/>
            <p:nvPr/>
          </p:nvGrpSpPr>
          <p:grpSpPr>
            <a:xfrm>
              <a:off x="4758671" y="1295570"/>
              <a:ext cx="2363294" cy="1600209"/>
              <a:chOff x="4496204" y="1210731"/>
              <a:chExt cx="2363294" cy="1600209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1DE0CEA-9BD5-5512-D008-75BFAAB513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210731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>
                <a:extLst>
                  <a:ext uri="{FF2B5EF4-FFF2-40B4-BE49-F238E27FC236}">
                    <a16:creationId xmlns:a16="http://schemas.microsoft.com/office/drawing/2014/main" id="{34818795-B5B6-B322-F5FF-33C8256A22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5" y="164253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>
                <a:extLst>
                  <a:ext uri="{FF2B5EF4-FFF2-40B4-BE49-F238E27FC236}">
                    <a16:creationId xmlns:a16="http://schemas.microsoft.com/office/drawing/2014/main" id="{4F45EDC9-67B0-87CA-4DD7-B8D9C9C28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6204" y="2082804"/>
                <a:ext cx="2363293" cy="728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2AFC2-5738-6E91-9470-AE1CA4847F16}"/>
                </a:ext>
              </a:extLst>
            </p:cNvPr>
            <p:cNvSpPr txBox="1"/>
            <p:nvPr/>
          </p:nvSpPr>
          <p:spPr>
            <a:xfrm>
              <a:off x="4139530" y="138881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BEEFB9-6F79-10AA-0505-B386A70921ED}"/>
                </a:ext>
              </a:extLst>
            </p:cNvPr>
            <p:cNvSpPr txBox="1"/>
            <p:nvPr/>
          </p:nvSpPr>
          <p:spPr>
            <a:xfrm>
              <a:off x="4139530" y="1829089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F51971-D725-24BC-C7BD-6F7EA869D03F}"/>
                </a:ext>
              </a:extLst>
            </p:cNvPr>
            <p:cNvSpPr txBox="1"/>
            <p:nvPr/>
          </p:nvSpPr>
          <p:spPr>
            <a:xfrm>
              <a:off x="4139934" y="2269528"/>
              <a:ext cx="6191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S2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7EA918-2950-481F-95E0-88D19AE81BA1}"/>
              </a:ext>
            </a:extLst>
          </p:cNvPr>
          <p:cNvSpPr txBox="1"/>
          <p:nvPr/>
        </p:nvSpPr>
        <p:spPr>
          <a:xfrm>
            <a:off x="7645398" y="1771927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Shuffled charge distributions lead to brushes with less prominent shoulders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2E8AEB-2B32-C42B-3B67-9EF93A40C706}"/>
              </a:ext>
            </a:extLst>
          </p:cNvPr>
          <p:cNvGrpSpPr/>
          <p:nvPr/>
        </p:nvGrpSpPr>
        <p:grpSpPr>
          <a:xfrm>
            <a:off x="3796014" y="3089808"/>
            <a:ext cx="3743778" cy="1274734"/>
            <a:chOff x="3801518" y="3129700"/>
            <a:chExt cx="3743778" cy="1274734"/>
          </a:xfrm>
        </p:grpSpPr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C99DE754-F603-1CEF-34C4-7BB404099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2636" y="3129700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72AC4D-1E11-989B-8CC2-A04E8847C5D7}"/>
                </a:ext>
              </a:extLst>
            </p:cNvPr>
            <p:cNvSpPr txBox="1"/>
            <p:nvPr/>
          </p:nvSpPr>
          <p:spPr>
            <a:xfrm>
              <a:off x="3852334" y="3262633"/>
              <a:ext cx="830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NFHD2</a:t>
              </a:r>
            </a:p>
          </p:txBody>
        </p:sp>
        <p:pic>
          <p:nvPicPr>
            <p:cNvPr id="2068" name="Picture 20">
              <a:extLst>
                <a:ext uri="{FF2B5EF4-FFF2-40B4-BE49-F238E27FC236}">
                  <a16:creationId xmlns:a16="http://schemas.microsoft.com/office/drawing/2014/main" id="{295C7DFD-CFE8-946E-4856-3C0AECDB3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8568" y="3599111"/>
              <a:ext cx="2886728" cy="805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A96B82-E118-61A3-3677-A629CF598C9E}"/>
                </a:ext>
              </a:extLst>
            </p:cNvPr>
            <p:cNvSpPr txBox="1"/>
            <p:nvPr/>
          </p:nvSpPr>
          <p:spPr>
            <a:xfrm>
              <a:off x="3801518" y="3763387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pNFHD2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0564AB-DFCC-A5ED-26EE-E97F4E2949B6}"/>
              </a:ext>
            </a:extLst>
          </p:cNvPr>
          <p:cNvSpPr txBox="1"/>
          <p:nvPr/>
        </p:nvSpPr>
        <p:spPr>
          <a:xfrm>
            <a:off x="7645398" y="3392018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2 prevents shoulder in </a:t>
            </a:r>
            <a:r>
              <a:rPr lang="en-US" sz="1400" dirty="0" err="1"/>
              <a:t>pNFH</a:t>
            </a:r>
            <a:r>
              <a:rPr lang="en-US" sz="1400" dirty="0"/>
              <a:t> density at all ionic strengths (see prev. slide)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BEA0D0-2EFC-CD7E-7466-692943AE7942}"/>
              </a:ext>
            </a:extLst>
          </p:cNvPr>
          <p:cNvGrpSpPr/>
          <p:nvPr/>
        </p:nvGrpSpPr>
        <p:grpSpPr>
          <a:xfrm>
            <a:off x="3846830" y="4682865"/>
            <a:ext cx="3461014" cy="1249692"/>
            <a:chOff x="3846830" y="4682865"/>
            <a:chExt cx="3461014" cy="1249692"/>
          </a:xfrm>
        </p:grpSpPr>
        <p:pic>
          <p:nvPicPr>
            <p:cNvPr id="2072" name="Picture 24">
              <a:extLst>
                <a:ext uri="{FF2B5EF4-FFF2-40B4-BE49-F238E27FC236}">
                  <a16:creationId xmlns:a16="http://schemas.microsoft.com/office/drawing/2014/main" id="{CA5A17AB-595B-6654-8A32-BC0666E7F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4682865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4" name="Picture 26">
              <a:extLst>
                <a:ext uri="{FF2B5EF4-FFF2-40B4-BE49-F238E27FC236}">
                  <a16:creationId xmlns:a16="http://schemas.microsoft.com/office/drawing/2014/main" id="{E638BD59-EBB1-53E3-B126-E59ACE2F3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968" y="5147958"/>
              <a:ext cx="2630876" cy="78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7E2A12-26BF-007F-FE71-C78FDAE564E1}"/>
                </a:ext>
              </a:extLst>
            </p:cNvPr>
            <p:cNvSpPr txBox="1"/>
            <p:nvPr/>
          </p:nvSpPr>
          <p:spPr>
            <a:xfrm>
              <a:off x="3846830" y="5252416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pNFHD6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1D9E1A-BCFC-F69E-85E2-2057895184FA}"/>
                </a:ext>
              </a:extLst>
            </p:cNvPr>
            <p:cNvSpPr txBox="1"/>
            <p:nvPr/>
          </p:nvSpPr>
          <p:spPr>
            <a:xfrm>
              <a:off x="3846830" y="4806371"/>
              <a:ext cx="880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NFHD6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AD661C-C76C-141B-5730-C8D48A00697F}"/>
              </a:ext>
            </a:extLst>
          </p:cNvPr>
          <p:cNvSpPr txBox="1"/>
          <p:nvPr/>
        </p:nvSpPr>
        <p:spPr>
          <a:xfrm>
            <a:off x="7645398" y="4863766"/>
            <a:ext cx="454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Deletion of Block 6 reduces neutralizing charge in NFH and leads to response to ionic strength.</a:t>
            </a:r>
          </a:p>
        </p:txBody>
      </p:sp>
    </p:spTree>
    <p:extLst>
      <p:ext uri="{BB962C8B-B14F-4D97-AF65-F5344CB8AC3E}">
        <p14:creationId xmlns:p14="http://schemas.microsoft.com/office/powerpoint/2010/main" val="350765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Template_NoButton</Template>
  <TotalTime>2731</TotalTime>
  <Words>353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FreightSans Pro Semibold</vt:lpstr>
      <vt:lpstr>Lucida grande</vt:lpstr>
      <vt:lpstr>Lucida grande</vt:lpstr>
      <vt:lpstr>Wingdings</vt:lpstr>
      <vt:lpstr>Office Theme</vt:lpstr>
      <vt:lpstr>[WIP] NF Results</vt:lpstr>
      <vt:lpstr>Problem</vt:lpstr>
      <vt:lpstr>Model</vt:lpstr>
      <vt:lpstr>Treatment of Sequences</vt:lpstr>
      <vt:lpstr>Coarse-grained Distributions (1 of 2)</vt:lpstr>
      <vt:lpstr>Coarse-grained Distributions (2 of 2)</vt:lpstr>
      <vt:lpstr>Agreement with AFM-measured heights</vt:lpstr>
      <vt:lpstr>Effect of Sequence on Morphology (Unmodified proteins)</vt:lpstr>
      <vt:lpstr>Effect of Sequence on Morphology (Modified proteins)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 Update</dc:title>
  <dc:creator>Takashi Yokokura</dc:creator>
  <cp:lastModifiedBy>Takashi Yokokura</cp:lastModifiedBy>
  <cp:revision>27</cp:revision>
  <dcterms:created xsi:type="dcterms:W3CDTF">2023-12-14T00:46:32Z</dcterms:created>
  <dcterms:modified xsi:type="dcterms:W3CDTF">2024-04-08T19:42:50Z</dcterms:modified>
</cp:coreProperties>
</file>