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83" r:id="rId4"/>
    <p:sldId id="259" r:id="rId5"/>
    <p:sldId id="257" r:id="rId6"/>
    <p:sldId id="276" r:id="rId7"/>
    <p:sldId id="277" r:id="rId8"/>
    <p:sldId id="288" r:id="rId9"/>
    <p:sldId id="260" r:id="rId10"/>
    <p:sldId id="261" r:id="rId11"/>
    <p:sldId id="281" r:id="rId12"/>
    <p:sldId id="285" r:id="rId13"/>
    <p:sldId id="262" r:id="rId14"/>
    <p:sldId id="263" r:id="rId15"/>
    <p:sldId id="264" r:id="rId16"/>
    <p:sldId id="267" r:id="rId17"/>
    <p:sldId id="286" r:id="rId18"/>
    <p:sldId id="271" r:id="rId19"/>
    <p:sldId id="275" r:id="rId20"/>
    <p:sldId id="290" r:id="rId21"/>
    <p:sldId id="278" r:id="rId22"/>
    <p:sldId id="296" r:id="rId23"/>
    <p:sldId id="291" r:id="rId24"/>
    <p:sldId id="292" r:id="rId25"/>
    <p:sldId id="293" r:id="rId26"/>
    <p:sldId id="294" r:id="rId27"/>
    <p:sldId id="287" r:id="rId28"/>
    <p:sldId id="280" r:id="rId29"/>
    <p:sldId id="272" r:id="rId30"/>
    <p:sldId id="273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1D6EC-CACF-4FF6-96FF-2006071031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66-F67C-4708-97D3-4B5CF35F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4366-F67C-4708-97D3-4B5CF35F96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Hermann, H., &amp; Aebi, U. (2016). Intermediate filaments: Structure and assembly. Cold Spring Harbor Perspectives in Biology, 8(11), a018242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4366-F67C-4708-97D3-4B5CF35F96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4366-F67C-4708-97D3-4B5CF35F96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4366-F67C-4708-97D3-4B5CF35F96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thresh at </a:t>
            </a:r>
            <a:r>
              <a:rPr lang="en-US" dirty="0" err="1"/>
              <a:t>phA</a:t>
            </a:r>
            <a:r>
              <a:rPr lang="en-US" dirty="0"/>
              <a:t> = 1e-03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1716F-D826-473F-8480-9A0177D62B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1079-ED02-42D0-BC9E-1AD15CB4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A6D5-E3C1-4BD0-9C52-1FE68A1F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329F-3E94-4CF5-BF4B-971BAA75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8A62-4C02-480C-8CD2-C2F891390FAA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90BA-2023-4C08-85C8-0ADA4022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B384-7151-41C4-BD39-EAA9786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BD9C-7D93-4750-8A97-6EC91F7E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893A-EEDB-41CB-B36F-B65AEF79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3EA7-4A9E-4C51-BB33-AC9934DE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A264-E71C-4A82-B40E-5694CC7C9A23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401B-7AA2-4ED6-B316-986B17C9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9516-9A3B-4226-A91E-D5C9296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331AB-D80A-4640-A709-2A9466BE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D44D-F344-4EC0-8FBD-03224BBB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39FC-D329-4F58-B58F-25080D3D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07B-F328-4946-8E26-04B2C68748C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174B-D49D-4645-8F1C-E31866F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E966A-4234-41B6-8FD1-302582E3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1229-6CB1-4EEE-A28E-EE21B95A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93BD-7443-40B4-BDDC-8AAF7206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17E4-762E-4191-92A1-05F2DB7F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1FC3-A55B-433D-B671-F7A547FFD9DB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04D4-2501-4265-BB73-07E02368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E702-F0BF-4157-B20D-D67D3C3C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D3A-8668-44AF-80E6-DC572DC9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5D05-3E4B-4445-956B-424137E5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9EB1-D162-465E-A197-D73FB2B0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2EA8-1233-451F-9D2B-0B413F3856F4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84C9-C01C-4A94-890D-D18A55C0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1A5B-67F1-4700-ADD1-0E95544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3879-3AFC-4027-81E1-CD02C6E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D26F-5FC6-44EC-8A42-882E8AA7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EF1D9-0504-4C62-B1CC-F427E57A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4642-94FC-4E09-9124-96B004A1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2A1F-64D5-4C84-9BD8-B8626221DC65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6DF3-B675-4FA9-8778-288CD424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5A16-6E92-413C-AACE-CD1B9EC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31B-DB53-4250-A551-1A96AFB4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D3A2-D894-41E9-A0B3-F09355BF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03C2-61C0-4CA9-89CA-FB94CF4D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A513-A7D9-4416-B1E5-BF5C4FE1A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679E-F18C-4420-859B-AF2E8D94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82B2-7978-415A-947E-9BB8F1D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4491-B458-4617-BB90-E40CAB498DEB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A158C-5051-48C4-BA42-B38C8405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AE57D-D460-4B24-BC25-BBAEE296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DCA0-2275-428F-A4CD-DD21A61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6874B-5BDB-43EA-86CE-1ED5B4F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01A3-1E69-4831-A431-33B906219F16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4686A-8740-4D3B-8C11-3500B5E1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6215E-39EA-4FD8-9DDE-E6664F99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6952D-8278-4FAE-ADBE-01E7F04A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A22A-B5F3-44EF-A40B-FC852617B0ED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B6142-FDBC-43CF-9F49-F4777A44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D690-8BD6-451F-8A0A-4D00AE36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AD02-BFDC-4390-A7F7-D7BF1E4A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832C-B657-4912-A05F-301D78A5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A35F-5A38-4234-AE23-602818DC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E3FB-081F-4183-9660-4420E581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9BFC-5128-4DE8-B4B5-6416D175B4CA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96B3-1D70-46F7-AE05-A9DA006E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BFE1-F6BF-4F9D-84E3-E677ECE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8ABD-0B74-45F1-863A-B5A70BDC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A979D-6354-4196-AC21-91C4DD03D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83DAC-DE13-4E47-A401-003A759B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9289E-9645-46A9-B23D-7527EE48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37F-D56B-485C-95D1-23AFB0A07329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AD9D-21F6-4D62-9EF3-1EF203E2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5CA0-0F73-4B87-B814-32517CE2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D9ED9-AC26-48DB-891D-086038D6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F4BD-EEED-40E6-B22A-7612263D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4D5-FD73-4D8B-9B0E-15327D9E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9E18-5BFB-4078-BC12-71DD5DBE937E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8890-9090-4A47-983D-6B6542E8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F1D9-0C51-4246-A35C-739B92A5F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A5DE-2CDB-43D8-8998-0D1DCCC4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B6D0-C919-462F-8848-587425626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534"/>
            <a:ext cx="9144000" cy="3044296"/>
          </a:xfrm>
        </p:spPr>
        <p:txBody>
          <a:bodyPr>
            <a:normAutofit fontScale="90000"/>
          </a:bodyPr>
          <a:lstStyle/>
          <a:p>
            <a:r>
              <a:rPr lang="en-US" dirty="0"/>
              <a:t>The Application of </a:t>
            </a:r>
            <a:br>
              <a:rPr lang="en-US" dirty="0"/>
            </a:br>
            <a:r>
              <a:rPr lang="en-US" dirty="0"/>
              <a:t>Polyelectrolyte </a:t>
            </a:r>
            <a:br>
              <a:rPr lang="en-US" dirty="0"/>
            </a:br>
            <a:r>
              <a:rPr lang="en-US" dirty="0"/>
              <a:t>Self-Consistent Field Theory </a:t>
            </a:r>
            <a:br>
              <a:rPr lang="en-US" dirty="0"/>
            </a:br>
            <a:r>
              <a:rPr lang="en-US" dirty="0"/>
              <a:t>to Neurofilament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AA2F5-9FFF-4609-9831-2FD8E48A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7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Experimental Collaborator: </a:t>
            </a:r>
            <a:br>
              <a:rPr lang="en-US" dirty="0"/>
            </a:br>
            <a:r>
              <a:rPr lang="en-US" dirty="0"/>
              <a:t>Erika Ding, PhD Candidate in the Dr. Sanjay Kumar Group</a:t>
            </a:r>
          </a:p>
          <a:p>
            <a:r>
              <a:rPr lang="en-US" dirty="0"/>
              <a:t>11/18/2021</a:t>
            </a:r>
          </a:p>
        </p:txBody>
      </p:sp>
    </p:spTree>
    <p:extLst>
      <p:ext uri="{BB962C8B-B14F-4D97-AF65-F5344CB8AC3E}">
        <p14:creationId xmlns:p14="http://schemas.microsoft.com/office/powerpoint/2010/main" val="213876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A7A7-CC7F-4E5C-BC16-ACE05D3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Chain Propagator,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23B3-E96E-4978-A755-0535C74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Solved by a modified diffusion equation: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Initial condition at s = 0 and s = N specifies locations of first and last monomers of block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When applied to a grafted chain,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FC718-75A4-40ED-AE75-824E3DD8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1825625"/>
            <a:ext cx="4472354" cy="1667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B3171-2988-444B-9894-1D66BEAA2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51" y="2375037"/>
            <a:ext cx="4822582" cy="5741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372B1D8-2547-4FBC-9DD8-C3721B8874DB}"/>
              </a:ext>
            </a:extLst>
          </p:cNvPr>
          <p:cNvGrpSpPr/>
          <p:nvPr/>
        </p:nvGrpSpPr>
        <p:grpSpPr>
          <a:xfrm>
            <a:off x="1717292" y="3989815"/>
            <a:ext cx="1684087" cy="1590614"/>
            <a:chOff x="7946142" y="4191163"/>
            <a:chExt cx="1530938" cy="14459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01A2A0F-88C6-4CFB-BBBC-C75444959533}"/>
                </a:ext>
              </a:extLst>
            </p:cNvPr>
            <p:cNvSpPr/>
            <p:nvPr/>
          </p:nvSpPr>
          <p:spPr>
            <a:xfrm rot="18793791">
              <a:off x="8197193" y="4363164"/>
              <a:ext cx="296967" cy="799070"/>
            </a:xfrm>
            <a:custGeom>
              <a:avLst/>
              <a:gdLst>
                <a:gd name="connsiteX0" fmla="*/ 57428 w 296967"/>
                <a:gd name="connsiteY0" fmla="*/ 0 h 799070"/>
                <a:gd name="connsiteX1" fmla="*/ 8001 w 296967"/>
                <a:gd name="connsiteY1" fmla="*/ 214183 h 799070"/>
                <a:gd name="connsiteX2" fmla="*/ 205709 w 296967"/>
                <a:gd name="connsiteY2" fmla="*/ 263610 h 799070"/>
                <a:gd name="connsiteX3" fmla="*/ 296326 w 296967"/>
                <a:gd name="connsiteY3" fmla="*/ 535459 h 799070"/>
                <a:gd name="connsiteX4" fmla="*/ 164520 w 296967"/>
                <a:gd name="connsiteY4" fmla="*/ 626075 h 799070"/>
                <a:gd name="connsiteX5" fmla="*/ 222185 w 296967"/>
                <a:gd name="connsiteY5" fmla="*/ 799070 h 79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967" h="799070">
                  <a:moveTo>
                    <a:pt x="57428" y="0"/>
                  </a:moveTo>
                  <a:cubicBezTo>
                    <a:pt x="20358" y="85124"/>
                    <a:pt x="-16712" y="170248"/>
                    <a:pt x="8001" y="214183"/>
                  </a:cubicBezTo>
                  <a:cubicBezTo>
                    <a:pt x="32714" y="258118"/>
                    <a:pt x="157655" y="210064"/>
                    <a:pt x="205709" y="263610"/>
                  </a:cubicBezTo>
                  <a:cubicBezTo>
                    <a:pt x="253763" y="317156"/>
                    <a:pt x="303191" y="475048"/>
                    <a:pt x="296326" y="535459"/>
                  </a:cubicBezTo>
                  <a:cubicBezTo>
                    <a:pt x="289461" y="595870"/>
                    <a:pt x="176877" y="582140"/>
                    <a:pt x="164520" y="626075"/>
                  </a:cubicBezTo>
                  <a:cubicBezTo>
                    <a:pt x="152163" y="670010"/>
                    <a:pt x="238661" y="790832"/>
                    <a:pt x="222185" y="799070"/>
                  </a:cubicBez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EEDC9B-3F91-4058-B2CA-12EB40A7F804}"/>
                </a:ext>
              </a:extLst>
            </p:cNvPr>
            <p:cNvSpPr/>
            <p:nvPr/>
          </p:nvSpPr>
          <p:spPr>
            <a:xfrm>
              <a:off x="8489343" y="4191163"/>
              <a:ext cx="296967" cy="799070"/>
            </a:xfrm>
            <a:custGeom>
              <a:avLst/>
              <a:gdLst>
                <a:gd name="connsiteX0" fmla="*/ 57428 w 296967"/>
                <a:gd name="connsiteY0" fmla="*/ 0 h 799070"/>
                <a:gd name="connsiteX1" fmla="*/ 8001 w 296967"/>
                <a:gd name="connsiteY1" fmla="*/ 214183 h 799070"/>
                <a:gd name="connsiteX2" fmla="*/ 205709 w 296967"/>
                <a:gd name="connsiteY2" fmla="*/ 263610 h 799070"/>
                <a:gd name="connsiteX3" fmla="*/ 296326 w 296967"/>
                <a:gd name="connsiteY3" fmla="*/ 535459 h 799070"/>
                <a:gd name="connsiteX4" fmla="*/ 164520 w 296967"/>
                <a:gd name="connsiteY4" fmla="*/ 626075 h 799070"/>
                <a:gd name="connsiteX5" fmla="*/ 222185 w 296967"/>
                <a:gd name="connsiteY5" fmla="*/ 799070 h 79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967" h="799070">
                  <a:moveTo>
                    <a:pt x="57428" y="0"/>
                  </a:moveTo>
                  <a:cubicBezTo>
                    <a:pt x="20358" y="85124"/>
                    <a:pt x="-16712" y="170248"/>
                    <a:pt x="8001" y="214183"/>
                  </a:cubicBezTo>
                  <a:cubicBezTo>
                    <a:pt x="32714" y="258118"/>
                    <a:pt x="157655" y="210064"/>
                    <a:pt x="205709" y="263610"/>
                  </a:cubicBezTo>
                  <a:cubicBezTo>
                    <a:pt x="253763" y="317156"/>
                    <a:pt x="303191" y="475048"/>
                    <a:pt x="296326" y="535459"/>
                  </a:cubicBezTo>
                  <a:cubicBezTo>
                    <a:pt x="289461" y="595870"/>
                    <a:pt x="176877" y="582140"/>
                    <a:pt x="164520" y="626075"/>
                  </a:cubicBezTo>
                  <a:cubicBezTo>
                    <a:pt x="152163" y="670010"/>
                    <a:pt x="238661" y="790832"/>
                    <a:pt x="222185" y="799070"/>
                  </a:cubicBezTo>
                </a:path>
              </a:pathLst>
            </a:custGeom>
            <a:noFill/>
            <a:ln w="3810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806746-5EAF-4FD2-B0BB-8D7769BE4AA9}"/>
                </a:ext>
              </a:extLst>
            </p:cNvPr>
            <p:cNvSpPr/>
            <p:nvPr/>
          </p:nvSpPr>
          <p:spPr>
            <a:xfrm rot="4571752">
              <a:off x="8929061" y="4411768"/>
              <a:ext cx="296967" cy="799070"/>
            </a:xfrm>
            <a:custGeom>
              <a:avLst/>
              <a:gdLst>
                <a:gd name="connsiteX0" fmla="*/ 57428 w 296967"/>
                <a:gd name="connsiteY0" fmla="*/ 0 h 799070"/>
                <a:gd name="connsiteX1" fmla="*/ 8001 w 296967"/>
                <a:gd name="connsiteY1" fmla="*/ 214183 h 799070"/>
                <a:gd name="connsiteX2" fmla="*/ 205709 w 296967"/>
                <a:gd name="connsiteY2" fmla="*/ 263610 h 799070"/>
                <a:gd name="connsiteX3" fmla="*/ 296326 w 296967"/>
                <a:gd name="connsiteY3" fmla="*/ 535459 h 799070"/>
                <a:gd name="connsiteX4" fmla="*/ 164520 w 296967"/>
                <a:gd name="connsiteY4" fmla="*/ 626075 h 799070"/>
                <a:gd name="connsiteX5" fmla="*/ 222185 w 296967"/>
                <a:gd name="connsiteY5" fmla="*/ 799070 h 79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967" h="799070">
                  <a:moveTo>
                    <a:pt x="57428" y="0"/>
                  </a:moveTo>
                  <a:cubicBezTo>
                    <a:pt x="20358" y="85124"/>
                    <a:pt x="-16712" y="170248"/>
                    <a:pt x="8001" y="214183"/>
                  </a:cubicBezTo>
                  <a:cubicBezTo>
                    <a:pt x="32714" y="258118"/>
                    <a:pt x="157655" y="210064"/>
                    <a:pt x="205709" y="263610"/>
                  </a:cubicBezTo>
                  <a:cubicBezTo>
                    <a:pt x="253763" y="317156"/>
                    <a:pt x="303191" y="475048"/>
                    <a:pt x="296326" y="535459"/>
                  </a:cubicBezTo>
                  <a:cubicBezTo>
                    <a:pt x="289461" y="595870"/>
                    <a:pt x="176877" y="582140"/>
                    <a:pt x="164520" y="626075"/>
                  </a:cubicBezTo>
                  <a:cubicBezTo>
                    <a:pt x="152163" y="670010"/>
                    <a:pt x="238661" y="790832"/>
                    <a:pt x="222185" y="79907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1CDAB2-D1D8-4DAA-B976-5ACE7D50CB45}"/>
                </a:ext>
              </a:extLst>
            </p:cNvPr>
            <p:cNvSpPr/>
            <p:nvPr/>
          </p:nvSpPr>
          <p:spPr>
            <a:xfrm rot="19322096">
              <a:off x="8889681" y="4838058"/>
              <a:ext cx="296967" cy="799070"/>
            </a:xfrm>
            <a:custGeom>
              <a:avLst/>
              <a:gdLst>
                <a:gd name="connsiteX0" fmla="*/ 57428 w 296967"/>
                <a:gd name="connsiteY0" fmla="*/ 0 h 799070"/>
                <a:gd name="connsiteX1" fmla="*/ 8001 w 296967"/>
                <a:gd name="connsiteY1" fmla="*/ 214183 h 799070"/>
                <a:gd name="connsiteX2" fmla="*/ 205709 w 296967"/>
                <a:gd name="connsiteY2" fmla="*/ 263610 h 799070"/>
                <a:gd name="connsiteX3" fmla="*/ 296326 w 296967"/>
                <a:gd name="connsiteY3" fmla="*/ 535459 h 799070"/>
                <a:gd name="connsiteX4" fmla="*/ 164520 w 296967"/>
                <a:gd name="connsiteY4" fmla="*/ 626075 h 799070"/>
                <a:gd name="connsiteX5" fmla="*/ 222185 w 296967"/>
                <a:gd name="connsiteY5" fmla="*/ 799070 h 79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967" h="799070">
                  <a:moveTo>
                    <a:pt x="57428" y="0"/>
                  </a:moveTo>
                  <a:cubicBezTo>
                    <a:pt x="20358" y="85124"/>
                    <a:pt x="-16712" y="170248"/>
                    <a:pt x="8001" y="214183"/>
                  </a:cubicBezTo>
                  <a:cubicBezTo>
                    <a:pt x="32714" y="258118"/>
                    <a:pt x="157655" y="210064"/>
                    <a:pt x="205709" y="263610"/>
                  </a:cubicBezTo>
                  <a:cubicBezTo>
                    <a:pt x="253763" y="317156"/>
                    <a:pt x="303191" y="475048"/>
                    <a:pt x="296326" y="535459"/>
                  </a:cubicBezTo>
                  <a:cubicBezTo>
                    <a:pt x="289461" y="595870"/>
                    <a:pt x="176877" y="582140"/>
                    <a:pt x="164520" y="626075"/>
                  </a:cubicBezTo>
                  <a:cubicBezTo>
                    <a:pt x="152163" y="670010"/>
                    <a:pt x="238661" y="790832"/>
                    <a:pt x="222185" y="799070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ADE9BE-D7C5-4C18-A267-2DF514A39546}"/>
                </a:ext>
              </a:extLst>
            </p:cNvPr>
            <p:cNvSpPr/>
            <p:nvPr/>
          </p:nvSpPr>
          <p:spPr>
            <a:xfrm rot="3254917">
              <a:off x="8279958" y="4890452"/>
              <a:ext cx="296967" cy="799070"/>
            </a:xfrm>
            <a:custGeom>
              <a:avLst/>
              <a:gdLst>
                <a:gd name="connsiteX0" fmla="*/ 57428 w 296967"/>
                <a:gd name="connsiteY0" fmla="*/ 0 h 799070"/>
                <a:gd name="connsiteX1" fmla="*/ 8001 w 296967"/>
                <a:gd name="connsiteY1" fmla="*/ 214183 h 799070"/>
                <a:gd name="connsiteX2" fmla="*/ 205709 w 296967"/>
                <a:gd name="connsiteY2" fmla="*/ 263610 h 799070"/>
                <a:gd name="connsiteX3" fmla="*/ 296326 w 296967"/>
                <a:gd name="connsiteY3" fmla="*/ 535459 h 799070"/>
                <a:gd name="connsiteX4" fmla="*/ 164520 w 296967"/>
                <a:gd name="connsiteY4" fmla="*/ 626075 h 799070"/>
                <a:gd name="connsiteX5" fmla="*/ 222185 w 296967"/>
                <a:gd name="connsiteY5" fmla="*/ 799070 h 79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967" h="799070">
                  <a:moveTo>
                    <a:pt x="57428" y="0"/>
                  </a:moveTo>
                  <a:cubicBezTo>
                    <a:pt x="20358" y="85124"/>
                    <a:pt x="-16712" y="170248"/>
                    <a:pt x="8001" y="214183"/>
                  </a:cubicBezTo>
                  <a:cubicBezTo>
                    <a:pt x="32714" y="258118"/>
                    <a:pt x="157655" y="210064"/>
                    <a:pt x="205709" y="263610"/>
                  </a:cubicBezTo>
                  <a:cubicBezTo>
                    <a:pt x="253763" y="317156"/>
                    <a:pt x="303191" y="475048"/>
                    <a:pt x="296326" y="535459"/>
                  </a:cubicBezTo>
                  <a:cubicBezTo>
                    <a:pt x="289461" y="595870"/>
                    <a:pt x="176877" y="582140"/>
                    <a:pt x="164520" y="626075"/>
                  </a:cubicBezTo>
                  <a:cubicBezTo>
                    <a:pt x="152163" y="670010"/>
                    <a:pt x="238661" y="790832"/>
                    <a:pt x="222185" y="799070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D47B5CC-41C9-4A5D-9D2E-3C135BA09B18}"/>
              </a:ext>
            </a:extLst>
          </p:cNvPr>
          <p:cNvSpPr/>
          <p:nvPr/>
        </p:nvSpPr>
        <p:spPr>
          <a:xfrm>
            <a:off x="2385864" y="4707797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0581BF-D533-4B4A-931E-87E2093F6782}"/>
              </a:ext>
            </a:extLst>
          </p:cNvPr>
          <p:cNvGrpSpPr/>
          <p:nvPr/>
        </p:nvGrpSpPr>
        <p:grpSpPr>
          <a:xfrm>
            <a:off x="4774926" y="4094923"/>
            <a:ext cx="1481232" cy="1345766"/>
            <a:chOff x="4278104" y="5252479"/>
            <a:chExt cx="1544746" cy="141690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350898-8A84-4987-8C6B-95E74EEBCCB0}"/>
                </a:ext>
              </a:extLst>
            </p:cNvPr>
            <p:cNvSpPr/>
            <p:nvPr/>
          </p:nvSpPr>
          <p:spPr>
            <a:xfrm>
              <a:off x="4278104" y="5754649"/>
              <a:ext cx="846287" cy="914737"/>
            </a:xfrm>
            <a:custGeom>
              <a:avLst/>
              <a:gdLst>
                <a:gd name="connsiteX0" fmla="*/ 10103 w 853769"/>
                <a:gd name="connsiteY0" fmla="*/ 964607 h 964607"/>
                <a:gd name="connsiteX1" fmla="*/ 84244 w 853769"/>
                <a:gd name="connsiteY1" fmla="*/ 231439 h 964607"/>
                <a:gd name="connsiteX2" fmla="*/ 627941 w 853769"/>
                <a:gd name="connsiteY2" fmla="*/ 9018 h 964607"/>
                <a:gd name="connsiteX3" fmla="*/ 842125 w 853769"/>
                <a:gd name="connsiteY3" fmla="*/ 478574 h 964607"/>
                <a:gd name="connsiteX4" fmla="*/ 306665 w 853769"/>
                <a:gd name="connsiteY4" fmla="*/ 544477 h 964607"/>
                <a:gd name="connsiteX5" fmla="*/ 314903 w 853769"/>
                <a:gd name="connsiteY5" fmla="*/ 206726 h 964607"/>
                <a:gd name="connsiteX0" fmla="*/ 66167 w 802741"/>
                <a:gd name="connsiteY0" fmla="*/ 914737 h 914737"/>
                <a:gd name="connsiteX1" fmla="*/ 33216 w 802741"/>
                <a:gd name="connsiteY1" fmla="*/ 230996 h 914737"/>
                <a:gd name="connsiteX2" fmla="*/ 576913 w 802741"/>
                <a:gd name="connsiteY2" fmla="*/ 8575 h 914737"/>
                <a:gd name="connsiteX3" fmla="*/ 791097 w 802741"/>
                <a:gd name="connsiteY3" fmla="*/ 478131 h 914737"/>
                <a:gd name="connsiteX4" fmla="*/ 255637 w 802741"/>
                <a:gd name="connsiteY4" fmla="*/ 544034 h 914737"/>
                <a:gd name="connsiteX5" fmla="*/ 263875 w 802741"/>
                <a:gd name="connsiteY5" fmla="*/ 206283 h 914737"/>
                <a:gd name="connsiteX0" fmla="*/ 115863 w 852437"/>
                <a:gd name="connsiteY0" fmla="*/ 914737 h 914737"/>
                <a:gd name="connsiteX1" fmla="*/ 82912 w 852437"/>
                <a:gd name="connsiteY1" fmla="*/ 230996 h 914737"/>
                <a:gd name="connsiteX2" fmla="*/ 626609 w 852437"/>
                <a:gd name="connsiteY2" fmla="*/ 8575 h 914737"/>
                <a:gd name="connsiteX3" fmla="*/ 840793 w 852437"/>
                <a:gd name="connsiteY3" fmla="*/ 478131 h 914737"/>
                <a:gd name="connsiteX4" fmla="*/ 305333 w 852437"/>
                <a:gd name="connsiteY4" fmla="*/ 544034 h 914737"/>
                <a:gd name="connsiteX5" fmla="*/ 313571 w 852437"/>
                <a:gd name="connsiteY5" fmla="*/ 206283 h 914737"/>
                <a:gd name="connsiteX0" fmla="*/ 115863 w 852437"/>
                <a:gd name="connsiteY0" fmla="*/ 914737 h 914737"/>
                <a:gd name="connsiteX1" fmla="*/ 82912 w 852437"/>
                <a:gd name="connsiteY1" fmla="*/ 230996 h 914737"/>
                <a:gd name="connsiteX2" fmla="*/ 626609 w 852437"/>
                <a:gd name="connsiteY2" fmla="*/ 8575 h 914737"/>
                <a:gd name="connsiteX3" fmla="*/ 840793 w 852437"/>
                <a:gd name="connsiteY3" fmla="*/ 478131 h 914737"/>
                <a:gd name="connsiteX4" fmla="*/ 305333 w 852437"/>
                <a:gd name="connsiteY4" fmla="*/ 544034 h 914737"/>
                <a:gd name="connsiteX5" fmla="*/ 313571 w 852437"/>
                <a:gd name="connsiteY5" fmla="*/ 206283 h 914737"/>
                <a:gd name="connsiteX0" fmla="*/ 115863 w 847034"/>
                <a:gd name="connsiteY0" fmla="*/ 914737 h 914737"/>
                <a:gd name="connsiteX1" fmla="*/ 82912 w 847034"/>
                <a:gd name="connsiteY1" fmla="*/ 230996 h 914737"/>
                <a:gd name="connsiteX2" fmla="*/ 626609 w 847034"/>
                <a:gd name="connsiteY2" fmla="*/ 8575 h 914737"/>
                <a:gd name="connsiteX3" fmla="*/ 840793 w 847034"/>
                <a:gd name="connsiteY3" fmla="*/ 478131 h 914737"/>
                <a:gd name="connsiteX4" fmla="*/ 412425 w 847034"/>
                <a:gd name="connsiteY4" fmla="*/ 576986 h 914737"/>
                <a:gd name="connsiteX5" fmla="*/ 313571 w 847034"/>
                <a:gd name="connsiteY5" fmla="*/ 206283 h 914737"/>
                <a:gd name="connsiteX0" fmla="*/ 115863 w 847034"/>
                <a:gd name="connsiteY0" fmla="*/ 914737 h 914737"/>
                <a:gd name="connsiteX1" fmla="*/ 82912 w 847034"/>
                <a:gd name="connsiteY1" fmla="*/ 230996 h 914737"/>
                <a:gd name="connsiteX2" fmla="*/ 626609 w 847034"/>
                <a:gd name="connsiteY2" fmla="*/ 8575 h 914737"/>
                <a:gd name="connsiteX3" fmla="*/ 840793 w 847034"/>
                <a:gd name="connsiteY3" fmla="*/ 478131 h 914737"/>
                <a:gd name="connsiteX4" fmla="*/ 412425 w 847034"/>
                <a:gd name="connsiteY4" fmla="*/ 576986 h 914737"/>
                <a:gd name="connsiteX5" fmla="*/ 313571 w 847034"/>
                <a:gd name="connsiteY5" fmla="*/ 206283 h 914737"/>
                <a:gd name="connsiteX0" fmla="*/ 115863 w 847034"/>
                <a:gd name="connsiteY0" fmla="*/ 914737 h 914737"/>
                <a:gd name="connsiteX1" fmla="*/ 82912 w 847034"/>
                <a:gd name="connsiteY1" fmla="*/ 230996 h 914737"/>
                <a:gd name="connsiteX2" fmla="*/ 626609 w 847034"/>
                <a:gd name="connsiteY2" fmla="*/ 8575 h 914737"/>
                <a:gd name="connsiteX3" fmla="*/ 840793 w 847034"/>
                <a:gd name="connsiteY3" fmla="*/ 478131 h 914737"/>
                <a:gd name="connsiteX4" fmla="*/ 412425 w 847034"/>
                <a:gd name="connsiteY4" fmla="*/ 576986 h 914737"/>
                <a:gd name="connsiteX5" fmla="*/ 313571 w 847034"/>
                <a:gd name="connsiteY5" fmla="*/ 206283 h 914737"/>
                <a:gd name="connsiteX0" fmla="*/ 115863 w 860461"/>
                <a:gd name="connsiteY0" fmla="*/ 914737 h 914737"/>
                <a:gd name="connsiteX1" fmla="*/ 82912 w 860461"/>
                <a:gd name="connsiteY1" fmla="*/ 230996 h 914737"/>
                <a:gd name="connsiteX2" fmla="*/ 626609 w 860461"/>
                <a:gd name="connsiteY2" fmla="*/ 8575 h 914737"/>
                <a:gd name="connsiteX3" fmla="*/ 840793 w 860461"/>
                <a:gd name="connsiteY3" fmla="*/ 478131 h 914737"/>
                <a:gd name="connsiteX4" fmla="*/ 412425 w 860461"/>
                <a:gd name="connsiteY4" fmla="*/ 576986 h 914737"/>
                <a:gd name="connsiteX5" fmla="*/ 313571 w 860461"/>
                <a:gd name="connsiteY5" fmla="*/ 206283 h 914737"/>
                <a:gd name="connsiteX0" fmla="*/ 115863 w 860461"/>
                <a:gd name="connsiteY0" fmla="*/ 914737 h 914737"/>
                <a:gd name="connsiteX1" fmla="*/ 82912 w 860461"/>
                <a:gd name="connsiteY1" fmla="*/ 230996 h 914737"/>
                <a:gd name="connsiteX2" fmla="*/ 626609 w 860461"/>
                <a:gd name="connsiteY2" fmla="*/ 8575 h 914737"/>
                <a:gd name="connsiteX3" fmla="*/ 840793 w 860461"/>
                <a:gd name="connsiteY3" fmla="*/ 478131 h 914737"/>
                <a:gd name="connsiteX4" fmla="*/ 412425 w 860461"/>
                <a:gd name="connsiteY4" fmla="*/ 576986 h 914737"/>
                <a:gd name="connsiteX5" fmla="*/ 330047 w 860461"/>
                <a:gd name="connsiteY5" fmla="*/ 156856 h 914737"/>
                <a:gd name="connsiteX0" fmla="*/ 115863 w 846287"/>
                <a:gd name="connsiteY0" fmla="*/ 914737 h 914737"/>
                <a:gd name="connsiteX1" fmla="*/ 82912 w 846287"/>
                <a:gd name="connsiteY1" fmla="*/ 230996 h 914737"/>
                <a:gd name="connsiteX2" fmla="*/ 626609 w 846287"/>
                <a:gd name="connsiteY2" fmla="*/ 8575 h 914737"/>
                <a:gd name="connsiteX3" fmla="*/ 840793 w 846287"/>
                <a:gd name="connsiteY3" fmla="*/ 478131 h 914737"/>
                <a:gd name="connsiteX4" fmla="*/ 428900 w 846287"/>
                <a:gd name="connsiteY4" fmla="*/ 609938 h 914737"/>
                <a:gd name="connsiteX5" fmla="*/ 330047 w 846287"/>
                <a:gd name="connsiteY5" fmla="*/ 156856 h 914737"/>
                <a:gd name="connsiteX0" fmla="*/ 115863 w 846287"/>
                <a:gd name="connsiteY0" fmla="*/ 914737 h 914737"/>
                <a:gd name="connsiteX1" fmla="*/ 82912 w 846287"/>
                <a:gd name="connsiteY1" fmla="*/ 230996 h 914737"/>
                <a:gd name="connsiteX2" fmla="*/ 626609 w 846287"/>
                <a:gd name="connsiteY2" fmla="*/ 8575 h 914737"/>
                <a:gd name="connsiteX3" fmla="*/ 840793 w 846287"/>
                <a:gd name="connsiteY3" fmla="*/ 478131 h 914737"/>
                <a:gd name="connsiteX4" fmla="*/ 428900 w 846287"/>
                <a:gd name="connsiteY4" fmla="*/ 609938 h 914737"/>
                <a:gd name="connsiteX5" fmla="*/ 330047 w 846287"/>
                <a:gd name="connsiteY5" fmla="*/ 156856 h 914737"/>
                <a:gd name="connsiteX0" fmla="*/ 115863 w 846287"/>
                <a:gd name="connsiteY0" fmla="*/ 914737 h 914737"/>
                <a:gd name="connsiteX1" fmla="*/ 82912 w 846287"/>
                <a:gd name="connsiteY1" fmla="*/ 230996 h 914737"/>
                <a:gd name="connsiteX2" fmla="*/ 626609 w 846287"/>
                <a:gd name="connsiteY2" fmla="*/ 8575 h 914737"/>
                <a:gd name="connsiteX3" fmla="*/ 840793 w 846287"/>
                <a:gd name="connsiteY3" fmla="*/ 478131 h 914737"/>
                <a:gd name="connsiteX4" fmla="*/ 428900 w 846287"/>
                <a:gd name="connsiteY4" fmla="*/ 609938 h 914737"/>
                <a:gd name="connsiteX5" fmla="*/ 330047 w 846287"/>
                <a:gd name="connsiteY5" fmla="*/ 156856 h 914737"/>
                <a:gd name="connsiteX0" fmla="*/ 115863 w 846287"/>
                <a:gd name="connsiteY0" fmla="*/ 914737 h 914737"/>
                <a:gd name="connsiteX1" fmla="*/ 82912 w 846287"/>
                <a:gd name="connsiteY1" fmla="*/ 230996 h 914737"/>
                <a:gd name="connsiteX2" fmla="*/ 626609 w 846287"/>
                <a:gd name="connsiteY2" fmla="*/ 8575 h 914737"/>
                <a:gd name="connsiteX3" fmla="*/ 840793 w 846287"/>
                <a:gd name="connsiteY3" fmla="*/ 478131 h 914737"/>
                <a:gd name="connsiteX4" fmla="*/ 428900 w 846287"/>
                <a:gd name="connsiteY4" fmla="*/ 626414 h 914737"/>
                <a:gd name="connsiteX5" fmla="*/ 330047 w 846287"/>
                <a:gd name="connsiteY5" fmla="*/ 156856 h 9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287" h="914737">
                  <a:moveTo>
                    <a:pt x="115863" y="914737"/>
                  </a:moveTo>
                  <a:cubicBezTo>
                    <a:pt x="-63310" y="619548"/>
                    <a:pt x="-2212" y="382023"/>
                    <a:pt x="82912" y="230996"/>
                  </a:cubicBezTo>
                  <a:cubicBezTo>
                    <a:pt x="168036" y="79969"/>
                    <a:pt x="500296" y="-32614"/>
                    <a:pt x="626609" y="8575"/>
                  </a:cubicBezTo>
                  <a:cubicBezTo>
                    <a:pt x="752922" y="49764"/>
                    <a:pt x="873745" y="375158"/>
                    <a:pt x="840793" y="478131"/>
                  </a:cubicBezTo>
                  <a:cubicBezTo>
                    <a:pt x="807841" y="581104"/>
                    <a:pt x="689764" y="737624"/>
                    <a:pt x="428900" y="626414"/>
                  </a:cubicBezTo>
                  <a:cubicBezTo>
                    <a:pt x="275127" y="564630"/>
                    <a:pt x="287485" y="206283"/>
                    <a:pt x="330047" y="156856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AF13E3-91D8-4AFB-8E60-9208C502DFAF}"/>
                </a:ext>
              </a:extLst>
            </p:cNvPr>
            <p:cNvSpPr/>
            <p:nvPr/>
          </p:nvSpPr>
          <p:spPr>
            <a:xfrm>
              <a:off x="4434719" y="5375138"/>
              <a:ext cx="1153778" cy="735334"/>
            </a:xfrm>
            <a:custGeom>
              <a:avLst/>
              <a:gdLst>
                <a:gd name="connsiteX0" fmla="*/ 156956 w 1153778"/>
                <a:gd name="connsiteY0" fmla="*/ 577556 h 735334"/>
                <a:gd name="connsiteX1" fmla="*/ 313475 w 1153778"/>
                <a:gd name="connsiteY1" fmla="*/ 190378 h 735334"/>
                <a:gd name="connsiteX2" fmla="*/ 733605 w 1153778"/>
                <a:gd name="connsiteY2" fmla="*/ 9145 h 735334"/>
                <a:gd name="connsiteX3" fmla="*/ 1153734 w 1153778"/>
                <a:gd name="connsiteY3" fmla="*/ 346896 h 735334"/>
                <a:gd name="connsiteX4" fmla="*/ 708891 w 1153778"/>
                <a:gd name="connsiteY4" fmla="*/ 734075 h 735334"/>
                <a:gd name="connsiteX5" fmla="*/ 49864 w 1153778"/>
                <a:gd name="connsiteY5" fmla="*/ 453988 h 735334"/>
                <a:gd name="connsiteX6" fmla="*/ 107529 w 1153778"/>
                <a:gd name="connsiteY6" fmla="*/ 907 h 735334"/>
                <a:gd name="connsiteX7" fmla="*/ 593562 w 1153778"/>
                <a:gd name="connsiteY7" fmla="*/ 280994 h 73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3778" h="735334">
                  <a:moveTo>
                    <a:pt x="156956" y="577556"/>
                  </a:moveTo>
                  <a:cubicBezTo>
                    <a:pt x="187161" y="431334"/>
                    <a:pt x="217367" y="285113"/>
                    <a:pt x="313475" y="190378"/>
                  </a:cubicBezTo>
                  <a:cubicBezTo>
                    <a:pt x="409583" y="95643"/>
                    <a:pt x="593562" y="-16941"/>
                    <a:pt x="733605" y="9145"/>
                  </a:cubicBezTo>
                  <a:cubicBezTo>
                    <a:pt x="873648" y="35231"/>
                    <a:pt x="1157853" y="226074"/>
                    <a:pt x="1153734" y="346896"/>
                  </a:cubicBezTo>
                  <a:cubicBezTo>
                    <a:pt x="1149615" y="467718"/>
                    <a:pt x="892869" y="716226"/>
                    <a:pt x="708891" y="734075"/>
                  </a:cubicBezTo>
                  <a:cubicBezTo>
                    <a:pt x="524913" y="751924"/>
                    <a:pt x="150091" y="576183"/>
                    <a:pt x="49864" y="453988"/>
                  </a:cubicBezTo>
                  <a:cubicBezTo>
                    <a:pt x="-50363" y="331793"/>
                    <a:pt x="16913" y="29739"/>
                    <a:pt x="107529" y="907"/>
                  </a:cubicBezTo>
                  <a:cubicBezTo>
                    <a:pt x="198145" y="-27925"/>
                    <a:pt x="632005" y="642086"/>
                    <a:pt x="593562" y="280994"/>
                  </a:cubicBezTo>
                </a:path>
              </a:pathLst>
            </a:custGeom>
            <a:noFill/>
            <a:ln w="3810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DEB5ED-743E-4D36-B9C6-7813E575335E}"/>
                </a:ext>
              </a:extLst>
            </p:cNvPr>
            <p:cNvSpPr/>
            <p:nvPr/>
          </p:nvSpPr>
          <p:spPr>
            <a:xfrm>
              <a:off x="5026255" y="5252479"/>
              <a:ext cx="796595" cy="1219145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6595" h="1219145">
                  <a:moveTo>
                    <a:pt x="2026" y="403654"/>
                  </a:moveTo>
                  <a:cubicBezTo>
                    <a:pt x="-17882" y="210751"/>
                    <a:pt x="110491" y="67277"/>
                    <a:pt x="315063" y="32952"/>
                  </a:cubicBezTo>
                  <a:cubicBezTo>
                    <a:pt x="519635" y="-1373"/>
                    <a:pt x="735193" y="168876"/>
                    <a:pt x="784620" y="296562"/>
                  </a:cubicBezTo>
                  <a:cubicBezTo>
                    <a:pt x="834047" y="424248"/>
                    <a:pt x="721463" y="716692"/>
                    <a:pt x="611625" y="799070"/>
                  </a:cubicBezTo>
                  <a:cubicBezTo>
                    <a:pt x="501787" y="881449"/>
                    <a:pt x="196987" y="639806"/>
                    <a:pt x="125593" y="790833"/>
                  </a:cubicBezTo>
                  <a:cubicBezTo>
                    <a:pt x="54199" y="941860"/>
                    <a:pt x="348015" y="1275492"/>
                    <a:pt x="380966" y="1210962"/>
                  </a:cubicBezTo>
                  <a:cubicBezTo>
                    <a:pt x="413917" y="1146432"/>
                    <a:pt x="246415" y="635688"/>
                    <a:pt x="323301" y="403655"/>
                  </a:cubicBezTo>
                  <a:cubicBezTo>
                    <a:pt x="375474" y="262238"/>
                    <a:pt x="504533" y="64530"/>
                    <a:pt x="726955" y="0"/>
                  </a:cubicBez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C2047DF-9D92-4B8F-8AF0-437973E7E6A4}"/>
              </a:ext>
            </a:extLst>
          </p:cNvPr>
          <p:cNvSpPr/>
          <p:nvPr/>
        </p:nvSpPr>
        <p:spPr>
          <a:xfrm>
            <a:off x="1781700" y="5367710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D58005-A3BA-4490-9280-6CC497E4ED76}"/>
              </a:ext>
            </a:extLst>
          </p:cNvPr>
          <p:cNvSpPr/>
          <p:nvPr/>
        </p:nvSpPr>
        <p:spPr>
          <a:xfrm>
            <a:off x="4748684" y="5277352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1F64FF-BD4E-4D7E-9C4E-C330B85BD2E6}"/>
              </a:ext>
            </a:extLst>
          </p:cNvPr>
          <p:cNvGrpSpPr/>
          <p:nvPr/>
        </p:nvGrpSpPr>
        <p:grpSpPr>
          <a:xfrm>
            <a:off x="7780917" y="4100689"/>
            <a:ext cx="1440651" cy="1331409"/>
            <a:chOff x="6002717" y="4389138"/>
            <a:chExt cx="1440651" cy="133140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0C77D97-1874-45C6-B7C8-708AE20EBB4D}"/>
                </a:ext>
              </a:extLst>
            </p:cNvPr>
            <p:cNvSpPr/>
            <p:nvPr/>
          </p:nvSpPr>
          <p:spPr>
            <a:xfrm>
              <a:off x="6020590" y="4609659"/>
              <a:ext cx="1389515" cy="1096432"/>
            </a:xfrm>
            <a:custGeom>
              <a:avLst/>
              <a:gdLst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873211 w 1688757"/>
                <a:gd name="connsiteY2" fmla="*/ 782594 h 1309816"/>
                <a:gd name="connsiteX3" fmla="*/ 502509 w 1688757"/>
                <a:gd name="connsiteY3" fmla="*/ 988540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873211 w 1688757"/>
                <a:gd name="connsiteY2" fmla="*/ 867446 h 1309816"/>
                <a:gd name="connsiteX3" fmla="*/ 502509 w 1688757"/>
                <a:gd name="connsiteY3" fmla="*/ 988540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873211 w 1688757"/>
                <a:gd name="connsiteY2" fmla="*/ 867446 h 1309816"/>
                <a:gd name="connsiteX3" fmla="*/ 502509 w 1688757"/>
                <a:gd name="connsiteY3" fmla="*/ 988540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873211 w 1688757"/>
                <a:gd name="connsiteY2" fmla="*/ 867446 h 1309816"/>
                <a:gd name="connsiteX3" fmla="*/ 502509 w 1688757"/>
                <a:gd name="connsiteY3" fmla="*/ 988540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873211 w 1688757"/>
                <a:gd name="connsiteY2" fmla="*/ 867446 h 1309816"/>
                <a:gd name="connsiteX3" fmla="*/ 377415 w 1688757"/>
                <a:gd name="connsiteY3" fmla="*/ 1027109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377415 w 1688757"/>
                <a:gd name="connsiteY3" fmla="*/ 1027109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377415 w 1688757"/>
                <a:gd name="connsiteY3" fmla="*/ 1027109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32022 w 1688757"/>
                <a:gd name="connsiteY7" fmla="*/ 444843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55476 w 1688757"/>
                <a:gd name="connsiteY7" fmla="*/ 521982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55476 w 1688757"/>
                <a:gd name="connsiteY7" fmla="*/ 521982 h 1309816"/>
                <a:gd name="connsiteX8" fmla="*/ 947352 w 1688757"/>
                <a:gd name="connsiteY8" fmla="*/ 156519 h 1309816"/>
                <a:gd name="connsiteX9" fmla="*/ 1688757 w 1688757"/>
                <a:gd name="connsiteY9" fmla="*/ 0 h 1309816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02725 w 1688757"/>
                <a:gd name="connsiteY5" fmla="*/ 354227 h 1309816"/>
                <a:gd name="connsiteX6" fmla="*/ 1145060 w 1688757"/>
                <a:gd name="connsiteY6" fmla="*/ 683740 h 1309816"/>
                <a:gd name="connsiteX7" fmla="*/ 855476 w 1688757"/>
                <a:gd name="connsiteY7" fmla="*/ 521982 h 1309816"/>
                <a:gd name="connsiteX8" fmla="*/ 1072444 w 1688757"/>
                <a:gd name="connsiteY8" fmla="*/ 94810 h 1309816"/>
                <a:gd name="connsiteX9" fmla="*/ 1688757 w 1688757"/>
                <a:gd name="connsiteY9" fmla="*/ 0 h 1309816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02725 w 1688757"/>
                <a:gd name="connsiteY5" fmla="*/ 380773 h 1336362"/>
                <a:gd name="connsiteX6" fmla="*/ 1145060 w 1688757"/>
                <a:gd name="connsiteY6" fmla="*/ 710286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96544 w 1688757"/>
                <a:gd name="connsiteY5" fmla="*/ 365345 h 1336362"/>
                <a:gd name="connsiteX6" fmla="*/ 1145060 w 1688757"/>
                <a:gd name="connsiteY6" fmla="*/ 710286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96544 w 1688757"/>
                <a:gd name="connsiteY5" fmla="*/ 365345 h 1336362"/>
                <a:gd name="connsiteX6" fmla="*/ 1145060 w 1688757"/>
                <a:gd name="connsiteY6" fmla="*/ 710286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96544 w 1688757"/>
                <a:gd name="connsiteY5" fmla="*/ 365345 h 1336362"/>
                <a:gd name="connsiteX6" fmla="*/ 1207607 w 1688757"/>
                <a:gd name="connsiteY6" fmla="*/ 656289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96544 w 1688757"/>
                <a:gd name="connsiteY5" fmla="*/ 365345 h 1336362"/>
                <a:gd name="connsiteX6" fmla="*/ 1207607 w 1688757"/>
                <a:gd name="connsiteY6" fmla="*/ 656289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36362 h 1336362"/>
                <a:gd name="connsiteX1" fmla="*/ 214184 w 1688757"/>
                <a:gd name="connsiteY1" fmla="*/ 743238 h 1336362"/>
                <a:gd name="connsiteX2" fmla="*/ 771573 w 1688757"/>
                <a:gd name="connsiteY2" fmla="*/ 778285 h 1336362"/>
                <a:gd name="connsiteX3" fmla="*/ 455599 w 1688757"/>
                <a:gd name="connsiteY3" fmla="*/ 1099938 h 1336362"/>
                <a:gd name="connsiteX4" fmla="*/ 593125 w 1688757"/>
                <a:gd name="connsiteY4" fmla="*/ 430200 h 1336362"/>
                <a:gd name="connsiteX5" fmla="*/ 1296544 w 1688757"/>
                <a:gd name="connsiteY5" fmla="*/ 365345 h 1336362"/>
                <a:gd name="connsiteX6" fmla="*/ 1215425 w 1688757"/>
                <a:gd name="connsiteY6" fmla="*/ 741141 h 1336362"/>
                <a:gd name="connsiteX7" fmla="*/ 855476 w 1688757"/>
                <a:gd name="connsiteY7" fmla="*/ 548528 h 1336362"/>
                <a:gd name="connsiteX8" fmla="*/ 1127173 w 1688757"/>
                <a:gd name="connsiteY8" fmla="*/ 28791 h 1336362"/>
                <a:gd name="connsiteX9" fmla="*/ 1688757 w 1688757"/>
                <a:gd name="connsiteY9" fmla="*/ 26546 h 1336362"/>
                <a:gd name="connsiteX0" fmla="*/ 0 w 1688757"/>
                <a:gd name="connsiteY0" fmla="*/ 1309816 h 1309816"/>
                <a:gd name="connsiteX1" fmla="*/ 214184 w 1688757"/>
                <a:gd name="connsiteY1" fmla="*/ 716692 h 1309816"/>
                <a:gd name="connsiteX2" fmla="*/ 771573 w 1688757"/>
                <a:gd name="connsiteY2" fmla="*/ 751739 h 1309816"/>
                <a:gd name="connsiteX3" fmla="*/ 455599 w 1688757"/>
                <a:gd name="connsiteY3" fmla="*/ 1073392 h 1309816"/>
                <a:gd name="connsiteX4" fmla="*/ 593125 w 1688757"/>
                <a:gd name="connsiteY4" fmla="*/ 403654 h 1309816"/>
                <a:gd name="connsiteX5" fmla="*/ 1296544 w 1688757"/>
                <a:gd name="connsiteY5" fmla="*/ 338799 h 1309816"/>
                <a:gd name="connsiteX6" fmla="*/ 1215425 w 1688757"/>
                <a:gd name="connsiteY6" fmla="*/ 714595 h 1309816"/>
                <a:gd name="connsiteX7" fmla="*/ 855476 w 1688757"/>
                <a:gd name="connsiteY7" fmla="*/ 521982 h 1309816"/>
                <a:gd name="connsiteX8" fmla="*/ 1137184 w 1688757"/>
                <a:gd name="connsiteY8" fmla="*/ 51635 h 1309816"/>
                <a:gd name="connsiteX9" fmla="*/ 1688757 w 1688757"/>
                <a:gd name="connsiteY9" fmla="*/ 0 h 1309816"/>
                <a:gd name="connsiteX0" fmla="*/ 0 w 1688757"/>
                <a:gd name="connsiteY0" fmla="*/ 1314740 h 1314740"/>
                <a:gd name="connsiteX1" fmla="*/ 214184 w 1688757"/>
                <a:gd name="connsiteY1" fmla="*/ 721616 h 1314740"/>
                <a:gd name="connsiteX2" fmla="*/ 771573 w 1688757"/>
                <a:gd name="connsiteY2" fmla="*/ 756663 h 1314740"/>
                <a:gd name="connsiteX3" fmla="*/ 455599 w 1688757"/>
                <a:gd name="connsiteY3" fmla="*/ 1078316 h 1314740"/>
                <a:gd name="connsiteX4" fmla="*/ 593125 w 1688757"/>
                <a:gd name="connsiteY4" fmla="*/ 408578 h 1314740"/>
                <a:gd name="connsiteX5" fmla="*/ 1296544 w 1688757"/>
                <a:gd name="connsiteY5" fmla="*/ 343723 h 1314740"/>
                <a:gd name="connsiteX6" fmla="*/ 1215425 w 1688757"/>
                <a:gd name="connsiteY6" fmla="*/ 719519 h 1314740"/>
                <a:gd name="connsiteX7" fmla="*/ 855476 w 1688757"/>
                <a:gd name="connsiteY7" fmla="*/ 526906 h 1314740"/>
                <a:gd name="connsiteX8" fmla="*/ 1137184 w 1688757"/>
                <a:gd name="connsiteY8" fmla="*/ 56559 h 1314740"/>
                <a:gd name="connsiteX9" fmla="*/ 1688757 w 1688757"/>
                <a:gd name="connsiteY9" fmla="*/ 4924 h 131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757" h="1314740">
                  <a:moveTo>
                    <a:pt x="0" y="1314740"/>
                  </a:moveTo>
                  <a:cubicBezTo>
                    <a:pt x="34324" y="1062113"/>
                    <a:pt x="85589" y="814629"/>
                    <a:pt x="214184" y="721616"/>
                  </a:cubicBezTo>
                  <a:cubicBezTo>
                    <a:pt x="342779" y="628603"/>
                    <a:pt x="668790" y="612362"/>
                    <a:pt x="771573" y="756663"/>
                  </a:cubicBezTo>
                  <a:cubicBezTo>
                    <a:pt x="874356" y="900964"/>
                    <a:pt x="696435" y="1198040"/>
                    <a:pt x="455599" y="1078316"/>
                  </a:cubicBezTo>
                  <a:cubicBezTo>
                    <a:pt x="214763" y="958592"/>
                    <a:pt x="452968" y="531010"/>
                    <a:pt x="593125" y="408578"/>
                  </a:cubicBezTo>
                  <a:cubicBezTo>
                    <a:pt x="733282" y="286146"/>
                    <a:pt x="1192827" y="291900"/>
                    <a:pt x="1296544" y="343723"/>
                  </a:cubicBezTo>
                  <a:cubicBezTo>
                    <a:pt x="1400261" y="395546"/>
                    <a:pt x="1398392" y="634993"/>
                    <a:pt x="1215425" y="719519"/>
                  </a:cubicBezTo>
                  <a:cubicBezTo>
                    <a:pt x="1032458" y="804045"/>
                    <a:pt x="868516" y="637399"/>
                    <a:pt x="855476" y="526906"/>
                  </a:cubicBezTo>
                  <a:cubicBezTo>
                    <a:pt x="842436" y="416413"/>
                    <a:pt x="994395" y="130699"/>
                    <a:pt x="1137184" y="56559"/>
                  </a:cubicBezTo>
                  <a:cubicBezTo>
                    <a:pt x="1330032" y="-47214"/>
                    <a:pt x="1539103" y="28265"/>
                    <a:pt x="1688757" y="4924"/>
                  </a:cubicBez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68D76E-393B-4B55-A830-96AB5317775A}"/>
                </a:ext>
              </a:extLst>
            </p:cNvPr>
            <p:cNvSpPr/>
            <p:nvPr/>
          </p:nvSpPr>
          <p:spPr>
            <a:xfrm rot="10800000">
              <a:off x="6489237" y="5253390"/>
              <a:ext cx="563609" cy="467157"/>
            </a:xfrm>
            <a:custGeom>
              <a:avLst/>
              <a:gdLst>
                <a:gd name="connsiteX0" fmla="*/ 89126 w 246880"/>
                <a:gd name="connsiteY0" fmla="*/ 0 h 704241"/>
                <a:gd name="connsiteX1" fmla="*/ 6748 w 246880"/>
                <a:gd name="connsiteY1" fmla="*/ 181233 h 704241"/>
                <a:gd name="connsiteX2" fmla="*/ 245645 w 246880"/>
                <a:gd name="connsiteY2" fmla="*/ 288325 h 704241"/>
                <a:gd name="connsiteX3" fmla="*/ 105602 w 246880"/>
                <a:gd name="connsiteY3" fmla="*/ 527222 h 704241"/>
                <a:gd name="connsiteX4" fmla="*/ 229170 w 246880"/>
                <a:gd name="connsiteY4" fmla="*/ 700216 h 704241"/>
                <a:gd name="connsiteX5" fmla="*/ 122078 w 246880"/>
                <a:gd name="connsiteY5" fmla="*/ 354227 h 704241"/>
                <a:gd name="connsiteX6" fmla="*/ 229170 w 246880"/>
                <a:gd name="connsiteY6" fmla="*/ 131806 h 704241"/>
                <a:gd name="connsiteX0" fmla="*/ 8248 w 504518"/>
                <a:gd name="connsiteY0" fmla="*/ 0 h 991666"/>
                <a:gd name="connsiteX1" fmla="*/ 264386 w 504518"/>
                <a:gd name="connsiteY1" fmla="*/ 468658 h 991666"/>
                <a:gd name="connsiteX2" fmla="*/ 503283 w 504518"/>
                <a:gd name="connsiteY2" fmla="*/ 575750 h 991666"/>
                <a:gd name="connsiteX3" fmla="*/ 363240 w 504518"/>
                <a:gd name="connsiteY3" fmla="*/ 814647 h 991666"/>
                <a:gd name="connsiteX4" fmla="*/ 486808 w 504518"/>
                <a:gd name="connsiteY4" fmla="*/ 987641 h 991666"/>
                <a:gd name="connsiteX5" fmla="*/ 379716 w 504518"/>
                <a:gd name="connsiteY5" fmla="*/ 641652 h 991666"/>
                <a:gd name="connsiteX6" fmla="*/ 486808 w 504518"/>
                <a:gd name="connsiteY6" fmla="*/ 419231 h 991666"/>
                <a:gd name="connsiteX0" fmla="*/ 80974 w 589313"/>
                <a:gd name="connsiteY0" fmla="*/ 0 h 991666"/>
                <a:gd name="connsiteX1" fmla="*/ 37449 w 589313"/>
                <a:gd name="connsiteY1" fmla="*/ 266745 h 991666"/>
                <a:gd name="connsiteX2" fmla="*/ 576009 w 589313"/>
                <a:gd name="connsiteY2" fmla="*/ 575750 h 991666"/>
                <a:gd name="connsiteX3" fmla="*/ 435966 w 589313"/>
                <a:gd name="connsiteY3" fmla="*/ 814647 h 991666"/>
                <a:gd name="connsiteX4" fmla="*/ 559534 w 589313"/>
                <a:gd name="connsiteY4" fmla="*/ 987641 h 991666"/>
                <a:gd name="connsiteX5" fmla="*/ 452442 w 589313"/>
                <a:gd name="connsiteY5" fmla="*/ 641652 h 991666"/>
                <a:gd name="connsiteX6" fmla="*/ 559534 w 589313"/>
                <a:gd name="connsiteY6" fmla="*/ 419231 h 991666"/>
                <a:gd name="connsiteX0" fmla="*/ 80974 w 582418"/>
                <a:gd name="connsiteY0" fmla="*/ 0 h 992310"/>
                <a:gd name="connsiteX1" fmla="*/ 37449 w 582418"/>
                <a:gd name="connsiteY1" fmla="*/ 266745 h 992310"/>
                <a:gd name="connsiteX2" fmla="*/ 576009 w 582418"/>
                <a:gd name="connsiteY2" fmla="*/ 575750 h 992310"/>
                <a:gd name="connsiteX3" fmla="*/ 347417 w 582418"/>
                <a:gd name="connsiteY3" fmla="*/ 369998 h 992310"/>
                <a:gd name="connsiteX4" fmla="*/ 559534 w 582418"/>
                <a:gd name="connsiteY4" fmla="*/ 987641 h 992310"/>
                <a:gd name="connsiteX5" fmla="*/ 452442 w 582418"/>
                <a:gd name="connsiteY5" fmla="*/ 641652 h 992310"/>
                <a:gd name="connsiteX6" fmla="*/ 559534 w 582418"/>
                <a:gd name="connsiteY6" fmla="*/ 419231 h 992310"/>
                <a:gd name="connsiteX0" fmla="*/ 80974 w 679080"/>
                <a:gd name="connsiteY0" fmla="*/ 0 h 989279"/>
                <a:gd name="connsiteX1" fmla="*/ 37449 w 679080"/>
                <a:gd name="connsiteY1" fmla="*/ 266745 h 989279"/>
                <a:gd name="connsiteX2" fmla="*/ 576009 w 679080"/>
                <a:gd name="connsiteY2" fmla="*/ 575750 h 989279"/>
                <a:gd name="connsiteX3" fmla="*/ 347417 w 679080"/>
                <a:gd name="connsiteY3" fmla="*/ 369998 h 989279"/>
                <a:gd name="connsiteX4" fmla="*/ 559534 w 679080"/>
                <a:gd name="connsiteY4" fmla="*/ 987641 h 989279"/>
                <a:gd name="connsiteX5" fmla="*/ 679080 w 679080"/>
                <a:gd name="connsiteY5" fmla="*/ 546611 h 989279"/>
                <a:gd name="connsiteX6" fmla="*/ 559534 w 679080"/>
                <a:gd name="connsiteY6" fmla="*/ 419231 h 989279"/>
                <a:gd name="connsiteX0" fmla="*/ 80974 w 679080"/>
                <a:gd name="connsiteY0" fmla="*/ 0 h 632104"/>
                <a:gd name="connsiteX1" fmla="*/ 37449 w 679080"/>
                <a:gd name="connsiteY1" fmla="*/ 266745 h 632104"/>
                <a:gd name="connsiteX2" fmla="*/ 576009 w 679080"/>
                <a:gd name="connsiteY2" fmla="*/ 575750 h 632104"/>
                <a:gd name="connsiteX3" fmla="*/ 347417 w 679080"/>
                <a:gd name="connsiteY3" fmla="*/ 369998 h 632104"/>
                <a:gd name="connsiteX4" fmla="*/ 432704 w 679080"/>
                <a:gd name="connsiteY4" fmla="*/ 615935 h 632104"/>
                <a:gd name="connsiteX5" fmla="*/ 679080 w 679080"/>
                <a:gd name="connsiteY5" fmla="*/ 546611 h 632104"/>
                <a:gd name="connsiteX6" fmla="*/ 559534 w 679080"/>
                <a:gd name="connsiteY6" fmla="*/ 419231 h 632104"/>
                <a:gd name="connsiteX0" fmla="*/ 80974 w 679080"/>
                <a:gd name="connsiteY0" fmla="*/ 0 h 710607"/>
                <a:gd name="connsiteX1" fmla="*/ 37449 w 679080"/>
                <a:gd name="connsiteY1" fmla="*/ 266745 h 710607"/>
                <a:gd name="connsiteX2" fmla="*/ 576009 w 679080"/>
                <a:gd name="connsiteY2" fmla="*/ 575750 h 710607"/>
                <a:gd name="connsiteX3" fmla="*/ 347417 w 679080"/>
                <a:gd name="connsiteY3" fmla="*/ 369998 h 710607"/>
                <a:gd name="connsiteX4" fmla="*/ 432704 w 679080"/>
                <a:gd name="connsiteY4" fmla="*/ 615935 h 710607"/>
                <a:gd name="connsiteX5" fmla="*/ 679080 w 679080"/>
                <a:gd name="connsiteY5" fmla="*/ 546611 h 710607"/>
                <a:gd name="connsiteX6" fmla="*/ 531028 w 679080"/>
                <a:gd name="connsiteY6" fmla="*/ 707558 h 710607"/>
                <a:gd name="connsiteX0" fmla="*/ 80974 w 732144"/>
                <a:gd name="connsiteY0" fmla="*/ 0 h 798296"/>
                <a:gd name="connsiteX1" fmla="*/ 37449 w 732144"/>
                <a:gd name="connsiteY1" fmla="*/ 266745 h 798296"/>
                <a:gd name="connsiteX2" fmla="*/ 576009 w 732144"/>
                <a:gd name="connsiteY2" fmla="*/ 575750 h 798296"/>
                <a:gd name="connsiteX3" fmla="*/ 347417 w 732144"/>
                <a:gd name="connsiteY3" fmla="*/ 369998 h 798296"/>
                <a:gd name="connsiteX4" fmla="*/ 432704 w 732144"/>
                <a:gd name="connsiteY4" fmla="*/ 615935 h 798296"/>
                <a:gd name="connsiteX5" fmla="*/ 732144 w 732144"/>
                <a:gd name="connsiteY5" fmla="*/ 771687 h 798296"/>
                <a:gd name="connsiteX6" fmla="*/ 531028 w 732144"/>
                <a:gd name="connsiteY6" fmla="*/ 707558 h 798296"/>
                <a:gd name="connsiteX0" fmla="*/ 80974 w 732144"/>
                <a:gd name="connsiteY0" fmla="*/ 0 h 814956"/>
                <a:gd name="connsiteX1" fmla="*/ 37449 w 732144"/>
                <a:gd name="connsiteY1" fmla="*/ 266745 h 814956"/>
                <a:gd name="connsiteX2" fmla="*/ 576009 w 732144"/>
                <a:gd name="connsiteY2" fmla="*/ 575750 h 814956"/>
                <a:gd name="connsiteX3" fmla="*/ 347417 w 732144"/>
                <a:gd name="connsiteY3" fmla="*/ 369998 h 814956"/>
                <a:gd name="connsiteX4" fmla="*/ 432704 w 732144"/>
                <a:gd name="connsiteY4" fmla="*/ 615935 h 814956"/>
                <a:gd name="connsiteX5" fmla="*/ 732144 w 732144"/>
                <a:gd name="connsiteY5" fmla="*/ 771687 h 814956"/>
                <a:gd name="connsiteX6" fmla="*/ 414054 w 732144"/>
                <a:gd name="connsiteY6" fmla="*/ 809909 h 814956"/>
                <a:gd name="connsiteX0" fmla="*/ 80974 w 732144"/>
                <a:gd name="connsiteY0" fmla="*/ 0 h 798296"/>
                <a:gd name="connsiteX1" fmla="*/ 37449 w 732144"/>
                <a:gd name="connsiteY1" fmla="*/ 266745 h 798296"/>
                <a:gd name="connsiteX2" fmla="*/ 576009 w 732144"/>
                <a:gd name="connsiteY2" fmla="*/ 575750 h 798296"/>
                <a:gd name="connsiteX3" fmla="*/ 347417 w 732144"/>
                <a:gd name="connsiteY3" fmla="*/ 369998 h 798296"/>
                <a:gd name="connsiteX4" fmla="*/ 432704 w 732144"/>
                <a:gd name="connsiteY4" fmla="*/ 615935 h 798296"/>
                <a:gd name="connsiteX5" fmla="*/ 732144 w 732144"/>
                <a:gd name="connsiteY5" fmla="*/ 771687 h 798296"/>
                <a:gd name="connsiteX6" fmla="*/ 591077 w 732144"/>
                <a:gd name="connsiteY6" fmla="*/ 614405 h 798296"/>
                <a:gd name="connsiteX0" fmla="*/ 80001 w 731171"/>
                <a:gd name="connsiteY0" fmla="*/ 0 h 798296"/>
                <a:gd name="connsiteX1" fmla="*/ 36476 w 731171"/>
                <a:gd name="connsiteY1" fmla="*/ 266745 h 798296"/>
                <a:gd name="connsiteX2" fmla="*/ 561891 w 731171"/>
                <a:gd name="connsiteY2" fmla="*/ 494426 h 798296"/>
                <a:gd name="connsiteX3" fmla="*/ 346444 w 731171"/>
                <a:gd name="connsiteY3" fmla="*/ 369998 h 798296"/>
                <a:gd name="connsiteX4" fmla="*/ 431731 w 731171"/>
                <a:gd name="connsiteY4" fmla="*/ 615935 h 798296"/>
                <a:gd name="connsiteX5" fmla="*/ 731171 w 731171"/>
                <a:gd name="connsiteY5" fmla="*/ 771687 h 798296"/>
                <a:gd name="connsiteX6" fmla="*/ 590104 w 731171"/>
                <a:gd name="connsiteY6" fmla="*/ 614405 h 798296"/>
                <a:gd name="connsiteX0" fmla="*/ 80001 w 731171"/>
                <a:gd name="connsiteY0" fmla="*/ 0 h 799394"/>
                <a:gd name="connsiteX1" fmla="*/ 36476 w 731171"/>
                <a:gd name="connsiteY1" fmla="*/ 266745 h 799394"/>
                <a:gd name="connsiteX2" fmla="*/ 561891 w 731171"/>
                <a:gd name="connsiteY2" fmla="*/ 494426 h 799394"/>
                <a:gd name="connsiteX3" fmla="*/ 402303 w 731171"/>
                <a:gd name="connsiteY3" fmla="*/ 302557 h 799394"/>
                <a:gd name="connsiteX4" fmla="*/ 431731 w 731171"/>
                <a:gd name="connsiteY4" fmla="*/ 615935 h 799394"/>
                <a:gd name="connsiteX5" fmla="*/ 731171 w 731171"/>
                <a:gd name="connsiteY5" fmla="*/ 771687 h 799394"/>
                <a:gd name="connsiteX6" fmla="*/ 590104 w 731171"/>
                <a:gd name="connsiteY6" fmla="*/ 614405 h 799394"/>
                <a:gd name="connsiteX0" fmla="*/ 80001 w 731171"/>
                <a:gd name="connsiteY0" fmla="*/ 0 h 799394"/>
                <a:gd name="connsiteX1" fmla="*/ 36476 w 731171"/>
                <a:gd name="connsiteY1" fmla="*/ 266745 h 799394"/>
                <a:gd name="connsiteX2" fmla="*/ 561891 w 731171"/>
                <a:gd name="connsiteY2" fmla="*/ 494426 h 799394"/>
                <a:gd name="connsiteX3" fmla="*/ 402303 w 731171"/>
                <a:gd name="connsiteY3" fmla="*/ 302557 h 799394"/>
                <a:gd name="connsiteX4" fmla="*/ 431731 w 731171"/>
                <a:gd name="connsiteY4" fmla="*/ 615935 h 799394"/>
                <a:gd name="connsiteX5" fmla="*/ 731171 w 731171"/>
                <a:gd name="connsiteY5" fmla="*/ 771687 h 799394"/>
                <a:gd name="connsiteX6" fmla="*/ 590104 w 731171"/>
                <a:gd name="connsiteY6" fmla="*/ 614405 h 799394"/>
                <a:gd name="connsiteX0" fmla="*/ 80001 w 731171"/>
                <a:gd name="connsiteY0" fmla="*/ 0 h 799394"/>
                <a:gd name="connsiteX1" fmla="*/ 36476 w 731171"/>
                <a:gd name="connsiteY1" fmla="*/ 266745 h 799394"/>
                <a:gd name="connsiteX2" fmla="*/ 561891 w 731171"/>
                <a:gd name="connsiteY2" fmla="*/ 494426 h 799394"/>
                <a:gd name="connsiteX3" fmla="*/ 402303 w 731171"/>
                <a:gd name="connsiteY3" fmla="*/ 302557 h 799394"/>
                <a:gd name="connsiteX4" fmla="*/ 431731 w 731171"/>
                <a:gd name="connsiteY4" fmla="*/ 615935 h 799394"/>
                <a:gd name="connsiteX5" fmla="*/ 731171 w 731171"/>
                <a:gd name="connsiteY5" fmla="*/ 771687 h 799394"/>
                <a:gd name="connsiteX6" fmla="*/ 590104 w 731171"/>
                <a:gd name="connsiteY6" fmla="*/ 614405 h 799394"/>
                <a:gd name="connsiteX0" fmla="*/ 184678 w 706471"/>
                <a:gd name="connsiteY0" fmla="*/ 0 h 670098"/>
                <a:gd name="connsiteX1" fmla="*/ 11776 w 706471"/>
                <a:gd name="connsiteY1" fmla="*/ 137449 h 670098"/>
                <a:gd name="connsiteX2" fmla="*/ 537191 w 706471"/>
                <a:gd name="connsiteY2" fmla="*/ 365130 h 670098"/>
                <a:gd name="connsiteX3" fmla="*/ 377603 w 706471"/>
                <a:gd name="connsiteY3" fmla="*/ 173261 h 670098"/>
                <a:gd name="connsiteX4" fmla="*/ 407031 w 706471"/>
                <a:gd name="connsiteY4" fmla="*/ 486639 h 670098"/>
                <a:gd name="connsiteX5" fmla="*/ 706471 w 706471"/>
                <a:gd name="connsiteY5" fmla="*/ 642391 h 670098"/>
                <a:gd name="connsiteX6" fmla="*/ 565404 w 706471"/>
                <a:gd name="connsiteY6" fmla="*/ 485109 h 670098"/>
                <a:gd name="connsiteX0" fmla="*/ 39530 w 561323"/>
                <a:gd name="connsiteY0" fmla="*/ 0 h 670098"/>
                <a:gd name="connsiteX1" fmla="*/ 45292 w 561323"/>
                <a:gd name="connsiteY1" fmla="*/ 158643 h 670098"/>
                <a:gd name="connsiteX2" fmla="*/ 392043 w 561323"/>
                <a:gd name="connsiteY2" fmla="*/ 365130 h 670098"/>
                <a:gd name="connsiteX3" fmla="*/ 232455 w 561323"/>
                <a:gd name="connsiteY3" fmla="*/ 173261 h 670098"/>
                <a:gd name="connsiteX4" fmla="*/ 261883 w 561323"/>
                <a:gd name="connsiteY4" fmla="*/ 486639 h 670098"/>
                <a:gd name="connsiteX5" fmla="*/ 561323 w 561323"/>
                <a:gd name="connsiteY5" fmla="*/ 642391 h 670098"/>
                <a:gd name="connsiteX6" fmla="*/ 420256 w 561323"/>
                <a:gd name="connsiteY6" fmla="*/ 485109 h 670098"/>
                <a:gd name="connsiteX0" fmla="*/ 742415 w 742415"/>
                <a:gd name="connsiteY0" fmla="*/ 400518 h 514412"/>
                <a:gd name="connsiteX1" fmla="*/ 7398 w 742415"/>
                <a:gd name="connsiteY1" fmla="*/ 2957 h 514412"/>
                <a:gd name="connsiteX2" fmla="*/ 354149 w 742415"/>
                <a:gd name="connsiteY2" fmla="*/ 209444 h 514412"/>
                <a:gd name="connsiteX3" fmla="*/ 194561 w 742415"/>
                <a:gd name="connsiteY3" fmla="*/ 17575 h 514412"/>
                <a:gd name="connsiteX4" fmla="*/ 223989 w 742415"/>
                <a:gd name="connsiteY4" fmla="*/ 330953 h 514412"/>
                <a:gd name="connsiteX5" fmla="*/ 523429 w 742415"/>
                <a:gd name="connsiteY5" fmla="*/ 486705 h 514412"/>
                <a:gd name="connsiteX6" fmla="*/ 382362 w 742415"/>
                <a:gd name="connsiteY6" fmla="*/ 329423 h 514412"/>
                <a:gd name="connsiteX0" fmla="*/ 604996 w 604996"/>
                <a:gd name="connsiteY0" fmla="*/ 389083 h 502977"/>
                <a:gd name="connsiteX1" fmla="*/ 425687 w 604996"/>
                <a:gd name="connsiteY1" fmla="*/ 177089 h 502977"/>
                <a:gd name="connsiteX2" fmla="*/ 216730 w 604996"/>
                <a:gd name="connsiteY2" fmla="*/ 198009 h 502977"/>
                <a:gd name="connsiteX3" fmla="*/ 57142 w 604996"/>
                <a:gd name="connsiteY3" fmla="*/ 6140 h 502977"/>
                <a:gd name="connsiteX4" fmla="*/ 86570 w 604996"/>
                <a:gd name="connsiteY4" fmla="*/ 319518 h 502977"/>
                <a:gd name="connsiteX5" fmla="*/ 386010 w 604996"/>
                <a:gd name="connsiteY5" fmla="*/ 475270 h 502977"/>
                <a:gd name="connsiteX6" fmla="*/ 244943 w 604996"/>
                <a:gd name="connsiteY6" fmla="*/ 317988 h 502977"/>
                <a:gd name="connsiteX0" fmla="*/ 561174 w 561174"/>
                <a:gd name="connsiteY0" fmla="*/ 395384 h 509278"/>
                <a:gd name="connsiteX1" fmla="*/ 381865 w 561174"/>
                <a:gd name="connsiteY1" fmla="*/ 183390 h 509278"/>
                <a:gd name="connsiteX2" fmla="*/ 151879 w 561174"/>
                <a:gd name="connsiteY2" fmla="*/ 74193 h 509278"/>
                <a:gd name="connsiteX3" fmla="*/ 13320 w 561174"/>
                <a:gd name="connsiteY3" fmla="*/ 12441 h 509278"/>
                <a:gd name="connsiteX4" fmla="*/ 42748 w 561174"/>
                <a:gd name="connsiteY4" fmla="*/ 325819 h 509278"/>
                <a:gd name="connsiteX5" fmla="*/ 342188 w 561174"/>
                <a:gd name="connsiteY5" fmla="*/ 481571 h 509278"/>
                <a:gd name="connsiteX6" fmla="*/ 201121 w 561174"/>
                <a:gd name="connsiteY6" fmla="*/ 324289 h 509278"/>
                <a:gd name="connsiteX0" fmla="*/ 574818 w 574818"/>
                <a:gd name="connsiteY0" fmla="*/ 321482 h 433108"/>
                <a:gd name="connsiteX1" fmla="*/ 395509 w 574818"/>
                <a:gd name="connsiteY1" fmla="*/ 109488 h 433108"/>
                <a:gd name="connsiteX2" fmla="*/ 165523 w 574818"/>
                <a:gd name="connsiteY2" fmla="*/ 291 h 433108"/>
                <a:gd name="connsiteX3" fmla="*/ 8646 w 574818"/>
                <a:gd name="connsiteY3" fmla="*/ 83360 h 433108"/>
                <a:gd name="connsiteX4" fmla="*/ 56392 w 574818"/>
                <a:gd name="connsiteY4" fmla="*/ 251917 h 433108"/>
                <a:gd name="connsiteX5" fmla="*/ 355832 w 574818"/>
                <a:gd name="connsiteY5" fmla="*/ 407669 h 433108"/>
                <a:gd name="connsiteX6" fmla="*/ 214765 w 574818"/>
                <a:gd name="connsiteY6" fmla="*/ 250387 h 433108"/>
                <a:gd name="connsiteX0" fmla="*/ 574347 w 574347"/>
                <a:gd name="connsiteY0" fmla="*/ 324167 h 435793"/>
                <a:gd name="connsiteX1" fmla="*/ 395038 w 574347"/>
                <a:gd name="connsiteY1" fmla="*/ 112173 h 435793"/>
                <a:gd name="connsiteX2" fmla="*/ 165052 w 574347"/>
                <a:gd name="connsiteY2" fmla="*/ 2976 h 435793"/>
                <a:gd name="connsiteX3" fmla="*/ 8175 w 574347"/>
                <a:gd name="connsiteY3" fmla="*/ 86045 h 435793"/>
                <a:gd name="connsiteX4" fmla="*/ 55921 w 574347"/>
                <a:gd name="connsiteY4" fmla="*/ 254602 h 435793"/>
                <a:gd name="connsiteX5" fmla="*/ 355361 w 574347"/>
                <a:gd name="connsiteY5" fmla="*/ 410354 h 435793"/>
                <a:gd name="connsiteX6" fmla="*/ 214294 w 574347"/>
                <a:gd name="connsiteY6" fmla="*/ 253072 h 435793"/>
                <a:gd name="connsiteX0" fmla="*/ 546959 w 546959"/>
                <a:gd name="connsiteY0" fmla="*/ 321550 h 432332"/>
                <a:gd name="connsiteX1" fmla="*/ 367650 w 546959"/>
                <a:gd name="connsiteY1" fmla="*/ 109556 h 432332"/>
                <a:gd name="connsiteX2" fmla="*/ 137664 w 546959"/>
                <a:gd name="connsiteY2" fmla="*/ 359 h 432332"/>
                <a:gd name="connsiteX3" fmla="*/ 23831 w 546959"/>
                <a:gd name="connsiteY3" fmla="*/ 143228 h 432332"/>
                <a:gd name="connsiteX4" fmla="*/ 28533 w 546959"/>
                <a:gd name="connsiteY4" fmla="*/ 251985 h 432332"/>
                <a:gd name="connsiteX5" fmla="*/ 327973 w 546959"/>
                <a:gd name="connsiteY5" fmla="*/ 407737 h 432332"/>
                <a:gd name="connsiteX6" fmla="*/ 186906 w 546959"/>
                <a:gd name="connsiteY6" fmla="*/ 250455 h 432332"/>
                <a:gd name="connsiteX0" fmla="*/ 532684 w 532684"/>
                <a:gd name="connsiteY0" fmla="*/ 321550 h 448572"/>
                <a:gd name="connsiteX1" fmla="*/ 353375 w 532684"/>
                <a:gd name="connsiteY1" fmla="*/ 109556 h 448572"/>
                <a:gd name="connsiteX2" fmla="*/ 123389 w 532684"/>
                <a:gd name="connsiteY2" fmla="*/ 359 h 448572"/>
                <a:gd name="connsiteX3" fmla="*/ 9556 w 532684"/>
                <a:gd name="connsiteY3" fmla="*/ 143228 h 448572"/>
                <a:gd name="connsiteX4" fmla="*/ 40791 w 532684"/>
                <a:gd name="connsiteY4" fmla="*/ 364523 h 448572"/>
                <a:gd name="connsiteX5" fmla="*/ 313698 w 532684"/>
                <a:gd name="connsiteY5" fmla="*/ 407737 h 448572"/>
                <a:gd name="connsiteX6" fmla="*/ 172631 w 532684"/>
                <a:gd name="connsiteY6" fmla="*/ 250455 h 448572"/>
                <a:gd name="connsiteX0" fmla="*/ 540711 w 540711"/>
                <a:gd name="connsiteY0" fmla="*/ 321550 h 439761"/>
                <a:gd name="connsiteX1" fmla="*/ 361402 w 540711"/>
                <a:gd name="connsiteY1" fmla="*/ 109556 h 439761"/>
                <a:gd name="connsiteX2" fmla="*/ 131416 w 540711"/>
                <a:gd name="connsiteY2" fmla="*/ 359 h 439761"/>
                <a:gd name="connsiteX3" fmla="*/ 17583 w 540711"/>
                <a:gd name="connsiteY3" fmla="*/ 143228 h 439761"/>
                <a:gd name="connsiteX4" fmla="*/ 32800 w 540711"/>
                <a:gd name="connsiteY4" fmla="*/ 317043 h 439761"/>
                <a:gd name="connsiteX5" fmla="*/ 321725 w 540711"/>
                <a:gd name="connsiteY5" fmla="*/ 407737 h 439761"/>
                <a:gd name="connsiteX6" fmla="*/ 180658 w 540711"/>
                <a:gd name="connsiteY6" fmla="*/ 250455 h 439761"/>
                <a:gd name="connsiteX0" fmla="*/ 557842 w 557842"/>
                <a:gd name="connsiteY0" fmla="*/ 321550 h 459157"/>
                <a:gd name="connsiteX1" fmla="*/ 378533 w 557842"/>
                <a:gd name="connsiteY1" fmla="*/ 109556 h 459157"/>
                <a:gd name="connsiteX2" fmla="*/ 148547 w 557842"/>
                <a:gd name="connsiteY2" fmla="*/ 359 h 459157"/>
                <a:gd name="connsiteX3" fmla="*/ 34714 w 557842"/>
                <a:gd name="connsiteY3" fmla="*/ 143228 h 459157"/>
                <a:gd name="connsiteX4" fmla="*/ 49931 w 557842"/>
                <a:gd name="connsiteY4" fmla="*/ 317043 h 459157"/>
                <a:gd name="connsiteX5" fmla="*/ 338856 w 557842"/>
                <a:gd name="connsiteY5" fmla="*/ 407737 h 459157"/>
                <a:gd name="connsiteX6" fmla="*/ 197789 w 557842"/>
                <a:gd name="connsiteY6" fmla="*/ 250455 h 459157"/>
                <a:gd name="connsiteX0" fmla="*/ 573521 w 573521"/>
                <a:gd name="connsiteY0" fmla="*/ 321550 h 465873"/>
                <a:gd name="connsiteX1" fmla="*/ 394212 w 573521"/>
                <a:gd name="connsiteY1" fmla="*/ 109556 h 465873"/>
                <a:gd name="connsiteX2" fmla="*/ 164226 w 573521"/>
                <a:gd name="connsiteY2" fmla="*/ 359 h 465873"/>
                <a:gd name="connsiteX3" fmla="*/ 50393 w 573521"/>
                <a:gd name="connsiteY3" fmla="*/ 143228 h 465873"/>
                <a:gd name="connsiteX4" fmla="*/ 43841 w 573521"/>
                <a:gd name="connsiteY4" fmla="*/ 337251 h 465873"/>
                <a:gd name="connsiteX5" fmla="*/ 354535 w 573521"/>
                <a:gd name="connsiteY5" fmla="*/ 407737 h 465873"/>
                <a:gd name="connsiteX6" fmla="*/ 213468 w 573521"/>
                <a:gd name="connsiteY6" fmla="*/ 250455 h 465873"/>
                <a:gd name="connsiteX0" fmla="*/ 558986 w 558986"/>
                <a:gd name="connsiteY0" fmla="*/ 321494 h 444522"/>
                <a:gd name="connsiteX1" fmla="*/ 379677 w 558986"/>
                <a:gd name="connsiteY1" fmla="*/ 109500 h 444522"/>
                <a:gd name="connsiteX2" fmla="*/ 149691 w 558986"/>
                <a:gd name="connsiteY2" fmla="*/ 303 h 444522"/>
                <a:gd name="connsiteX3" fmla="*/ 26658 w 558986"/>
                <a:gd name="connsiteY3" fmla="*/ 86246 h 444522"/>
                <a:gd name="connsiteX4" fmla="*/ 29306 w 558986"/>
                <a:gd name="connsiteY4" fmla="*/ 337195 h 444522"/>
                <a:gd name="connsiteX5" fmla="*/ 340000 w 558986"/>
                <a:gd name="connsiteY5" fmla="*/ 407681 h 444522"/>
                <a:gd name="connsiteX6" fmla="*/ 198933 w 558986"/>
                <a:gd name="connsiteY6" fmla="*/ 250399 h 444522"/>
                <a:gd name="connsiteX0" fmla="*/ 567754 w 567754"/>
                <a:gd name="connsiteY0" fmla="*/ 321464 h 444492"/>
                <a:gd name="connsiteX1" fmla="*/ 388445 w 567754"/>
                <a:gd name="connsiteY1" fmla="*/ 109470 h 444492"/>
                <a:gd name="connsiteX2" fmla="*/ 158459 w 567754"/>
                <a:gd name="connsiteY2" fmla="*/ 273 h 444492"/>
                <a:gd name="connsiteX3" fmla="*/ 35426 w 567754"/>
                <a:gd name="connsiteY3" fmla="*/ 86216 h 444492"/>
                <a:gd name="connsiteX4" fmla="*/ 38074 w 567754"/>
                <a:gd name="connsiteY4" fmla="*/ 337165 h 444492"/>
                <a:gd name="connsiteX5" fmla="*/ 348768 w 567754"/>
                <a:gd name="connsiteY5" fmla="*/ 407651 h 444492"/>
                <a:gd name="connsiteX6" fmla="*/ 207701 w 567754"/>
                <a:gd name="connsiteY6" fmla="*/ 250369 h 444492"/>
                <a:gd name="connsiteX0" fmla="*/ 558253 w 558253"/>
                <a:gd name="connsiteY0" fmla="*/ 360699 h 483727"/>
                <a:gd name="connsiteX1" fmla="*/ 378944 w 558253"/>
                <a:gd name="connsiteY1" fmla="*/ 148705 h 483727"/>
                <a:gd name="connsiteX2" fmla="*/ 134254 w 558253"/>
                <a:gd name="connsiteY2" fmla="*/ 161 h 483727"/>
                <a:gd name="connsiteX3" fmla="*/ 25925 w 558253"/>
                <a:gd name="connsiteY3" fmla="*/ 125451 h 483727"/>
                <a:gd name="connsiteX4" fmla="*/ 28573 w 558253"/>
                <a:gd name="connsiteY4" fmla="*/ 376400 h 483727"/>
                <a:gd name="connsiteX5" fmla="*/ 339267 w 558253"/>
                <a:gd name="connsiteY5" fmla="*/ 446886 h 483727"/>
                <a:gd name="connsiteX6" fmla="*/ 198200 w 558253"/>
                <a:gd name="connsiteY6" fmla="*/ 289604 h 483727"/>
                <a:gd name="connsiteX0" fmla="*/ 562226 w 562226"/>
                <a:gd name="connsiteY0" fmla="*/ 306443 h 429471"/>
                <a:gd name="connsiteX1" fmla="*/ 382917 w 562226"/>
                <a:gd name="connsiteY1" fmla="*/ 94449 h 429471"/>
                <a:gd name="connsiteX2" fmla="*/ 213800 w 562226"/>
                <a:gd name="connsiteY2" fmla="*/ 450 h 429471"/>
                <a:gd name="connsiteX3" fmla="*/ 29898 w 562226"/>
                <a:gd name="connsiteY3" fmla="*/ 71195 h 429471"/>
                <a:gd name="connsiteX4" fmla="*/ 32546 w 562226"/>
                <a:gd name="connsiteY4" fmla="*/ 322144 h 429471"/>
                <a:gd name="connsiteX5" fmla="*/ 343240 w 562226"/>
                <a:gd name="connsiteY5" fmla="*/ 392630 h 429471"/>
                <a:gd name="connsiteX6" fmla="*/ 202173 w 562226"/>
                <a:gd name="connsiteY6" fmla="*/ 235348 h 429471"/>
                <a:gd name="connsiteX0" fmla="*/ 4246 w 494019"/>
                <a:gd name="connsiteY0" fmla="*/ 149924 h 429471"/>
                <a:gd name="connsiteX1" fmla="*/ 483964 w 494019"/>
                <a:gd name="connsiteY1" fmla="*/ 94449 h 429471"/>
                <a:gd name="connsiteX2" fmla="*/ 314847 w 494019"/>
                <a:gd name="connsiteY2" fmla="*/ 450 h 429471"/>
                <a:gd name="connsiteX3" fmla="*/ 130945 w 494019"/>
                <a:gd name="connsiteY3" fmla="*/ 71195 h 429471"/>
                <a:gd name="connsiteX4" fmla="*/ 133593 w 494019"/>
                <a:gd name="connsiteY4" fmla="*/ 322144 h 429471"/>
                <a:gd name="connsiteX5" fmla="*/ 444287 w 494019"/>
                <a:gd name="connsiteY5" fmla="*/ 392630 h 429471"/>
                <a:gd name="connsiteX6" fmla="*/ 303220 w 494019"/>
                <a:gd name="connsiteY6" fmla="*/ 235348 h 429471"/>
                <a:gd name="connsiteX0" fmla="*/ 7206 w 447247"/>
                <a:gd name="connsiteY0" fmla="*/ 152646 h 432193"/>
                <a:gd name="connsiteX1" fmla="*/ 272741 w 447247"/>
                <a:gd name="connsiteY1" fmla="*/ 154836 h 432193"/>
                <a:gd name="connsiteX2" fmla="*/ 317807 w 447247"/>
                <a:gd name="connsiteY2" fmla="*/ 3172 h 432193"/>
                <a:gd name="connsiteX3" fmla="*/ 133905 w 447247"/>
                <a:gd name="connsiteY3" fmla="*/ 73917 h 432193"/>
                <a:gd name="connsiteX4" fmla="*/ 136553 w 447247"/>
                <a:gd name="connsiteY4" fmla="*/ 324866 h 432193"/>
                <a:gd name="connsiteX5" fmla="*/ 447247 w 447247"/>
                <a:gd name="connsiteY5" fmla="*/ 395352 h 432193"/>
                <a:gd name="connsiteX6" fmla="*/ 306180 w 447247"/>
                <a:gd name="connsiteY6" fmla="*/ 238070 h 432193"/>
                <a:gd name="connsiteX0" fmla="*/ 7206 w 447247"/>
                <a:gd name="connsiteY0" fmla="*/ 167213 h 448193"/>
                <a:gd name="connsiteX1" fmla="*/ 272741 w 447247"/>
                <a:gd name="connsiteY1" fmla="*/ 169403 h 448193"/>
                <a:gd name="connsiteX2" fmla="*/ 317807 w 447247"/>
                <a:gd name="connsiteY2" fmla="*/ 17739 h 448193"/>
                <a:gd name="connsiteX3" fmla="*/ 84478 w 447247"/>
                <a:gd name="connsiteY3" fmla="*/ 39057 h 448193"/>
                <a:gd name="connsiteX4" fmla="*/ 136553 w 447247"/>
                <a:gd name="connsiteY4" fmla="*/ 339433 h 448193"/>
                <a:gd name="connsiteX5" fmla="*/ 447247 w 447247"/>
                <a:gd name="connsiteY5" fmla="*/ 409919 h 448193"/>
                <a:gd name="connsiteX6" fmla="*/ 306180 w 447247"/>
                <a:gd name="connsiteY6" fmla="*/ 252637 h 448193"/>
                <a:gd name="connsiteX0" fmla="*/ 6937 w 446978"/>
                <a:gd name="connsiteY0" fmla="*/ 151419 h 432399"/>
                <a:gd name="connsiteX1" fmla="*/ 272472 w 446978"/>
                <a:gd name="connsiteY1" fmla="*/ 153609 h 432399"/>
                <a:gd name="connsiteX2" fmla="*/ 243397 w 446978"/>
                <a:gd name="connsiteY2" fmla="*/ 34897 h 432399"/>
                <a:gd name="connsiteX3" fmla="*/ 84209 w 446978"/>
                <a:gd name="connsiteY3" fmla="*/ 23263 h 432399"/>
                <a:gd name="connsiteX4" fmla="*/ 136284 w 446978"/>
                <a:gd name="connsiteY4" fmla="*/ 323639 h 432399"/>
                <a:gd name="connsiteX5" fmla="*/ 446978 w 446978"/>
                <a:gd name="connsiteY5" fmla="*/ 394125 h 432399"/>
                <a:gd name="connsiteX6" fmla="*/ 305911 w 446978"/>
                <a:gd name="connsiteY6" fmla="*/ 236843 h 432399"/>
                <a:gd name="connsiteX0" fmla="*/ 7024 w 447065"/>
                <a:gd name="connsiteY0" fmla="*/ 154606 h 435586"/>
                <a:gd name="connsiteX1" fmla="*/ 272559 w 447065"/>
                <a:gd name="connsiteY1" fmla="*/ 156796 h 435586"/>
                <a:gd name="connsiteX2" fmla="*/ 268197 w 447065"/>
                <a:gd name="connsiteY2" fmla="*/ 29846 h 435586"/>
                <a:gd name="connsiteX3" fmla="*/ 84296 w 447065"/>
                <a:gd name="connsiteY3" fmla="*/ 26450 h 435586"/>
                <a:gd name="connsiteX4" fmla="*/ 136371 w 447065"/>
                <a:gd name="connsiteY4" fmla="*/ 326826 h 435586"/>
                <a:gd name="connsiteX5" fmla="*/ 447065 w 447065"/>
                <a:gd name="connsiteY5" fmla="*/ 397312 h 435586"/>
                <a:gd name="connsiteX6" fmla="*/ 305998 w 447065"/>
                <a:gd name="connsiteY6" fmla="*/ 240030 h 435586"/>
                <a:gd name="connsiteX0" fmla="*/ 7114 w 447155"/>
                <a:gd name="connsiteY0" fmla="*/ 154606 h 435586"/>
                <a:gd name="connsiteX1" fmla="*/ 272649 w 447155"/>
                <a:gd name="connsiteY1" fmla="*/ 156796 h 435586"/>
                <a:gd name="connsiteX2" fmla="*/ 293001 w 447155"/>
                <a:gd name="connsiteY2" fmla="*/ 29846 h 435586"/>
                <a:gd name="connsiteX3" fmla="*/ 84386 w 447155"/>
                <a:gd name="connsiteY3" fmla="*/ 26450 h 435586"/>
                <a:gd name="connsiteX4" fmla="*/ 136461 w 447155"/>
                <a:gd name="connsiteY4" fmla="*/ 326826 h 435586"/>
                <a:gd name="connsiteX5" fmla="*/ 447155 w 447155"/>
                <a:gd name="connsiteY5" fmla="*/ 397312 h 435586"/>
                <a:gd name="connsiteX6" fmla="*/ 306088 w 447155"/>
                <a:gd name="connsiteY6" fmla="*/ 240030 h 435586"/>
                <a:gd name="connsiteX0" fmla="*/ 7084 w 447125"/>
                <a:gd name="connsiteY0" fmla="*/ 162457 h 443437"/>
                <a:gd name="connsiteX1" fmla="*/ 272619 w 447125"/>
                <a:gd name="connsiteY1" fmla="*/ 164647 h 443437"/>
                <a:gd name="connsiteX2" fmla="*/ 284734 w 447125"/>
                <a:gd name="connsiteY2" fmla="*/ 21221 h 443437"/>
                <a:gd name="connsiteX3" fmla="*/ 84356 w 447125"/>
                <a:gd name="connsiteY3" fmla="*/ 34301 h 443437"/>
                <a:gd name="connsiteX4" fmla="*/ 136431 w 447125"/>
                <a:gd name="connsiteY4" fmla="*/ 334677 h 443437"/>
                <a:gd name="connsiteX5" fmla="*/ 447125 w 447125"/>
                <a:gd name="connsiteY5" fmla="*/ 405163 h 443437"/>
                <a:gd name="connsiteX6" fmla="*/ 306058 w 447125"/>
                <a:gd name="connsiteY6" fmla="*/ 247881 h 443437"/>
                <a:gd name="connsiteX0" fmla="*/ 6136 w 503842"/>
                <a:gd name="connsiteY0" fmla="*/ 178933 h 443437"/>
                <a:gd name="connsiteX1" fmla="*/ 329336 w 503842"/>
                <a:gd name="connsiteY1" fmla="*/ 164647 h 443437"/>
                <a:gd name="connsiteX2" fmla="*/ 341451 w 503842"/>
                <a:gd name="connsiteY2" fmla="*/ 21221 h 443437"/>
                <a:gd name="connsiteX3" fmla="*/ 141073 w 503842"/>
                <a:gd name="connsiteY3" fmla="*/ 34301 h 443437"/>
                <a:gd name="connsiteX4" fmla="*/ 193148 w 503842"/>
                <a:gd name="connsiteY4" fmla="*/ 334677 h 443437"/>
                <a:gd name="connsiteX5" fmla="*/ 503842 w 503842"/>
                <a:gd name="connsiteY5" fmla="*/ 405163 h 443437"/>
                <a:gd name="connsiteX6" fmla="*/ 362775 w 503842"/>
                <a:gd name="connsiteY6" fmla="*/ 247881 h 443437"/>
                <a:gd name="connsiteX0" fmla="*/ 5323 w 568932"/>
                <a:gd name="connsiteY0" fmla="*/ 113030 h 443437"/>
                <a:gd name="connsiteX1" fmla="*/ 394426 w 568932"/>
                <a:gd name="connsiteY1" fmla="*/ 164647 h 443437"/>
                <a:gd name="connsiteX2" fmla="*/ 406541 w 568932"/>
                <a:gd name="connsiteY2" fmla="*/ 21221 h 443437"/>
                <a:gd name="connsiteX3" fmla="*/ 206163 w 568932"/>
                <a:gd name="connsiteY3" fmla="*/ 34301 h 443437"/>
                <a:gd name="connsiteX4" fmla="*/ 258238 w 568932"/>
                <a:gd name="connsiteY4" fmla="*/ 334677 h 443437"/>
                <a:gd name="connsiteX5" fmla="*/ 568932 w 568932"/>
                <a:gd name="connsiteY5" fmla="*/ 405163 h 443437"/>
                <a:gd name="connsiteX6" fmla="*/ 427865 w 568932"/>
                <a:gd name="connsiteY6" fmla="*/ 247881 h 443437"/>
                <a:gd name="connsiteX0" fmla="*/ 0 w 563609"/>
                <a:gd name="connsiteY0" fmla="*/ 113030 h 443437"/>
                <a:gd name="connsiteX1" fmla="*/ 389103 w 563609"/>
                <a:gd name="connsiteY1" fmla="*/ 164647 h 443437"/>
                <a:gd name="connsiteX2" fmla="*/ 401218 w 563609"/>
                <a:gd name="connsiteY2" fmla="*/ 21221 h 443437"/>
                <a:gd name="connsiteX3" fmla="*/ 200840 w 563609"/>
                <a:gd name="connsiteY3" fmla="*/ 34301 h 443437"/>
                <a:gd name="connsiteX4" fmla="*/ 252915 w 563609"/>
                <a:gd name="connsiteY4" fmla="*/ 334677 h 443437"/>
                <a:gd name="connsiteX5" fmla="*/ 563609 w 563609"/>
                <a:gd name="connsiteY5" fmla="*/ 405163 h 443437"/>
                <a:gd name="connsiteX6" fmla="*/ 422542 w 563609"/>
                <a:gd name="connsiteY6" fmla="*/ 247881 h 443437"/>
                <a:gd name="connsiteX0" fmla="*/ 0 w 563609"/>
                <a:gd name="connsiteY0" fmla="*/ 115588 h 445995"/>
                <a:gd name="connsiteX1" fmla="*/ 323201 w 563609"/>
                <a:gd name="connsiteY1" fmla="*/ 208394 h 445995"/>
                <a:gd name="connsiteX2" fmla="*/ 401218 w 563609"/>
                <a:gd name="connsiteY2" fmla="*/ 23779 h 445995"/>
                <a:gd name="connsiteX3" fmla="*/ 200840 w 563609"/>
                <a:gd name="connsiteY3" fmla="*/ 36859 h 445995"/>
                <a:gd name="connsiteX4" fmla="*/ 252915 w 563609"/>
                <a:gd name="connsiteY4" fmla="*/ 337235 h 445995"/>
                <a:gd name="connsiteX5" fmla="*/ 563609 w 563609"/>
                <a:gd name="connsiteY5" fmla="*/ 407721 h 445995"/>
                <a:gd name="connsiteX6" fmla="*/ 422542 w 563609"/>
                <a:gd name="connsiteY6" fmla="*/ 250439 h 445995"/>
                <a:gd name="connsiteX0" fmla="*/ 0 w 563609"/>
                <a:gd name="connsiteY0" fmla="*/ 111131 h 441538"/>
                <a:gd name="connsiteX1" fmla="*/ 323201 w 563609"/>
                <a:gd name="connsiteY1" fmla="*/ 203937 h 441538"/>
                <a:gd name="connsiteX2" fmla="*/ 376504 w 563609"/>
                <a:gd name="connsiteY2" fmla="*/ 27560 h 441538"/>
                <a:gd name="connsiteX3" fmla="*/ 200840 w 563609"/>
                <a:gd name="connsiteY3" fmla="*/ 32402 h 441538"/>
                <a:gd name="connsiteX4" fmla="*/ 252915 w 563609"/>
                <a:gd name="connsiteY4" fmla="*/ 332778 h 441538"/>
                <a:gd name="connsiteX5" fmla="*/ 563609 w 563609"/>
                <a:gd name="connsiteY5" fmla="*/ 403264 h 441538"/>
                <a:gd name="connsiteX6" fmla="*/ 422542 w 563609"/>
                <a:gd name="connsiteY6" fmla="*/ 245982 h 441538"/>
                <a:gd name="connsiteX0" fmla="*/ 0 w 563609"/>
                <a:gd name="connsiteY0" fmla="*/ 95343 h 424785"/>
                <a:gd name="connsiteX1" fmla="*/ 323201 w 563609"/>
                <a:gd name="connsiteY1" fmla="*/ 188149 h 424785"/>
                <a:gd name="connsiteX2" fmla="*/ 376504 w 563609"/>
                <a:gd name="connsiteY2" fmla="*/ 11772 h 424785"/>
                <a:gd name="connsiteX3" fmla="*/ 176126 w 563609"/>
                <a:gd name="connsiteY3" fmla="*/ 49566 h 424785"/>
                <a:gd name="connsiteX4" fmla="*/ 252915 w 563609"/>
                <a:gd name="connsiteY4" fmla="*/ 316990 h 424785"/>
                <a:gd name="connsiteX5" fmla="*/ 563609 w 563609"/>
                <a:gd name="connsiteY5" fmla="*/ 387476 h 424785"/>
                <a:gd name="connsiteX6" fmla="*/ 422542 w 563609"/>
                <a:gd name="connsiteY6" fmla="*/ 230194 h 424785"/>
                <a:gd name="connsiteX0" fmla="*/ 0 w 563609"/>
                <a:gd name="connsiteY0" fmla="*/ 87979 h 416493"/>
                <a:gd name="connsiteX1" fmla="*/ 323201 w 563609"/>
                <a:gd name="connsiteY1" fmla="*/ 180785 h 416493"/>
                <a:gd name="connsiteX2" fmla="*/ 376504 w 563609"/>
                <a:gd name="connsiteY2" fmla="*/ 4408 h 416493"/>
                <a:gd name="connsiteX3" fmla="*/ 126699 w 563609"/>
                <a:gd name="connsiteY3" fmla="*/ 75153 h 416493"/>
                <a:gd name="connsiteX4" fmla="*/ 252915 w 563609"/>
                <a:gd name="connsiteY4" fmla="*/ 309626 h 416493"/>
                <a:gd name="connsiteX5" fmla="*/ 563609 w 563609"/>
                <a:gd name="connsiteY5" fmla="*/ 380112 h 416493"/>
                <a:gd name="connsiteX6" fmla="*/ 422542 w 563609"/>
                <a:gd name="connsiteY6" fmla="*/ 222830 h 416493"/>
                <a:gd name="connsiteX0" fmla="*/ 0 w 563609"/>
                <a:gd name="connsiteY0" fmla="*/ 95342 h 424784"/>
                <a:gd name="connsiteX1" fmla="*/ 323201 w 563609"/>
                <a:gd name="connsiteY1" fmla="*/ 188148 h 424784"/>
                <a:gd name="connsiteX2" fmla="*/ 376504 w 563609"/>
                <a:gd name="connsiteY2" fmla="*/ 11771 h 424784"/>
                <a:gd name="connsiteX3" fmla="*/ 151413 w 563609"/>
                <a:gd name="connsiteY3" fmla="*/ 49565 h 424784"/>
                <a:gd name="connsiteX4" fmla="*/ 252915 w 563609"/>
                <a:gd name="connsiteY4" fmla="*/ 316989 h 424784"/>
                <a:gd name="connsiteX5" fmla="*/ 563609 w 563609"/>
                <a:gd name="connsiteY5" fmla="*/ 387475 h 424784"/>
                <a:gd name="connsiteX6" fmla="*/ 422542 w 563609"/>
                <a:gd name="connsiteY6" fmla="*/ 230193 h 424784"/>
                <a:gd name="connsiteX0" fmla="*/ 0 w 563609"/>
                <a:gd name="connsiteY0" fmla="*/ 107894 h 437336"/>
                <a:gd name="connsiteX1" fmla="*/ 323201 w 563609"/>
                <a:gd name="connsiteY1" fmla="*/ 200700 h 437336"/>
                <a:gd name="connsiteX2" fmla="*/ 376504 w 563609"/>
                <a:gd name="connsiteY2" fmla="*/ 24323 h 437336"/>
                <a:gd name="connsiteX3" fmla="*/ 151413 w 563609"/>
                <a:gd name="connsiteY3" fmla="*/ 62117 h 437336"/>
                <a:gd name="connsiteX4" fmla="*/ 252915 w 563609"/>
                <a:gd name="connsiteY4" fmla="*/ 329541 h 437336"/>
                <a:gd name="connsiteX5" fmla="*/ 563609 w 563609"/>
                <a:gd name="connsiteY5" fmla="*/ 400027 h 437336"/>
                <a:gd name="connsiteX6" fmla="*/ 422542 w 563609"/>
                <a:gd name="connsiteY6" fmla="*/ 242745 h 437336"/>
                <a:gd name="connsiteX0" fmla="*/ 0 w 563609"/>
                <a:gd name="connsiteY0" fmla="*/ 135231 h 464673"/>
                <a:gd name="connsiteX1" fmla="*/ 323201 w 563609"/>
                <a:gd name="connsiteY1" fmla="*/ 228037 h 464673"/>
                <a:gd name="connsiteX2" fmla="*/ 376504 w 563609"/>
                <a:gd name="connsiteY2" fmla="*/ 51660 h 464673"/>
                <a:gd name="connsiteX3" fmla="*/ 151413 w 563609"/>
                <a:gd name="connsiteY3" fmla="*/ 89454 h 464673"/>
                <a:gd name="connsiteX4" fmla="*/ 252915 w 563609"/>
                <a:gd name="connsiteY4" fmla="*/ 356878 h 464673"/>
                <a:gd name="connsiteX5" fmla="*/ 563609 w 563609"/>
                <a:gd name="connsiteY5" fmla="*/ 427364 h 464673"/>
                <a:gd name="connsiteX6" fmla="*/ 422542 w 563609"/>
                <a:gd name="connsiteY6" fmla="*/ 270082 h 464673"/>
                <a:gd name="connsiteX0" fmla="*/ 0 w 563609"/>
                <a:gd name="connsiteY0" fmla="*/ 137715 h 467157"/>
                <a:gd name="connsiteX1" fmla="*/ 323201 w 563609"/>
                <a:gd name="connsiteY1" fmla="*/ 230521 h 467157"/>
                <a:gd name="connsiteX2" fmla="*/ 392979 w 563609"/>
                <a:gd name="connsiteY2" fmla="*/ 37668 h 467157"/>
                <a:gd name="connsiteX3" fmla="*/ 151413 w 563609"/>
                <a:gd name="connsiteY3" fmla="*/ 91938 h 467157"/>
                <a:gd name="connsiteX4" fmla="*/ 252915 w 563609"/>
                <a:gd name="connsiteY4" fmla="*/ 359362 h 467157"/>
                <a:gd name="connsiteX5" fmla="*/ 563609 w 563609"/>
                <a:gd name="connsiteY5" fmla="*/ 429848 h 467157"/>
                <a:gd name="connsiteX6" fmla="*/ 422542 w 563609"/>
                <a:gd name="connsiteY6" fmla="*/ 272566 h 46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609" h="467157">
                  <a:moveTo>
                    <a:pt x="0" y="137715"/>
                  </a:moveTo>
                  <a:cubicBezTo>
                    <a:pt x="94048" y="336109"/>
                    <a:pt x="257705" y="247195"/>
                    <a:pt x="323201" y="230521"/>
                  </a:cubicBezTo>
                  <a:cubicBezTo>
                    <a:pt x="388697" y="213847"/>
                    <a:pt x="454562" y="126668"/>
                    <a:pt x="392979" y="37668"/>
                  </a:cubicBezTo>
                  <a:cubicBezTo>
                    <a:pt x="331396" y="-51332"/>
                    <a:pt x="174757" y="38322"/>
                    <a:pt x="151413" y="91938"/>
                  </a:cubicBezTo>
                  <a:cubicBezTo>
                    <a:pt x="128069" y="145554"/>
                    <a:pt x="184216" y="303044"/>
                    <a:pt x="252915" y="359362"/>
                  </a:cubicBezTo>
                  <a:cubicBezTo>
                    <a:pt x="321614" y="415680"/>
                    <a:pt x="563609" y="524583"/>
                    <a:pt x="563609" y="429848"/>
                  </a:cubicBezTo>
                  <a:cubicBezTo>
                    <a:pt x="563609" y="335113"/>
                    <a:pt x="385472" y="308263"/>
                    <a:pt x="422542" y="272566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CEBB9A-2CF7-4DA3-872A-C2349B7819A2}"/>
                </a:ext>
              </a:extLst>
            </p:cNvPr>
            <p:cNvSpPr/>
            <p:nvPr/>
          </p:nvSpPr>
          <p:spPr>
            <a:xfrm rot="13121964">
              <a:off x="7161033" y="4799542"/>
              <a:ext cx="282335" cy="615648"/>
            </a:xfrm>
            <a:custGeom>
              <a:avLst/>
              <a:gdLst>
                <a:gd name="connsiteX0" fmla="*/ 89126 w 246880"/>
                <a:gd name="connsiteY0" fmla="*/ 0 h 704241"/>
                <a:gd name="connsiteX1" fmla="*/ 6748 w 246880"/>
                <a:gd name="connsiteY1" fmla="*/ 181233 h 704241"/>
                <a:gd name="connsiteX2" fmla="*/ 245645 w 246880"/>
                <a:gd name="connsiteY2" fmla="*/ 288325 h 704241"/>
                <a:gd name="connsiteX3" fmla="*/ 105602 w 246880"/>
                <a:gd name="connsiteY3" fmla="*/ 527222 h 704241"/>
                <a:gd name="connsiteX4" fmla="*/ 229170 w 246880"/>
                <a:gd name="connsiteY4" fmla="*/ 700216 h 704241"/>
                <a:gd name="connsiteX5" fmla="*/ 122078 w 246880"/>
                <a:gd name="connsiteY5" fmla="*/ 354227 h 704241"/>
                <a:gd name="connsiteX6" fmla="*/ 229170 w 246880"/>
                <a:gd name="connsiteY6" fmla="*/ 131806 h 704241"/>
                <a:gd name="connsiteX0" fmla="*/ 145037 w 285131"/>
                <a:gd name="connsiteY0" fmla="*/ 0 h 703860"/>
                <a:gd name="connsiteX1" fmla="*/ 62659 w 285131"/>
                <a:gd name="connsiteY1" fmla="*/ 181233 h 703860"/>
                <a:gd name="connsiteX2" fmla="*/ 3151 w 285131"/>
                <a:gd name="connsiteY2" fmla="*/ 390168 h 703860"/>
                <a:gd name="connsiteX3" fmla="*/ 161513 w 285131"/>
                <a:gd name="connsiteY3" fmla="*/ 527222 h 703860"/>
                <a:gd name="connsiteX4" fmla="*/ 285081 w 285131"/>
                <a:gd name="connsiteY4" fmla="*/ 700216 h 703860"/>
                <a:gd name="connsiteX5" fmla="*/ 177989 w 285131"/>
                <a:gd name="connsiteY5" fmla="*/ 354227 h 703860"/>
                <a:gd name="connsiteX6" fmla="*/ 285081 w 285131"/>
                <a:gd name="connsiteY6" fmla="*/ 131806 h 703860"/>
                <a:gd name="connsiteX0" fmla="*/ 143203 w 283808"/>
                <a:gd name="connsiteY0" fmla="*/ 0 h 708262"/>
                <a:gd name="connsiteX1" fmla="*/ 60825 w 283808"/>
                <a:gd name="connsiteY1" fmla="*/ 181233 h 708262"/>
                <a:gd name="connsiteX2" fmla="*/ 1317 w 283808"/>
                <a:gd name="connsiteY2" fmla="*/ 390168 h 708262"/>
                <a:gd name="connsiteX3" fmla="*/ 118548 w 283808"/>
                <a:gd name="connsiteY3" fmla="*/ 581286 h 708262"/>
                <a:gd name="connsiteX4" fmla="*/ 283247 w 283808"/>
                <a:gd name="connsiteY4" fmla="*/ 700216 h 708262"/>
                <a:gd name="connsiteX5" fmla="*/ 176155 w 283808"/>
                <a:gd name="connsiteY5" fmla="*/ 354227 h 708262"/>
                <a:gd name="connsiteX6" fmla="*/ 283247 w 283808"/>
                <a:gd name="connsiteY6" fmla="*/ 131806 h 708262"/>
                <a:gd name="connsiteX0" fmla="*/ 143203 w 283247"/>
                <a:gd name="connsiteY0" fmla="*/ 0 h 618907"/>
                <a:gd name="connsiteX1" fmla="*/ 60825 w 283247"/>
                <a:gd name="connsiteY1" fmla="*/ 181233 h 618907"/>
                <a:gd name="connsiteX2" fmla="*/ 1317 w 283247"/>
                <a:gd name="connsiteY2" fmla="*/ 390168 h 618907"/>
                <a:gd name="connsiteX3" fmla="*/ 118548 w 283247"/>
                <a:gd name="connsiteY3" fmla="*/ 581286 h 618907"/>
                <a:gd name="connsiteX4" fmla="*/ 265165 w 283247"/>
                <a:gd name="connsiteY4" fmla="*/ 598592 h 618907"/>
                <a:gd name="connsiteX5" fmla="*/ 176155 w 283247"/>
                <a:gd name="connsiteY5" fmla="*/ 354227 h 618907"/>
                <a:gd name="connsiteX6" fmla="*/ 283247 w 283247"/>
                <a:gd name="connsiteY6" fmla="*/ 131806 h 618907"/>
                <a:gd name="connsiteX0" fmla="*/ 143203 w 283247"/>
                <a:gd name="connsiteY0" fmla="*/ 0 h 635944"/>
                <a:gd name="connsiteX1" fmla="*/ 60825 w 283247"/>
                <a:gd name="connsiteY1" fmla="*/ 181233 h 635944"/>
                <a:gd name="connsiteX2" fmla="*/ 1317 w 283247"/>
                <a:gd name="connsiteY2" fmla="*/ 390168 h 635944"/>
                <a:gd name="connsiteX3" fmla="*/ 118548 w 283247"/>
                <a:gd name="connsiteY3" fmla="*/ 581286 h 635944"/>
                <a:gd name="connsiteX4" fmla="*/ 265165 w 283247"/>
                <a:gd name="connsiteY4" fmla="*/ 598592 h 635944"/>
                <a:gd name="connsiteX5" fmla="*/ 176155 w 283247"/>
                <a:gd name="connsiteY5" fmla="*/ 354227 h 635944"/>
                <a:gd name="connsiteX6" fmla="*/ 283247 w 283247"/>
                <a:gd name="connsiteY6" fmla="*/ 131806 h 635944"/>
                <a:gd name="connsiteX0" fmla="*/ 142291 w 282335"/>
                <a:gd name="connsiteY0" fmla="*/ 0 h 615648"/>
                <a:gd name="connsiteX1" fmla="*/ 59913 w 282335"/>
                <a:gd name="connsiteY1" fmla="*/ 181233 h 615648"/>
                <a:gd name="connsiteX2" fmla="*/ 405 w 282335"/>
                <a:gd name="connsiteY2" fmla="*/ 390168 h 615648"/>
                <a:gd name="connsiteX3" fmla="*/ 89326 w 282335"/>
                <a:gd name="connsiteY3" fmla="*/ 572300 h 615648"/>
                <a:gd name="connsiteX4" fmla="*/ 264253 w 282335"/>
                <a:gd name="connsiteY4" fmla="*/ 598592 h 615648"/>
                <a:gd name="connsiteX5" fmla="*/ 175243 w 282335"/>
                <a:gd name="connsiteY5" fmla="*/ 354227 h 615648"/>
                <a:gd name="connsiteX6" fmla="*/ 282335 w 282335"/>
                <a:gd name="connsiteY6" fmla="*/ 131806 h 615648"/>
                <a:gd name="connsiteX0" fmla="*/ 142291 w 282335"/>
                <a:gd name="connsiteY0" fmla="*/ 0 h 615648"/>
                <a:gd name="connsiteX1" fmla="*/ 59913 w 282335"/>
                <a:gd name="connsiteY1" fmla="*/ 181233 h 615648"/>
                <a:gd name="connsiteX2" fmla="*/ 405 w 282335"/>
                <a:gd name="connsiteY2" fmla="*/ 390168 h 615648"/>
                <a:gd name="connsiteX3" fmla="*/ 89326 w 282335"/>
                <a:gd name="connsiteY3" fmla="*/ 572300 h 615648"/>
                <a:gd name="connsiteX4" fmla="*/ 264253 w 282335"/>
                <a:gd name="connsiteY4" fmla="*/ 598592 h 615648"/>
                <a:gd name="connsiteX5" fmla="*/ 175243 w 282335"/>
                <a:gd name="connsiteY5" fmla="*/ 354227 h 615648"/>
                <a:gd name="connsiteX6" fmla="*/ 282335 w 282335"/>
                <a:gd name="connsiteY6" fmla="*/ 131806 h 61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35" h="615648">
                  <a:moveTo>
                    <a:pt x="142291" y="0"/>
                  </a:moveTo>
                  <a:cubicBezTo>
                    <a:pt x="88058" y="66589"/>
                    <a:pt x="83561" y="116205"/>
                    <a:pt x="59913" y="181233"/>
                  </a:cubicBezTo>
                  <a:cubicBezTo>
                    <a:pt x="36265" y="246261"/>
                    <a:pt x="-4497" y="324990"/>
                    <a:pt x="405" y="390168"/>
                  </a:cubicBezTo>
                  <a:cubicBezTo>
                    <a:pt x="5307" y="455346"/>
                    <a:pt x="45352" y="537563"/>
                    <a:pt x="89326" y="572300"/>
                  </a:cubicBezTo>
                  <a:cubicBezTo>
                    <a:pt x="133300" y="607037"/>
                    <a:pt x="249934" y="634937"/>
                    <a:pt x="264253" y="598592"/>
                  </a:cubicBezTo>
                  <a:cubicBezTo>
                    <a:pt x="278572" y="562247"/>
                    <a:pt x="175243" y="448962"/>
                    <a:pt x="175243" y="354227"/>
                  </a:cubicBezTo>
                  <a:cubicBezTo>
                    <a:pt x="175243" y="259492"/>
                    <a:pt x="245265" y="167503"/>
                    <a:pt x="282335" y="131806"/>
                  </a:cubicBezTo>
                </a:path>
              </a:pathLst>
            </a:custGeom>
            <a:noFill/>
            <a:ln w="3810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C2C551-3852-40D7-AE7D-347858928736}"/>
                </a:ext>
              </a:extLst>
            </p:cNvPr>
            <p:cNvSpPr/>
            <p:nvPr/>
          </p:nvSpPr>
          <p:spPr>
            <a:xfrm rot="5823288">
              <a:off x="6473038" y="4186523"/>
              <a:ext cx="387737" cy="792968"/>
            </a:xfrm>
            <a:custGeom>
              <a:avLst/>
              <a:gdLst>
                <a:gd name="connsiteX0" fmla="*/ 89126 w 246880"/>
                <a:gd name="connsiteY0" fmla="*/ 0 h 704241"/>
                <a:gd name="connsiteX1" fmla="*/ 6748 w 246880"/>
                <a:gd name="connsiteY1" fmla="*/ 181233 h 704241"/>
                <a:gd name="connsiteX2" fmla="*/ 245645 w 246880"/>
                <a:gd name="connsiteY2" fmla="*/ 288325 h 704241"/>
                <a:gd name="connsiteX3" fmla="*/ 105602 w 246880"/>
                <a:gd name="connsiteY3" fmla="*/ 527222 h 704241"/>
                <a:gd name="connsiteX4" fmla="*/ 229170 w 246880"/>
                <a:gd name="connsiteY4" fmla="*/ 700216 h 704241"/>
                <a:gd name="connsiteX5" fmla="*/ 122078 w 246880"/>
                <a:gd name="connsiteY5" fmla="*/ 354227 h 704241"/>
                <a:gd name="connsiteX6" fmla="*/ 229170 w 246880"/>
                <a:gd name="connsiteY6" fmla="*/ 131806 h 704241"/>
                <a:gd name="connsiteX0" fmla="*/ 483025 w 483025"/>
                <a:gd name="connsiteY0" fmla="*/ 657494 h 662712"/>
                <a:gd name="connsiteX1" fmla="*/ 4143 w 483025"/>
                <a:gd name="connsiteY1" fmla="*/ 49427 h 662712"/>
                <a:gd name="connsiteX2" fmla="*/ 243040 w 483025"/>
                <a:gd name="connsiteY2" fmla="*/ 156519 h 662712"/>
                <a:gd name="connsiteX3" fmla="*/ 102997 w 483025"/>
                <a:gd name="connsiteY3" fmla="*/ 395416 h 662712"/>
                <a:gd name="connsiteX4" fmla="*/ 226565 w 483025"/>
                <a:gd name="connsiteY4" fmla="*/ 568410 h 662712"/>
                <a:gd name="connsiteX5" fmla="*/ 119473 w 483025"/>
                <a:gd name="connsiteY5" fmla="*/ 222421 h 662712"/>
                <a:gd name="connsiteX6" fmla="*/ 226565 w 483025"/>
                <a:gd name="connsiteY6" fmla="*/ 0 h 662712"/>
                <a:gd name="connsiteX0" fmla="*/ 380074 w 380074"/>
                <a:gd name="connsiteY0" fmla="*/ 657494 h 905611"/>
                <a:gd name="connsiteX1" fmla="*/ 162761 w 380074"/>
                <a:gd name="connsiteY1" fmla="*/ 888628 h 905611"/>
                <a:gd name="connsiteX2" fmla="*/ 140089 w 380074"/>
                <a:gd name="connsiteY2" fmla="*/ 156519 h 905611"/>
                <a:gd name="connsiteX3" fmla="*/ 46 w 380074"/>
                <a:gd name="connsiteY3" fmla="*/ 395416 h 905611"/>
                <a:gd name="connsiteX4" fmla="*/ 123614 w 380074"/>
                <a:gd name="connsiteY4" fmla="*/ 568410 h 905611"/>
                <a:gd name="connsiteX5" fmla="*/ 16522 w 380074"/>
                <a:gd name="connsiteY5" fmla="*/ 222421 h 905611"/>
                <a:gd name="connsiteX6" fmla="*/ 123614 w 380074"/>
                <a:gd name="connsiteY6" fmla="*/ 0 h 905611"/>
                <a:gd name="connsiteX0" fmla="*/ 381544 w 381544"/>
                <a:gd name="connsiteY0" fmla="*/ 657494 h 895950"/>
                <a:gd name="connsiteX1" fmla="*/ 164231 w 381544"/>
                <a:gd name="connsiteY1" fmla="*/ 888628 h 895950"/>
                <a:gd name="connsiteX2" fmla="*/ 63119 w 381544"/>
                <a:gd name="connsiteY2" fmla="*/ 797077 h 895950"/>
                <a:gd name="connsiteX3" fmla="*/ 1516 w 381544"/>
                <a:gd name="connsiteY3" fmla="*/ 395416 h 895950"/>
                <a:gd name="connsiteX4" fmla="*/ 125084 w 381544"/>
                <a:gd name="connsiteY4" fmla="*/ 568410 h 895950"/>
                <a:gd name="connsiteX5" fmla="*/ 17992 w 381544"/>
                <a:gd name="connsiteY5" fmla="*/ 222421 h 895950"/>
                <a:gd name="connsiteX6" fmla="*/ 125084 w 381544"/>
                <a:gd name="connsiteY6" fmla="*/ 0 h 895950"/>
                <a:gd name="connsiteX0" fmla="*/ 389622 w 389622"/>
                <a:gd name="connsiteY0" fmla="*/ 657494 h 895950"/>
                <a:gd name="connsiteX1" fmla="*/ 172309 w 389622"/>
                <a:gd name="connsiteY1" fmla="*/ 888628 h 895950"/>
                <a:gd name="connsiteX2" fmla="*/ 71197 w 389622"/>
                <a:gd name="connsiteY2" fmla="*/ 797077 h 895950"/>
                <a:gd name="connsiteX3" fmla="*/ 9594 w 389622"/>
                <a:gd name="connsiteY3" fmla="*/ 395416 h 895950"/>
                <a:gd name="connsiteX4" fmla="*/ 280402 w 389622"/>
                <a:gd name="connsiteY4" fmla="*/ 483783 h 895950"/>
                <a:gd name="connsiteX5" fmla="*/ 26070 w 389622"/>
                <a:gd name="connsiteY5" fmla="*/ 222421 h 895950"/>
                <a:gd name="connsiteX6" fmla="*/ 133162 w 389622"/>
                <a:gd name="connsiteY6" fmla="*/ 0 h 895950"/>
                <a:gd name="connsiteX0" fmla="*/ 363552 w 363552"/>
                <a:gd name="connsiteY0" fmla="*/ 657494 h 893937"/>
                <a:gd name="connsiteX1" fmla="*/ 146239 w 363552"/>
                <a:gd name="connsiteY1" fmla="*/ 888628 h 893937"/>
                <a:gd name="connsiteX2" fmla="*/ 45127 w 363552"/>
                <a:gd name="connsiteY2" fmla="*/ 797077 h 893937"/>
                <a:gd name="connsiteX3" fmla="*/ 59976 w 363552"/>
                <a:gd name="connsiteY3" fmla="*/ 543668 h 893937"/>
                <a:gd name="connsiteX4" fmla="*/ 254332 w 363552"/>
                <a:gd name="connsiteY4" fmla="*/ 483783 h 893937"/>
                <a:gd name="connsiteX5" fmla="*/ 0 w 363552"/>
                <a:gd name="connsiteY5" fmla="*/ 222421 h 893937"/>
                <a:gd name="connsiteX6" fmla="*/ 107092 w 363552"/>
                <a:gd name="connsiteY6" fmla="*/ 0 h 893937"/>
                <a:gd name="connsiteX0" fmla="*/ 363552 w 363552"/>
                <a:gd name="connsiteY0" fmla="*/ 657494 h 893937"/>
                <a:gd name="connsiteX1" fmla="*/ 146239 w 363552"/>
                <a:gd name="connsiteY1" fmla="*/ 888628 h 893937"/>
                <a:gd name="connsiteX2" fmla="*/ 45127 w 363552"/>
                <a:gd name="connsiteY2" fmla="*/ 797077 h 893937"/>
                <a:gd name="connsiteX3" fmla="*/ 59976 w 363552"/>
                <a:gd name="connsiteY3" fmla="*/ 543668 h 893937"/>
                <a:gd name="connsiteX4" fmla="*/ 173671 w 363552"/>
                <a:gd name="connsiteY4" fmla="*/ 435660 h 893937"/>
                <a:gd name="connsiteX5" fmla="*/ 0 w 363552"/>
                <a:gd name="connsiteY5" fmla="*/ 222421 h 893937"/>
                <a:gd name="connsiteX6" fmla="*/ 107092 w 363552"/>
                <a:gd name="connsiteY6" fmla="*/ 0 h 893937"/>
                <a:gd name="connsiteX0" fmla="*/ 363552 w 363552"/>
                <a:gd name="connsiteY0" fmla="*/ 657494 h 893937"/>
                <a:gd name="connsiteX1" fmla="*/ 146239 w 363552"/>
                <a:gd name="connsiteY1" fmla="*/ 888628 h 893937"/>
                <a:gd name="connsiteX2" fmla="*/ 45127 w 363552"/>
                <a:gd name="connsiteY2" fmla="*/ 797077 h 893937"/>
                <a:gd name="connsiteX3" fmla="*/ 59976 w 363552"/>
                <a:gd name="connsiteY3" fmla="*/ 543668 h 893937"/>
                <a:gd name="connsiteX4" fmla="*/ 173671 w 363552"/>
                <a:gd name="connsiteY4" fmla="*/ 435660 h 893937"/>
                <a:gd name="connsiteX5" fmla="*/ 0 w 363552"/>
                <a:gd name="connsiteY5" fmla="*/ 222421 h 893937"/>
                <a:gd name="connsiteX6" fmla="*/ 107092 w 363552"/>
                <a:gd name="connsiteY6" fmla="*/ 0 h 893937"/>
                <a:gd name="connsiteX0" fmla="*/ 363552 w 363552"/>
                <a:gd name="connsiteY0" fmla="*/ 657494 h 893524"/>
                <a:gd name="connsiteX1" fmla="*/ 146239 w 363552"/>
                <a:gd name="connsiteY1" fmla="*/ 888628 h 893524"/>
                <a:gd name="connsiteX2" fmla="*/ 45127 w 363552"/>
                <a:gd name="connsiteY2" fmla="*/ 797077 h 893524"/>
                <a:gd name="connsiteX3" fmla="*/ 48683 w 363552"/>
                <a:gd name="connsiteY3" fmla="*/ 586569 h 893524"/>
                <a:gd name="connsiteX4" fmla="*/ 173671 w 363552"/>
                <a:gd name="connsiteY4" fmla="*/ 435660 h 893524"/>
                <a:gd name="connsiteX5" fmla="*/ 0 w 363552"/>
                <a:gd name="connsiteY5" fmla="*/ 222421 h 893524"/>
                <a:gd name="connsiteX6" fmla="*/ 107092 w 363552"/>
                <a:gd name="connsiteY6" fmla="*/ 0 h 893524"/>
                <a:gd name="connsiteX0" fmla="*/ 363552 w 363552"/>
                <a:gd name="connsiteY0" fmla="*/ 657494 h 888796"/>
                <a:gd name="connsiteX1" fmla="*/ 146239 w 363552"/>
                <a:gd name="connsiteY1" fmla="*/ 888628 h 888796"/>
                <a:gd name="connsiteX2" fmla="*/ 148453 w 363552"/>
                <a:gd name="connsiteY2" fmla="*/ 692982 h 888796"/>
                <a:gd name="connsiteX3" fmla="*/ 48683 w 363552"/>
                <a:gd name="connsiteY3" fmla="*/ 586569 h 888796"/>
                <a:gd name="connsiteX4" fmla="*/ 173671 w 363552"/>
                <a:gd name="connsiteY4" fmla="*/ 435660 h 888796"/>
                <a:gd name="connsiteX5" fmla="*/ 0 w 363552"/>
                <a:gd name="connsiteY5" fmla="*/ 222421 h 888796"/>
                <a:gd name="connsiteX6" fmla="*/ 107092 w 363552"/>
                <a:gd name="connsiteY6" fmla="*/ 0 h 888796"/>
                <a:gd name="connsiteX0" fmla="*/ 363552 w 363552"/>
                <a:gd name="connsiteY0" fmla="*/ 657494 h 701580"/>
                <a:gd name="connsiteX1" fmla="*/ 38585 w 363552"/>
                <a:gd name="connsiteY1" fmla="*/ 354106 h 701580"/>
                <a:gd name="connsiteX2" fmla="*/ 148453 w 363552"/>
                <a:gd name="connsiteY2" fmla="*/ 692982 h 701580"/>
                <a:gd name="connsiteX3" fmla="*/ 48683 w 363552"/>
                <a:gd name="connsiteY3" fmla="*/ 586569 h 701580"/>
                <a:gd name="connsiteX4" fmla="*/ 173671 w 363552"/>
                <a:gd name="connsiteY4" fmla="*/ 435660 h 701580"/>
                <a:gd name="connsiteX5" fmla="*/ 0 w 363552"/>
                <a:gd name="connsiteY5" fmla="*/ 222421 h 701580"/>
                <a:gd name="connsiteX6" fmla="*/ 107092 w 363552"/>
                <a:gd name="connsiteY6" fmla="*/ 0 h 701580"/>
                <a:gd name="connsiteX0" fmla="*/ 352584 w 352584"/>
                <a:gd name="connsiteY0" fmla="*/ 434733 h 701580"/>
                <a:gd name="connsiteX1" fmla="*/ 38585 w 352584"/>
                <a:gd name="connsiteY1" fmla="*/ 354106 h 701580"/>
                <a:gd name="connsiteX2" fmla="*/ 148453 w 352584"/>
                <a:gd name="connsiteY2" fmla="*/ 692982 h 701580"/>
                <a:gd name="connsiteX3" fmla="*/ 48683 w 352584"/>
                <a:gd name="connsiteY3" fmla="*/ 586569 h 701580"/>
                <a:gd name="connsiteX4" fmla="*/ 173671 w 352584"/>
                <a:gd name="connsiteY4" fmla="*/ 435660 h 701580"/>
                <a:gd name="connsiteX5" fmla="*/ 0 w 352584"/>
                <a:gd name="connsiteY5" fmla="*/ 222421 h 701580"/>
                <a:gd name="connsiteX6" fmla="*/ 107092 w 352584"/>
                <a:gd name="connsiteY6" fmla="*/ 0 h 701580"/>
                <a:gd name="connsiteX0" fmla="*/ 357806 w 357806"/>
                <a:gd name="connsiteY0" fmla="*/ 342779 h 701580"/>
                <a:gd name="connsiteX1" fmla="*/ 38585 w 357806"/>
                <a:gd name="connsiteY1" fmla="*/ 354106 h 701580"/>
                <a:gd name="connsiteX2" fmla="*/ 148453 w 357806"/>
                <a:gd name="connsiteY2" fmla="*/ 692982 h 701580"/>
                <a:gd name="connsiteX3" fmla="*/ 48683 w 357806"/>
                <a:gd name="connsiteY3" fmla="*/ 586569 h 701580"/>
                <a:gd name="connsiteX4" fmla="*/ 173671 w 357806"/>
                <a:gd name="connsiteY4" fmla="*/ 435660 h 701580"/>
                <a:gd name="connsiteX5" fmla="*/ 0 w 357806"/>
                <a:gd name="connsiteY5" fmla="*/ 222421 h 701580"/>
                <a:gd name="connsiteX6" fmla="*/ 107092 w 357806"/>
                <a:gd name="connsiteY6" fmla="*/ 0 h 701580"/>
                <a:gd name="connsiteX0" fmla="*/ 300171 w 300171"/>
                <a:gd name="connsiteY0" fmla="*/ 681939 h 701580"/>
                <a:gd name="connsiteX1" fmla="*/ 38585 w 300171"/>
                <a:gd name="connsiteY1" fmla="*/ 354106 h 701580"/>
                <a:gd name="connsiteX2" fmla="*/ 148453 w 300171"/>
                <a:gd name="connsiteY2" fmla="*/ 692982 h 701580"/>
                <a:gd name="connsiteX3" fmla="*/ 48683 w 300171"/>
                <a:gd name="connsiteY3" fmla="*/ 586569 h 701580"/>
                <a:gd name="connsiteX4" fmla="*/ 173671 w 300171"/>
                <a:gd name="connsiteY4" fmla="*/ 435660 h 701580"/>
                <a:gd name="connsiteX5" fmla="*/ 0 w 300171"/>
                <a:gd name="connsiteY5" fmla="*/ 222421 h 701580"/>
                <a:gd name="connsiteX6" fmla="*/ 107092 w 300171"/>
                <a:gd name="connsiteY6" fmla="*/ 0 h 701580"/>
                <a:gd name="connsiteX0" fmla="*/ 310140 w 310140"/>
                <a:gd name="connsiteY0" fmla="*/ 681939 h 699931"/>
                <a:gd name="connsiteX1" fmla="*/ 2537 w 310140"/>
                <a:gd name="connsiteY1" fmla="*/ 384703 h 699931"/>
                <a:gd name="connsiteX2" fmla="*/ 158422 w 310140"/>
                <a:gd name="connsiteY2" fmla="*/ 692982 h 699931"/>
                <a:gd name="connsiteX3" fmla="*/ 58652 w 310140"/>
                <a:gd name="connsiteY3" fmla="*/ 586569 h 699931"/>
                <a:gd name="connsiteX4" fmla="*/ 183640 w 310140"/>
                <a:gd name="connsiteY4" fmla="*/ 435660 h 699931"/>
                <a:gd name="connsiteX5" fmla="*/ 9969 w 310140"/>
                <a:gd name="connsiteY5" fmla="*/ 222421 h 699931"/>
                <a:gd name="connsiteX6" fmla="*/ 117061 w 310140"/>
                <a:gd name="connsiteY6" fmla="*/ 0 h 699931"/>
                <a:gd name="connsiteX0" fmla="*/ 310886 w 326291"/>
                <a:gd name="connsiteY0" fmla="*/ 681939 h 695635"/>
                <a:gd name="connsiteX1" fmla="*/ 3283 w 326291"/>
                <a:gd name="connsiteY1" fmla="*/ 384703 h 695635"/>
                <a:gd name="connsiteX2" fmla="*/ 159168 w 326291"/>
                <a:gd name="connsiteY2" fmla="*/ 692982 h 695635"/>
                <a:gd name="connsiteX3" fmla="*/ 326154 w 326291"/>
                <a:gd name="connsiteY3" fmla="*/ 528655 h 695635"/>
                <a:gd name="connsiteX4" fmla="*/ 184386 w 326291"/>
                <a:gd name="connsiteY4" fmla="*/ 435660 h 695635"/>
                <a:gd name="connsiteX5" fmla="*/ 10715 w 326291"/>
                <a:gd name="connsiteY5" fmla="*/ 222421 h 695635"/>
                <a:gd name="connsiteX6" fmla="*/ 117807 w 326291"/>
                <a:gd name="connsiteY6" fmla="*/ 0 h 695635"/>
                <a:gd name="connsiteX0" fmla="*/ 307078 w 322483"/>
                <a:gd name="connsiteY0" fmla="*/ 681939 h 695513"/>
                <a:gd name="connsiteX1" fmla="*/ 3358 w 322483"/>
                <a:gd name="connsiteY1" fmla="*/ 550235 h 695513"/>
                <a:gd name="connsiteX2" fmla="*/ 155360 w 322483"/>
                <a:gd name="connsiteY2" fmla="*/ 692982 h 695513"/>
                <a:gd name="connsiteX3" fmla="*/ 322346 w 322483"/>
                <a:gd name="connsiteY3" fmla="*/ 528655 h 695513"/>
                <a:gd name="connsiteX4" fmla="*/ 180578 w 322483"/>
                <a:gd name="connsiteY4" fmla="*/ 435660 h 695513"/>
                <a:gd name="connsiteX5" fmla="*/ 6907 w 322483"/>
                <a:gd name="connsiteY5" fmla="*/ 222421 h 695513"/>
                <a:gd name="connsiteX6" fmla="*/ 113999 w 322483"/>
                <a:gd name="connsiteY6" fmla="*/ 0 h 695513"/>
                <a:gd name="connsiteX0" fmla="*/ 308049 w 323641"/>
                <a:gd name="connsiteY0" fmla="*/ 681939 h 777814"/>
                <a:gd name="connsiteX1" fmla="*/ 4329 w 323641"/>
                <a:gd name="connsiteY1" fmla="*/ 550235 h 777814"/>
                <a:gd name="connsiteX2" fmla="*/ 141923 w 323641"/>
                <a:gd name="connsiteY2" fmla="*/ 777770 h 777814"/>
                <a:gd name="connsiteX3" fmla="*/ 323317 w 323641"/>
                <a:gd name="connsiteY3" fmla="*/ 528655 h 777814"/>
                <a:gd name="connsiteX4" fmla="*/ 181549 w 323641"/>
                <a:gd name="connsiteY4" fmla="*/ 435660 h 777814"/>
                <a:gd name="connsiteX5" fmla="*/ 7878 w 323641"/>
                <a:gd name="connsiteY5" fmla="*/ 222421 h 777814"/>
                <a:gd name="connsiteX6" fmla="*/ 114970 w 323641"/>
                <a:gd name="connsiteY6" fmla="*/ 0 h 777814"/>
                <a:gd name="connsiteX0" fmla="*/ 300171 w 315763"/>
                <a:gd name="connsiteY0" fmla="*/ 681939 h 777773"/>
                <a:gd name="connsiteX1" fmla="*/ 17942 w 315763"/>
                <a:gd name="connsiteY1" fmla="*/ 522674 h 777773"/>
                <a:gd name="connsiteX2" fmla="*/ 134045 w 315763"/>
                <a:gd name="connsiteY2" fmla="*/ 777770 h 777773"/>
                <a:gd name="connsiteX3" fmla="*/ 315439 w 315763"/>
                <a:gd name="connsiteY3" fmla="*/ 528655 h 777773"/>
                <a:gd name="connsiteX4" fmla="*/ 173671 w 315763"/>
                <a:gd name="connsiteY4" fmla="*/ 435660 h 777773"/>
                <a:gd name="connsiteX5" fmla="*/ 0 w 315763"/>
                <a:gd name="connsiteY5" fmla="*/ 222421 h 777773"/>
                <a:gd name="connsiteX6" fmla="*/ 107092 w 315763"/>
                <a:gd name="connsiteY6" fmla="*/ 0 h 777773"/>
                <a:gd name="connsiteX0" fmla="*/ 309277 w 315763"/>
                <a:gd name="connsiteY0" fmla="*/ 755517 h 777773"/>
                <a:gd name="connsiteX1" fmla="*/ 17942 w 315763"/>
                <a:gd name="connsiteY1" fmla="*/ 522674 h 777773"/>
                <a:gd name="connsiteX2" fmla="*/ 134045 w 315763"/>
                <a:gd name="connsiteY2" fmla="*/ 777770 h 777773"/>
                <a:gd name="connsiteX3" fmla="*/ 315439 w 315763"/>
                <a:gd name="connsiteY3" fmla="*/ 528655 h 777773"/>
                <a:gd name="connsiteX4" fmla="*/ 173671 w 315763"/>
                <a:gd name="connsiteY4" fmla="*/ 435660 h 777773"/>
                <a:gd name="connsiteX5" fmla="*/ 0 w 315763"/>
                <a:gd name="connsiteY5" fmla="*/ 222421 h 777773"/>
                <a:gd name="connsiteX6" fmla="*/ 107092 w 315763"/>
                <a:gd name="connsiteY6" fmla="*/ 0 h 777773"/>
                <a:gd name="connsiteX0" fmla="*/ 309277 w 315763"/>
                <a:gd name="connsiteY0" fmla="*/ 755517 h 777773"/>
                <a:gd name="connsiteX1" fmla="*/ 17942 w 315763"/>
                <a:gd name="connsiteY1" fmla="*/ 522674 h 777773"/>
                <a:gd name="connsiteX2" fmla="*/ 134045 w 315763"/>
                <a:gd name="connsiteY2" fmla="*/ 777770 h 777773"/>
                <a:gd name="connsiteX3" fmla="*/ 315439 w 315763"/>
                <a:gd name="connsiteY3" fmla="*/ 528655 h 777773"/>
                <a:gd name="connsiteX4" fmla="*/ 173671 w 315763"/>
                <a:gd name="connsiteY4" fmla="*/ 435660 h 777773"/>
                <a:gd name="connsiteX5" fmla="*/ 0 w 315763"/>
                <a:gd name="connsiteY5" fmla="*/ 222421 h 777773"/>
                <a:gd name="connsiteX6" fmla="*/ 107092 w 315763"/>
                <a:gd name="connsiteY6" fmla="*/ 0 h 777773"/>
                <a:gd name="connsiteX0" fmla="*/ 309277 w 315523"/>
                <a:gd name="connsiteY0" fmla="*/ 755517 h 777773"/>
                <a:gd name="connsiteX1" fmla="*/ 17942 w 315523"/>
                <a:gd name="connsiteY1" fmla="*/ 522674 h 777773"/>
                <a:gd name="connsiteX2" fmla="*/ 134045 w 315523"/>
                <a:gd name="connsiteY2" fmla="*/ 777770 h 777773"/>
                <a:gd name="connsiteX3" fmla="*/ 315439 w 315523"/>
                <a:gd name="connsiteY3" fmla="*/ 528655 h 777773"/>
                <a:gd name="connsiteX4" fmla="*/ 110372 w 315523"/>
                <a:gd name="connsiteY4" fmla="*/ 393689 h 777773"/>
                <a:gd name="connsiteX5" fmla="*/ 0 w 315523"/>
                <a:gd name="connsiteY5" fmla="*/ 222421 h 777773"/>
                <a:gd name="connsiteX6" fmla="*/ 107092 w 315523"/>
                <a:gd name="connsiteY6" fmla="*/ 0 h 777773"/>
                <a:gd name="connsiteX0" fmla="*/ 309277 w 309277"/>
                <a:gd name="connsiteY0" fmla="*/ 755517 h 777780"/>
                <a:gd name="connsiteX1" fmla="*/ 17942 w 309277"/>
                <a:gd name="connsiteY1" fmla="*/ 522674 h 777780"/>
                <a:gd name="connsiteX2" fmla="*/ 134045 w 309277"/>
                <a:gd name="connsiteY2" fmla="*/ 777770 h 777780"/>
                <a:gd name="connsiteX3" fmla="*/ 255176 w 309277"/>
                <a:gd name="connsiteY3" fmla="*/ 511211 h 777780"/>
                <a:gd name="connsiteX4" fmla="*/ 110372 w 309277"/>
                <a:gd name="connsiteY4" fmla="*/ 393689 h 777780"/>
                <a:gd name="connsiteX5" fmla="*/ 0 w 309277"/>
                <a:gd name="connsiteY5" fmla="*/ 222421 h 777780"/>
                <a:gd name="connsiteX6" fmla="*/ 107092 w 309277"/>
                <a:gd name="connsiteY6" fmla="*/ 0 h 777780"/>
                <a:gd name="connsiteX0" fmla="*/ 309277 w 309277"/>
                <a:gd name="connsiteY0" fmla="*/ 755517 h 777780"/>
                <a:gd name="connsiteX1" fmla="*/ 17942 w 309277"/>
                <a:gd name="connsiteY1" fmla="*/ 522674 h 777780"/>
                <a:gd name="connsiteX2" fmla="*/ 134045 w 309277"/>
                <a:gd name="connsiteY2" fmla="*/ 777770 h 777780"/>
                <a:gd name="connsiteX3" fmla="*/ 255176 w 309277"/>
                <a:gd name="connsiteY3" fmla="*/ 511211 h 777780"/>
                <a:gd name="connsiteX4" fmla="*/ 107337 w 309277"/>
                <a:gd name="connsiteY4" fmla="*/ 369163 h 777780"/>
                <a:gd name="connsiteX5" fmla="*/ 0 w 309277"/>
                <a:gd name="connsiteY5" fmla="*/ 222421 h 777780"/>
                <a:gd name="connsiteX6" fmla="*/ 107092 w 309277"/>
                <a:gd name="connsiteY6" fmla="*/ 0 h 777780"/>
                <a:gd name="connsiteX0" fmla="*/ 296973 w 296973"/>
                <a:gd name="connsiteY0" fmla="*/ 755517 h 777780"/>
                <a:gd name="connsiteX1" fmla="*/ 5638 w 296973"/>
                <a:gd name="connsiteY1" fmla="*/ 522674 h 777780"/>
                <a:gd name="connsiteX2" fmla="*/ 121741 w 296973"/>
                <a:gd name="connsiteY2" fmla="*/ 777770 h 777780"/>
                <a:gd name="connsiteX3" fmla="*/ 242872 w 296973"/>
                <a:gd name="connsiteY3" fmla="*/ 511211 h 777780"/>
                <a:gd name="connsiteX4" fmla="*/ 95033 w 296973"/>
                <a:gd name="connsiteY4" fmla="*/ 369163 h 777780"/>
                <a:gd name="connsiteX5" fmla="*/ 0 w 296973"/>
                <a:gd name="connsiteY5" fmla="*/ 187695 h 777780"/>
                <a:gd name="connsiteX6" fmla="*/ 94788 w 296973"/>
                <a:gd name="connsiteY6" fmla="*/ 0 h 777780"/>
                <a:gd name="connsiteX0" fmla="*/ 297284 w 297284"/>
                <a:gd name="connsiteY0" fmla="*/ 755517 h 777780"/>
                <a:gd name="connsiteX1" fmla="*/ 5949 w 297284"/>
                <a:gd name="connsiteY1" fmla="*/ 522674 h 777780"/>
                <a:gd name="connsiteX2" fmla="*/ 122052 w 297284"/>
                <a:gd name="connsiteY2" fmla="*/ 777770 h 777780"/>
                <a:gd name="connsiteX3" fmla="*/ 243183 w 297284"/>
                <a:gd name="connsiteY3" fmla="*/ 511211 h 777780"/>
                <a:gd name="connsiteX4" fmla="*/ 95344 w 297284"/>
                <a:gd name="connsiteY4" fmla="*/ 369163 h 777780"/>
                <a:gd name="connsiteX5" fmla="*/ 311 w 297284"/>
                <a:gd name="connsiteY5" fmla="*/ 187695 h 777780"/>
                <a:gd name="connsiteX6" fmla="*/ 95099 w 297284"/>
                <a:gd name="connsiteY6" fmla="*/ 0 h 777780"/>
                <a:gd name="connsiteX0" fmla="*/ 297545 w 297545"/>
                <a:gd name="connsiteY0" fmla="*/ 755517 h 777780"/>
                <a:gd name="connsiteX1" fmla="*/ 6210 w 297545"/>
                <a:gd name="connsiteY1" fmla="*/ 522674 h 777780"/>
                <a:gd name="connsiteX2" fmla="*/ 122313 w 297545"/>
                <a:gd name="connsiteY2" fmla="*/ 777770 h 777780"/>
                <a:gd name="connsiteX3" fmla="*/ 243444 w 297545"/>
                <a:gd name="connsiteY3" fmla="*/ 511211 h 777780"/>
                <a:gd name="connsiteX4" fmla="*/ 66019 w 297545"/>
                <a:gd name="connsiteY4" fmla="*/ 331320 h 777780"/>
                <a:gd name="connsiteX5" fmla="*/ 572 w 297545"/>
                <a:gd name="connsiteY5" fmla="*/ 187695 h 777780"/>
                <a:gd name="connsiteX6" fmla="*/ 95360 w 297545"/>
                <a:gd name="connsiteY6" fmla="*/ 0 h 777780"/>
                <a:gd name="connsiteX0" fmla="*/ 297177 w 297177"/>
                <a:gd name="connsiteY0" fmla="*/ 755517 h 777780"/>
                <a:gd name="connsiteX1" fmla="*/ 5842 w 297177"/>
                <a:gd name="connsiteY1" fmla="*/ 522674 h 777780"/>
                <a:gd name="connsiteX2" fmla="*/ 121945 w 297177"/>
                <a:gd name="connsiteY2" fmla="*/ 777770 h 777780"/>
                <a:gd name="connsiteX3" fmla="*/ 243076 w 297177"/>
                <a:gd name="connsiteY3" fmla="*/ 511211 h 777780"/>
                <a:gd name="connsiteX4" fmla="*/ 129032 w 297177"/>
                <a:gd name="connsiteY4" fmla="*/ 306875 h 777780"/>
                <a:gd name="connsiteX5" fmla="*/ 204 w 297177"/>
                <a:gd name="connsiteY5" fmla="*/ 187695 h 777780"/>
                <a:gd name="connsiteX6" fmla="*/ 94992 w 297177"/>
                <a:gd name="connsiteY6" fmla="*/ 0 h 777780"/>
                <a:gd name="connsiteX0" fmla="*/ 297579 w 297579"/>
                <a:gd name="connsiteY0" fmla="*/ 755517 h 777780"/>
                <a:gd name="connsiteX1" fmla="*/ 6244 w 297579"/>
                <a:gd name="connsiteY1" fmla="*/ 522674 h 777780"/>
                <a:gd name="connsiteX2" fmla="*/ 122347 w 297579"/>
                <a:gd name="connsiteY2" fmla="*/ 777770 h 777780"/>
                <a:gd name="connsiteX3" fmla="*/ 243478 w 297579"/>
                <a:gd name="connsiteY3" fmla="*/ 511211 h 777780"/>
                <a:gd name="connsiteX4" fmla="*/ 64031 w 297579"/>
                <a:gd name="connsiteY4" fmla="*/ 314969 h 777780"/>
                <a:gd name="connsiteX5" fmla="*/ 606 w 297579"/>
                <a:gd name="connsiteY5" fmla="*/ 187695 h 777780"/>
                <a:gd name="connsiteX6" fmla="*/ 95394 w 297579"/>
                <a:gd name="connsiteY6" fmla="*/ 0 h 777780"/>
                <a:gd name="connsiteX0" fmla="*/ 343109 w 343109"/>
                <a:gd name="connsiteY0" fmla="*/ 755517 h 777780"/>
                <a:gd name="connsiteX1" fmla="*/ 51774 w 343109"/>
                <a:gd name="connsiteY1" fmla="*/ 522674 h 777780"/>
                <a:gd name="connsiteX2" fmla="*/ 167877 w 343109"/>
                <a:gd name="connsiteY2" fmla="*/ 777770 h 777780"/>
                <a:gd name="connsiteX3" fmla="*/ 289008 w 343109"/>
                <a:gd name="connsiteY3" fmla="*/ 511211 h 777780"/>
                <a:gd name="connsiteX4" fmla="*/ 109561 w 343109"/>
                <a:gd name="connsiteY4" fmla="*/ 314969 h 777780"/>
                <a:gd name="connsiteX5" fmla="*/ 281 w 343109"/>
                <a:gd name="connsiteY5" fmla="*/ 85461 h 777780"/>
                <a:gd name="connsiteX6" fmla="*/ 140924 w 343109"/>
                <a:gd name="connsiteY6" fmla="*/ 0 h 777780"/>
                <a:gd name="connsiteX0" fmla="*/ 353703 w 353703"/>
                <a:gd name="connsiteY0" fmla="*/ 755517 h 777780"/>
                <a:gd name="connsiteX1" fmla="*/ 62368 w 353703"/>
                <a:gd name="connsiteY1" fmla="*/ 522674 h 777780"/>
                <a:gd name="connsiteX2" fmla="*/ 178471 w 353703"/>
                <a:gd name="connsiteY2" fmla="*/ 777770 h 777780"/>
                <a:gd name="connsiteX3" fmla="*/ 299602 w 353703"/>
                <a:gd name="connsiteY3" fmla="*/ 511211 h 777780"/>
                <a:gd name="connsiteX4" fmla="*/ 120155 w 353703"/>
                <a:gd name="connsiteY4" fmla="*/ 314969 h 777780"/>
                <a:gd name="connsiteX5" fmla="*/ 10875 w 353703"/>
                <a:gd name="connsiteY5" fmla="*/ 85461 h 777780"/>
                <a:gd name="connsiteX6" fmla="*/ 151518 w 353703"/>
                <a:gd name="connsiteY6" fmla="*/ 0 h 777780"/>
                <a:gd name="connsiteX0" fmla="*/ 392470 w 392470"/>
                <a:gd name="connsiteY0" fmla="*/ 755517 h 777780"/>
                <a:gd name="connsiteX1" fmla="*/ 101135 w 392470"/>
                <a:gd name="connsiteY1" fmla="*/ 522674 h 777780"/>
                <a:gd name="connsiteX2" fmla="*/ 217238 w 392470"/>
                <a:gd name="connsiteY2" fmla="*/ 777770 h 777780"/>
                <a:gd name="connsiteX3" fmla="*/ 338369 w 392470"/>
                <a:gd name="connsiteY3" fmla="*/ 511211 h 777780"/>
                <a:gd name="connsiteX4" fmla="*/ 158922 w 392470"/>
                <a:gd name="connsiteY4" fmla="*/ 314969 h 777780"/>
                <a:gd name="connsiteX5" fmla="*/ 8765 w 392470"/>
                <a:gd name="connsiteY5" fmla="*/ 90520 h 777780"/>
                <a:gd name="connsiteX6" fmla="*/ 190285 w 392470"/>
                <a:gd name="connsiteY6" fmla="*/ 0 h 777780"/>
                <a:gd name="connsiteX0" fmla="*/ 392470 w 392470"/>
                <a:gd name="connsiteY0" fmla="*/ 755517 h 777780"/>
                <a:gd name="connsiteX1" fmla="*/ 101135 w 392470"/>
                <a:gd name="connsiteY1" fmla="*/ 522674 h 777780"/>
                <a:gd name="connsiteX2" fmla="*/ 217238 w 392470"/>
                <a:gd name="connsiteY2" fmla="*/ 777770 h 777780"/>
                <a:gd name="connsiteX3" fmla="*/ 338369 w 392470"/>
                <a:gd name="connsiteY3" fmla="*/ 511211 h 777780"/>
                <a:gd name="connsiteX4" fmla="*/ 158922 w 392470"/>
                <a:gd name="connsiteY4" fmla="*/ 314969 h 777780"/>
                <a:gd name="connsiteX5" fmla="*/ 8765 w 392470"/>
                <a:gd name="connsiteY5" fmla="*/ 90520 h 777780"/>
                <a:gd name="connsiteX6" fmla="*/ 190285 w 392470"/>
                <a:gd name="connsiteY6" fmla="*/ 0 h 777780"/>
                <a:gd name="connsiteX0" fmla="*/ 383705 w 383705"/>
                <a:gd name="connsiteY0" fmla="*/ 755517 h 777780"/>
                <a:gd name="connsiteX1" fmla="*/ 92370 w 383705"/>
                <a:gd name="connsiteY1" fmla="*/ 522674 h 777780"/>
                <a:gd name="connsiteX2" fmla="*/ 208473 w 383705"/>
                <a:gd name="connsiteY2" fmla="*/ 777770 h 777780"/>
                <a:gd name="connsiteX3" fmla="*/ 329604 w 383705"/>
                <a:gd name="connsiteY3" fmla="*/ 511211 h 777780"/>
                <a:gd name="connsiteX4" fmla="*/ 150157 w 383705"/>
                <a:gd name="connsiteY4" fmla="*/ 314969 h 777780"/>
                <a:gd name="connsiteX5" fmla="*/ 0 w 383705"/>
                <a:gd name="connsiteY5" fmla="*/ 90520 h 777780"/>
                <a:gd name="connsiteX6" fmla="*/ 181520 w 383705"/>
                <a:gd name="connsiteY6" fmla="*/ 0 h 777780"/>
                <a:gd name="connsiteX0" fmla="*/ 383705 w 383705"/>
                <a:gd name="connsiteY0" fmla="*/ 755517 h 777780"/>
                <a:gd name="connsiteX1" fmla="*/ 92370 w 383705"/>
                <a:gd name="connsiteY1" fmla="*/ 522674 h 777780"/>
                <a:gd name="connsiteX2" fmla="*/ 208473 w 383705"/>
                <a:gd name="connsiteY2" fmla="*/ 777770 h 777780"/>
                <a:gd name="connsiteX3" fmla="*/ 329604 w 383705"/>
                <a:gd name="connsiteY3" fmla="*/ 511211 h 777780"/>
                <a:gd name="connsiteX4" fmla="*/ 119560 w 383705"/>
                <a:gd name="connsiteY4" fmla="*/ 268951 h 777780"/>
                <a:gd name="connsiteX5" fmla="*/ 0 w 383705"/>
                <a:gd name="connsiteY5" fmla="*/ 90520 h 777780"/>
                <a:gd name="connsiteX6" fmla="*/ 181520 w 383705"/>
                <a:gd name="connsiteY6" fmla="*/ 0 h 777780"/>
                <a:gd name="connsiteX0" fmla="*/ 383705 w 383705"/>
                <a:gd name="connsiteY0" fmla="*/ 755517 h 777780"/>
                <a:gd name="connsiteX1" fmla="*/ 92370 w 383705"/>
                <a:gd name="connsiteY1" fmla="*/ 522674 h 777780"/>
                <a:gd name="connsiteX2" fmla="*/ 208473 w 383705"/>
                <a:gd name="connsiteY2" fmla="*/ 777770 h 777780"/>
                <a:gd name="connsiteX3" fmla="*/ 329604 w 383705"/>
                <a:gd name="connsiteY3" fmla="*/ 511211 h 777780"/>
                <a:gd name="connsiteX4" fmla="*/ 119560 w 383705"/>
                <a:gd name="connsiteY4" fmla="*/ 268951 h 777780"/>
                <a:gd name="connsiteX5" fmla="*/ 0 w 383705"/>
                <a:gd name="connsiteY5" fmla="*/ 90520 h 777780"/>
                <a:gd name="connsiteX6" fmla="*/ 181520 w 383705"/>
                <a:gd name="connsiteY6" fmla="*/ 0 h 777780"/>
                <a:gd name="connsiteX0" fmla="*/ 383705 w 383705"/>
                <a:gd name="connsiteY0" fmla="*/ 755517 h 777780"/>
                <a:gd name="connsiteX1" fmla="*/ 92370 w 383705"/>
                <a:gd name="connsiteY1" fmla="*/ 522674 h 777780"/>
                <a:gd name="connsiteX2" fmla="*/ 208473 w 383705"/>
                <a:gd name="connsiteY2" fmla="*/ 777770 h 777780"/>
                <a:gd name="connsiteX3" fmla="*/ 329604 w 383705"/>
                <a:gd name="connsiteY3" fmla="*/ 511211 h 777780"/>
                <a:gd name="connsiteX4" fmla="*/ 197186 w 383705"/>
                <a:gd name="connsiteY4" fmla="*/ 292547 h 777780"/>
                <a:gd name="connsiteX5" fmla="*/ 0 w 383705"/>
                <a:gd name="connsiteY5" fmla="*/ 90520 h 777780"/>
                <a:gd name="connsiteX6" fmla="*/ 181520 w 383705"/>
                <a:gd name="connsiteY6" fmla="*/ 0 h 777780"/>
                <a:gd name="connsiteX0" fmla="*/ 383705 w 383705"/>
                <a:gd name="connsiteY0" fmla="*/ 755517 h 777780"/>
                <a:gd name="connsiteX1" fmla="*/ 92370 w 383705"/>
                <a:gd name="connsiteY1" fmla="*/ 522674 h 777780"/>
                <a:gd name="connsiteX2" fmla="*/ 208473 w 383705"/>
                <a:gd name="connsiteY2" fmla="*/ 777770 h 777780"/>
                <a:gd name="connsiteX3" fmla="*/ 329604 w 383705"/>
                <a:gd name="connsiteY3" fmla="*/ 511211 h 777780"/>
                <a:gd name="connsiteX4" fmla="*/ 197186 w 383705"/>
                <a:gd name="connsiteY4" fmla="*/ 292547 h 777780"/>
                <a:gd name="connsiteX5" fmla="*/ 0 w 383705"/>
                <a:gd name="connsiteY5" fmla="*/ 90520 h 777780"/>
                <a:gd name="connsiteX6" fmla="*/ 181520 w 383705"/>
                <a:gd name="connsiteY6" fmla="*/ 0 h 777780"/>
                <a:gd name="connsiteX0" fmla="*/ 386723 w 386723"/>
                <a:gd name="connsiteY0" fmla="*/ 755517 h 777780"/>
                <a:gd name="connsiteX1" fmla="*/ 95388 w 386723"/>
                <a:gd name="connsiteY1" fmla="*/ 522674 h 777780"/>
                <a:gd name="connsiteX2" fmla="*/ 211491 w 386723"/>
                <a:gd name="connsiteY2" fmla="*/ 777770 h 777780"/>
                <a:gd name="connsiteX3" fmla="*/ 332622 w 386723"/>
                <a:gd name="connsiteY3" fmla="*/ 511211 h 777780"/>
                <a:gd name="connsiteX4" fmla="*/ 200204 w 386723"/>
                <a:gd name="connsiteY4" fmla="*/ 292547 h 777780"/>
                <a:gd name="connsiteX5" fmla="*/ 3018 w 386723"/>
                <a:gd name="connsiteY5" fmla="*/ 90520 h 777780"/>
                <a:gd name="connsiteX6" fmla="*/ 184538 w 386723"/>
                <a:gd name="connsiteY6" fmla="*/ 0 h 777780"/>
                <a:gd name="connsiteX0" fmla="*/ 386723 w 386723"/>
                <a:gd name="connsiteY0" fmla="*/ 770334 h 792597"/>
                <a:gd name="connsiteX1" fmla="*/ 95388 w 386723"/>
                <a:gd name="connsiteY1" fmla="*/ 537491 h 792597"/>
                <a:gd name="connsiteX2" fmla="*/ 211491 w 386723"/>
                <a:gd name="connsiteY2" fmla="*/ 792587 h 792597"/>
                <a:gd name="connsiteX3" fmla="*/ 332622 w 386723"/>
                <a:gd name="connsiteY3" fmla="*/ 526028 h 792597"/>
                <a:gd name="connsiteX4" fmla="*/ 200204 w 386723"/>
                <a:gd name="connsiteY4" fmla="*/ 307364 h 792597"/>
                <a:gd name="connsiteX5" fmla="*/ 3018 w 386723"/>
                <a:gd name="connsiteY5" fmla="*/ 105337 h 792597"/>
                <a:gd name="connsiteX6" fmla="*/ 184538 w 386723"/>
                <a:gd name="connsiteY6" fmla="*/ 14817 h 792597"/>
                <a:gd name="connsiteX0" fmla="*/ 386723 w 386723"/>
                <a:gd name="connsiteY0" fmla="*/ 770334 h 792948"/>
                <a:gd name="connsiteX1" fmla="*/ 93283 w 386723"/>
                <a:gd name="connsiteY1" fmla="*/ 587556 h 792948"/>
                <a:gd name="connsiteX2" fmla="*/ 211491 w 386723"/>
                <a:gd name="connsiteY2" fmla="*/ 792587 h 792948"/>
                <a:gd name="connsiteX3" fmla="*/ 332622 w 386723"/>
                <a:gd name="connsiteY3" fmla="*/ 526028 h 792948"/>
                <a:gd name="connsiteX4" fmla="*/ 200204 w 386723"/>
                <a:gd name="connsiteY4" fmla="*/ 307364 h 792948"/>
                <a:gd name="connsiteX5" fmla="*/ 3018 w 386723"/>
                <a:gd name="connsiteY5" fmla="*/ 105337 h 792948"/>
                <a:gd name="connsiteX6" fmla="*/ 184538 w 386723"/>
                <a:gd name="connsiteY6" fmla="*/ 14817 h 792948"/>
                <a:gd name="connsiteX0" fmla="*/ 386723 w 386723"/>
                <a:gd name="connsiteY0" fmla="*/ 770334 h 792587"/>
                <a:gd name="connsiteX1" fmla="*/ 94376 w 386723"/>
                <a:gd name="connsiteY1" fmla="*/ 529318 h 792587"/>
                <a:gd name="connsiteX2" fmla="*/ 211491 w 386723"/>
                <a:gd name="connsiteY2" fmla="*/ 792587 h 792587"/>
                <a:gd name="connsiteX3" fmla="*/ 332622 w 386723"/>
                <a:gd name="connsiteY3" fmla="*/ 526028 h 792587"/>
                <a:gd name="connsiteX4" fmla="*/ 200204 w 386723"/>
                <a:gd name="connsiteY4" fmla="*/ 307364 h 792587"/>
                <a:gd name="connsiteX5" fmla="*/ 3018 w 386723"/>
                <a:gd name="connsiteY5" fmla="*/ 105337 h 792587"/>
                <a:gd name="connsiteX6" fmla="*/ 184538 w 386723"/>
                <a:gd name="connsiteY6" fmla="*/ 14817 h 792587"/>
                <a:gd name="connsiteX0" fmla="*/ 386723 w 386723"/>
                <a:gd name="connsiteY0" fmla="*/ 770334 h 792897"/>
                <a:gd name="connsiteX1" fmla="*/ 59569 w 386723"/>
                <a:gd name="connsiteY1" fmla="*/ 583429 h 792897"/>
                <a:gd name="connsiteX2" fmla="*/ 211491 w 386723"/>
                <a:gd name="connsiteY2" fmla="*/ 792587 h 792897"/>
                <a:gd name="connsiteX3" fmla="*/ 332622 w 386723"/>
                <a:gd name="connsiteY3" fmla="*/ 526028 h 792897"/>
                <a:gd name="connsiteX4" fmla="*/ 200204 w 386723"/>
                <a:gd name="connsiteY4" fmla="*/ 307364 h 792897"/>
                <a:gd name="connsiteX5" fmla="*/ 3018 w 386723"/>
                <a:gd name="connsiteY5" fmla="*/ 105337 h 792897"/>
                <a:gd name="connsiteX6" fmla="*/ 184538 w 386723"/>
                <a:gd name="connsiteY6" fmla="*/ 14817 h 792897"/>
                <a:gd name="connsiteX0" fmla="*/ 386723 w 386723"/>
                <a:gd name="connsiteY0" fmla="*/ 770334 h 792606"/>
                <a:gd name="connsiteX1" fmla="*/ 62685 w 386723"/>
                <a:gd name="connsiteY1" fmla="*/ 541541 h 792606"/>
                <a:gd name="connsiteX2" fmla="*/ 211491 w 386723"/>
                <a:gd name="connsiteY2" fmla="*/ 792587 h 792606"/>
                <a:gd name="connsiteX3" fmla="*/ 332622 w 386723"/>
                <a:gd name="connsiteY3" fmla="*/ 526028 h 792606"/>
                <a:gd name="connsiteX4" fmla="*/ 200204 w 386723"/>
                <a:gd name="connsiteY4" fmla="*/ 307364 h 792606"/>
                <a:gd name="connsiteX5" fmla="*/ 3018 w 386723"/>
                <a:gd name="connsiteY5" fmla="*/ 105337 h 792606"/>
                <a:gd name="connsiteX6" fmla="*/ 184538 w 386723"/>
                <a:gd name="connsiteY6" fmla="*/ 14817 h 792606"/>
                <a:gd name="connsiteX0" fmla="*/ 386723 w 386723"/>
                <a:gd name="connsiteY0" fmla="*/ 770334 h 792616"/>
                <a:gd name="connsiteX1" fmla="*/ 62685 w 386723"/>
                <a:gd name="connsiteY1" fmla="*/ 541541 h 792616"/>
                <a:gd name="connsiteX2" fmla="*/ 211491 w 386723"/>
                <a:gd name="connsiteY2" fmla="*/ 792587 h 792616"/>
                <a:gd name="connsiteX3" fmla="*/ 332622 w 386723"/>
                <a:gd name="connsiteY3" fmla="*/ 526028 h 792616"/>
                <a:gd name="connsiteX4" fmla="*/ 200204 w 386723"/>
                <a:gd name="connsiteY4" fmla="*/ 307364 h 792616"/>
                <a:gd name="connsiteX5" fmla="*/ 3018 w 386723"/>
                <a:gd name="connsiteY5" fmla="*/ 105337 h 792616"/>
                <a:gd name="connsiteX6" fmla="*/ 184538 w 386723"/>
                <a:gd name="connsiteY6" fmla="*/ 14817 h 792616"/>
                <a:gd name="connsiteX0" fmla="*/ 386723 w 386723"/>
                <a:gd name="connsiteY0" fmla="*/ 770334 h 792968"/>
                <a:gd name="connsiteX1" fmla="*/ 62685 w 386723"/>
                <a:gd name="connsiteY1" fmla="*/ 541541 h 792968"/>
                <a:gd name="connsiteX2" fmla="*/ 211491 w 386723"/>
                <a:gd name="connsiteY2" fmla="*/ 792587 h 792968"/>
                <a:gd name="connsiteX3" fmla="*/ 332622 w 386723"/>
                <a:gd name="connsiteY3" fmla="*/ 526028 h 792968"/>
                <a:gd name="connsiteX4" fmla="*/ 200204 w 386723"/>
                <a:gd name="connsiteY4" fmla="*/ 307364 h 792968"/>
                <a:gd name="connsiteX5" fmla="*/ 3018 w 386723"/>
                <a:gd name="connsiteY5" fmla="*/ 105337 h 792968"/>
                <a:gd name="connsiteX6" fmla="*/ 184538 w 386723"/>
                <a:gd name="connsiteY6" fmla="*/ 14817 h 792968"/>
                <a:gd name="connsiteX0" fmla="*/ 387737 w 387737"/>
                <a:gd name="connsiteY0" fmla="*/ 770334 h 792968"/>
                <a:gd name="connsiteX1" fmla="*/ 63699 w 387737"/>
                <a:gd name="connsiteY1" fmla="*/ 541541 h 792968"/>
                <a:gd name="connsiteX2" fmla="*/ 212505 w 387737"/>
                <a:gd name="connsiteY2" fmla="*/ 792587 h 792968"/>
                <a:gd name="connsiteX3" fmla="*/ 333636 w 387737"/>
                <a:gd name="connsiteY3" fmla="*/ 526028 h 792968"/>
                <a:gd name="connsiteX4" fmla="*/ 201218 w 387737"/>
                <a:gd name="connsiteY4" fmla="*/ 307364 h 792968"/>
                <a:gd name="connsiteX5" fmla="*/ 4032 w 387737"/>
                <a:gd name="connsiteY5" fmla="*/ 105337 h 792968"/>
                <a:gd name="connsiteX6" fmla="*/ 185552 w 387737"/>
                <a:gd name="connsiteY6" fmla="*/ 14817 h 79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737" h="792968">
                  <a:moveTo>
                    <a:pt x="387737" y="770334"/>
                  </a:moveTo>
                  <a:cubicBezTo>
                    <a:pt x="264298" y="613070"/>
                    <a:pt x="141027" y="457171"/>
                    <a:pt x="63699" y="541541"/>
                  </a:cubicBezTo>
                  <a:cubicBezTo>
                    <a:pt x="-13629" y="625911"/>
                    <a:pt x="110287" y="802255"/>
                    <a:pt x="212505" y="792587"/>
                  </a:cubicBezTo>
                  <a:cubicBezTo>
                    <a:pt x="314723" y="782919"/>
                    <a:pt x="339564" y="639600"/>
                    <a:pt x="333636" y="526028"/>
                  </a:cubicBezTo>
                  <a:cubicBezTo>
                    <a:pt x="327708" y="412456"/>
                    <a:pt x="306216" y="379584"/>
                    <a:pt x="201218" y="307364"/>
                  </a:cubicBezTo>
                  <a:cubicBezTo>
                    <a:pt x="96220" y="235144"/>
                    <a:pt x="-23614" y="244995"/>
                    <a:pt x="4032" y="105337"/>
                  </a:cubicBezTo>
                  <a:cubicBezTo>
                    <a:pt x="58308" y="-87423"/>
                    <a:pt x="148482" y="50514"/>
                    <a:pt x="185552" y="14817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465BC7-67A1-4768-8BC5-4A63C6335D0B}"/>
                </a:ext>
              </a:extLst>
            </p:cNvPr>
            <p:cNvSpPr/>
            <p:nvPr/>
          </p:nvSpPr>
          <p:spPr>
            <a:xfrm rot="11616528">
              <a:off x="6002717" y="4784366"/>
              <a:ext cx="246880" cy="704241"/>
            </a:xfrm>
            <a:custGeom>
              <a:avLst/>
              <a:gdLst>
                <a:gd name="connsiteX0" fmla="*/ 89126 w 246880"/>
                <a:gd name="connsiteY0" fmla="*/ 0 h 704241"/>
                <a:gd name="connsiteX1" fmla="*/ 6748 w 246880"/>
                <a:gd name="connsiteY1" fmla="*/ 181233 h 704241"/>
                <a:gd name="connsiteX2" fmla="*/ 245645 w 246880"/>
                <a:gd name="connsiteY2" fmla="*/ 288325 h 704241"/>
                <a:gd name="connsiteX3" fmla="*/ 105602 w 246880"/>
                <a:gd name="connsiteY3" fmla="*/ 527222 h 704241"/>
                <a:gd name="connsiteX4" fmla="*/ 229170 w 246880"/>
                <a:gd name="connsiteY4" fmla="*/ 700216 h 704241"/>
                <a:gd name="connsiteX5" fmla="*/ 122078 w 246880"/>
                <a:gd name="connsiteY5" fmla="*/ 354227 h 704241"/>
                <a:gd name="connsiteX6" fmla="*/ 229170 w 246880"/>
                <a:gd name="connsiteY6" fmla="*/ 131806 h 70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80" h="704241">
                  <a:moveTo>
                    <a:pt x="89126" y="0"/>
                  </a:moveTo>
                  <a:cubicBezTo>
                    <a:pt x="34893" y="66589"/>
                    <a:pt x="-19339" y="133179"/>
                    <a:pt x="6748" y="181233"/>
                  </a:cubicBezTo>
                  <a:cubicBezTo>
                    <a:pt x="32834" y="229287"/>
                    <a:pt x="229169" y="230660"/>
                    <a:pt x="245645" y="288325"/>
                  </a:cubicBezTo>
                  <a:cubicBezTo>
                    <a:pt x="262121" y="345990"/>
                    <a:pt x="108348" y="458574"/>
                    <a:pt x="105602" y="527222"/>
                  </a:cubicBezTo>
                  <a:cubicBezTo>
                    <a:pt x="102856" y="595870"/>
                    <a:pt x="226424" y="729049"/>
                    <a:pt x="229170" y="700216"/>
                  </a:cubicBezTo>
                  <a:cubicBezTo>
                    <a:pt x="231916" y="671383"/>
                    <a:pt x="122078" y="448962"/>
                    <a:pt x="122078" y="354227"/>
                  </a:cubicBezTo>
                  <a:cubicBezTo>
                    <a:pt x="122078" y="259492"/>
                    <a:pt x="192100" y="167503"/>
                    <a:pt x="229170" y="131806"/>
                  </a:cubicBezTo>
                </a:path>
              </a:pathLst>
            </a:custGeom>
            <a:noFill/>
            <a:ln w="3810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5D27F3B-A9E3-4BED-AFD7-90689BAE476F}"/>
              </a:ext>
            </a:extLst>
          </p:cNvPr>
          <p:cNvSpPr/>
          <p:nvPr/>
        </p:nvSpPr>
        <p:spPr>
          <a:xfrm>
            <a:off x="7616288" y="5295171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4B376E-3EBA-4CC3-9617-8780E321F806}"/>
              </a:ext>
            </a:extLst>
          </p:cNvPr>
          <p:cNvSpPr/>
          <p:nvPr/>
        </p:nvSpPr>
        <p:spPr>
          <a:xfrm>
            <a:off x="8755817" y="4903831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FF89C7-1155-4227-8112-ABADF445CDAC}"/>
              </a:ext>
            </a:extLst>
          </p:cNvPr>
          <p:cNvSpPr/>
          <p:nvPr/>
        </p:nvSpPr>
        <p:spPr>
          <a:xfrm>
            <a:off x="8703386" y="4690022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43F3CB-A8FE-454D-9E35-BCC0FE803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965" y="6174195"/>
            <a:ext cx="2997472" cy="302701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5AF915F5-AA28-4EC2-80C0-69A606BC20B5}"/>
              </a:ext>
            </a:extLst>
          </p:cNvPr>
          <p:cNvSpPr/>
          <p:nvPr/>
        </p:nvSpPr>
        <p:spPr>
          <a:xfrm>
            <a:off x="9024584" y="4151370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CB7ACF68-9A9C-43D6-8B1B-8A1B564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10</a:t>
            </a:fld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31E2A9-C508-4F49-A76F-0372D6D33E08}"/>
              </a:ext>
            </a:extLst>
          </p:cNvPr>
          <p:cNvSpPr/>
          <p:nvPr/>
        </p:nvSpPr>
        <p:spPr>
          <a:xfrm>
            <a:off x="4921452" y="4594602"/>
            <a:ext cx="326674" cy="326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C814D-ACCA-4A85-A36A-FA403EC2E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271" y="6133502"/>
            <a:ext cx="2138017" cy="3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7" grpId="0" animBg="1"/>
      <p:bldP spid="41" grpId="0" animBg="1"/>
      <p:bldP spid="42" grpId="0" animBg="1"/>
      <p:bldP spid="43" grpId="0" animBg="1"/>
      <p:bldP spid="48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Neurofilament brush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of SCFT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9EAED-D19E-428E-B942-7CC2DD9D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/>
              <a:t>Neurofilament brush</a:t>
            </a:r>
          </a:p>
          <a:p>
            <a:pPr lvl="1"/>
            <a:r>
              <a:rPr lang="en-US" dirty="0"/>
              <a:t>Implication of brush inconsistencies on health</a:t>
            </a:r>
          </a:p>
          <a:p>
            <a:pPr lvl="1"/>
            <a:r>
              <a:rPr lang="en-US" dirty="0"/>
              <a:t>Proteins as b</a:t>
            </a:r>
            <a:r>
              <a:rPr lang="en-US" dirty="0">
                <a:sym typeface="Wingdings" panose="05000000000000000000" pitchFamily="2" charset="2"/>
              </a:rPr>
              <a:t>lock copolymers</a:t>
            </a:r>
          </a:p>
          <a:p>
            <a:pPr lvl="1"/>
            <a:r>
              <a:rPr lang="en-US" dirty="0"/>
              <a:t>Revised SCF Equations for NF brush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of SCFT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15052-C88E-4105-9D40-F22A0D65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7B1B-FFD8-482E-94B3-CB97223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Neurofilaments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DB4D-860A-44E2-B25F-88722337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02" y="1575562"/>
            <a:ext cx="10515600" cy="4351338"/>
          </a:xfrm>
        </p:spPr>
        <p:txBody>
          <a:bodyPr/>
          <a:lstStyle/>
          <a:p>
            <a:r>
              <a:rPr lang="en-US" dirty="0"/>
              <a:t>Resides in axon of neurons of vertebrates</a:t>
            </a:r>
          </a:p>
          <a:p>
            <a:pPr lvl="1"/>
            <a:r>
              <a:rPr lang="en-US" dirty="0"/>
              <a:t>Along with microtubules, form a stable matrix </a:t>
            </a:r>
            <a:br>
              <a:rPr lang="en-US" dirty="0"/>
            </a:br>
            <a:r>
              <a:rPr lang="en-US" dirty="0"/>
              <a:t>inside the axon</a:t>
            </a:r>
          </a:p>
          <a:p>
            <a:pPr lvl="1"/>
            <a:r>
              <a:rPr lang="en-US" dirty="0"/>
              <a:t>Controls rigidity and diameter size of axon</a:t>
            </a:r>
          </a:p>
          <a:p>
            <a:pPr lvl="1"/>
            <a:endParaRPr lang="en-US" dirty="0"/>
          </a:p>
          <a:p>
            <a:r>
              <a:rPr lang="en-US" dirty="0"/>
              <a:t>Composed of 3 main chain types: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8D51D8-2284-45C9-9CF0-DD64AD992730}"/>
              </a:ext>
            </a:extLst>
          </p:cNvPr>
          <p:cNvGrpSpPr/>
          <p:nvPr/>
        </p:nvGrpSpPr>
        <p:grpSpPr>
          <a:xfrm>
            <a:off x="597931" y="4313889"/>
            <a:ext cx="6361645" cy="1937098"/>
            <a:chOff x="553808" y="3872503"/>
            <a:chExt cx="6361645" cy="19370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24227F-EB53-44A5-A7AF-C1FF7A50B57A}"/>
                </a:ext>
              </a:extLst>
            </p:cNvPr>
            <p:cNvGrpSpPr/>
            <p:nvPr/>
          </p:nvGrpSpPr>
          <p:grpSpPr>
            <a:xfrm>
              <a:off x="2847005" y="3872503"/>
              <a:ext cx="4068448" cy="1932651"/>
              <a:chOff x="1366548" y="3942172"/>
              <a:chExt cx="4068448" cy="1932651"/>
            </a:xfrm>
          </p:grpSpPr>
          <p:pic>
            <p:nvPicPr>
              <p:cNvPr id="8" name="Picture 7" descr="Text&#10;&#10;Description automatically generated">
                <a:extLst>
                  <a:ext uri="{FF2B5EF4-FFF2-40B4-BE49-F238E27FC236}">
                    <a16:creationId xmlns:a16="http://schemas.microsoft.com/office/drawing/2014/main" id="{D3A907AC-AFFB-4439-A695-2E5B54C3C2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29" t="46142"/>
              <a:stretch/>
            </p:blipFill>
            <p:spPr>
              <a:xfrm>
                <a:off x="1463190" y="4376726"/>
                <a:ext cx="3971806" cy="1498097"/>
              </a:xfrm>
              <a:prstGeom prst="rect">
                <a:avLst/>
              </a:prstGeom>
            </p:spPr>
          </p:pic>
          <p:pic>
            <p:nvPicPr>
              <p:cNvPr id="9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9B0A324F-240D-4309-A1FE-6B1F4FA38C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07" t="136" r="-1" b="86586"/>
              <a:stretch/>
            </p:blipFill>
            <p:spPr>
              <a:xfrm>
                <a:off x="1366548" y="3942172"/>
                <a:ext cx="4068448" cy="369332"/>
              </a:xfrm>
              <a:prstGeom prst="rect">
                <a:avLst/>
              </a:prstGeom>
            </p:spPr>
          </p:pic>
        </p:grpSp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ACE9F3B0-D89A-4E23-9E1D-0DF567A7D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6862" r="55207" b="-720"/>
            <a:stretch/>
          </p:blipFill>
          <p:spPr>
            <a:xfrm>
              <a:off x="1140275" y="4311504"/>
              <a:ext cx="1706730" cy="149809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4EA208-489B-4300-9157-1031D5338142}"/>
                </a:ext>
              </a:extLst>
            </p:cNvPr>
            <p:cNvSpPr/>
            <p:nvPr/>
          </p:nvSpPr>
          <p:spPr>
            <a:xfrm>
              <a:off x="722811" y="4376772"/>
              <a:ext cx="836023" cy="41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8E26A0-2399-47B9-A49D-A37EAE28F9D8}"/>
                </a:ext>
              </a:extLst>
            </p:cNvPr>
            <p:cNvSpPr/>
            <p:nvPr/>
          </p:nvSpPr>
          <p:spPr>
            <a:xfrm>
              <a:off x="553808" y="5353067"/>
              <a:ext cx="836023" cy="41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6C01-4452-4EF2-9CAA-3A2B5D66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2538C-0CF4-4DEF-AE8C-96ADE4C9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48" y="136525"/>
            <a:ext cx="3801215" cy="3292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03B6F-5FED-4666-BA99-55FD1820DEE0}"/>
              </a:ext>
            </a:extLst>
          </p:cNvPr>
          <p:cNvSpPr txBox="1"/>
          <p:nvPr/>
        </p:nvSpPr>
        <p:spPr>
          <a:xfrm>
            <a:off x="2693376" y="6308209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Figure Credit: Erika 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130EA-4641-402F-AA2C-8E4B97E5A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073" y="4034954"/>
            <a:ext cx="3512750" cy="20237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8ADA62-C03B-4CE9-BE4A-0B0354344A08}"/>
              </a:ext>
            </a:extLst>
          </p:cNvPr>
          <p:cNvSpPr txBox="1"/>
          <p:nvPr/>
        </p:nvSpPr>
        <p:spPr>
          <a:xfrm>
            <a:off x="8610600" y="3422036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Figure Credit: Erika 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C343D-B00B-4F3C-9CAF-F20B0584EB9D}"/>
              </a:ext>
            </a:extLst>
          </p:cNvPr>
          <p:cNvSpPr txBox="1"/>
          <p:nvPr/>
        </p:nvSpPr>
        <p:spPr>
          <a:xfrm>
            <a:off x="7622263" y="6067147"/>
            <a:ext cx="39718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Figure: Yuan, Rao, Nixon. (2012).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Neurofilamnts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at a Glance. </a:t>
            </a:r>
            <a:br>
              <a:rPr lang="en-US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J Cell Sci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. 125 (14): 3257–3263.</a:t>
            </a:r>
          </a:p>
        </p:txBody>
      </p:sp>
    </p:spTree>
    <p:extLst>
      <p:ext uri="{BB962C8B-B14F-4D97-AF65-F5344CB8AC3E}">
        <p14:creationId xmlns:p14="http://schemas.microsoft.com/office/powerpoint/2010/main" val="298595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C6E5-54E1-4679-9A04-9D74DFEA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820"/>
            <a:ext cx="10515600" cy="1325563"/>
          </a:xfrm>
        </p:spPr>
        <p:txBody>
          <a:bodyPr/>
          <a:lstStyle/>
          <a:p>
            <a:r>
              <a:rPr lang="en-US" dirty="0"/>
              <a:t>NF Health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9911-30E7-48C0-83E1-4CD783ED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Neurodegeneration: Destruction/loss of function of neurons</a:t>
            </a:r>
          </a:p>
          <a:p>
            <a:r>
              <a:rPr lang="en-US" dirty="0"/>
              <a:t>Increased NF levels outside of neurons in diseases such as Alzheimer, Parkinson, Huntington, dementia, ALS.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0701E-BCA9-4521-8504-497038EC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69104-9BEB-4AE1-9609-91095143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40" y="2318012"/>
            <a:ext cx="9443720" cy="380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7909-273E-47D2-BF4C-F6DD60968F42}"/>
              </a:ext>
            </a:extLst>
          </p:cNvPr>
          <p:cNvSpPr txBox="1"/>
          <p:nvPr/>
        </p:nvSpPr>
        <p:spPr>
          <a:xfrm>
            <a:off x="3921535" y="6149550"/>
            <a:ext cx="7317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(1)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Bridel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, et al. (2019). Diagnostic Value of Cerebrospinal Fluid Neurofilament Light Protein in 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       Neurology: A Systematic Review and Meta-Analysis. JAMA Neurology 76, no. 9: 1035–48. 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Figure: Yuan, Rao, Nixon. (2012).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Neurofilamnts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at a Glance.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</a:rPr>
              <a:t>J Cell Sci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. 125 (14): 3257–3263.</a:t>
            </a:r>
          </a:p>
        </p:txBody>
      </p:sp>
    </p:spTree>
    <p:extLst>
      <p:ext uri="{BB962C8B-B14F-4D97-AF65-F5344CB8AC3E}">
        <p14:creationId xmlns:p14="http://schemas.microsoft.com/office/powerpoint/2010/main" val="405479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3226-9BAC-46D1-BACF-60090894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Proteins as block copolymers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315A-76A6-4445-8218-36AA5C26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233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Proteins have set amino acid sequences</a:t>
            </a:r>
          </a:p>
          <a:p>
            <a:endParaRPr lang="en-US" dirty="0"/>
          </a:p>
          <a:p>
            <a:r>
              <a:rPr lang="en-US" dirty="0"/>
              <a:t>The charges on each residue is dependent on surrounding pH</a:t>
            </a:r>
          </a:p>
          <a:p>
            <a:pPr lvl="1"/>
            <a:r>
              <a:rPr lang="en-US" dirty="0"/>
              <a:t>For each AA,</a:t>
            </a:r>
          </a:p>
          <a:p>
            <a:pPr lvl="2"/>
            <a:r>
              <a:rPr lang="en-US" dirty="0"/>
              <a:t>+ 1 when pH &lt; </a:t>
            </a:r>
            <a:r>
              <a:rPr lang="en-US" dirty="0" err="1"/>
              <a:t>pI</a:t>
            </a:r>
            <a:r>
              <a:rPr lang="en-US" baseline="-25000" dirty="0" err="1"/>
              <a:t>AA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-1 when pH &gt; </a:t>
            </a:r>
            <a:r>
              <a:rPr lang="en-US" dirty="0" err="1"/>
              <a:t>pI</a:t>
            </a:r>
            <a:r>
              <a:rPr lang="en-US" baseline="-25000" dirty="0" err="1"/>
              <a:t>AA</a:t>
            </a:r>
            <a:endParaRPr lang="en-US" baseline="-25000" dirty="0"/>
          </a:p>
          <a:p>
            <a:pPr lvl="1"/>
            <a:r>
              <a:rPr lang="en-US" dirty="0"/>
              <a:t>Physiological pH = 7.1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Each residue also has its own interaction parameters with solvent and all other residues</a:t>
            </a:r>
          </a:p>
          <a:p>
            <a:pPr lvl="1"/>
            <a:r>
              <a:rPr lang="en-US" dirty="0"/>
              <a:t>Previous SCFT work has reported </a:t>
            </a:r>
            <a:r>
              <a:rPr lang="el-GR" dirty="0"/>
              <a:t>χ</a:t>
            </a:r>
            <a:r>
              <a:rPr lang="en-US" baseline="-25000" dirty="0" err="1"/>
              <a:t>i</a:t>
            </a:r>
            <a:r>
              <a:rPr lang="en-US" dirty="0"/>
              <a:t> from 0.0 to 2.0 (</a:t>
            </a:r>
            <a:r>
              <a:rPr lang="en-US" dirty="0" err="1"/>
              <a:t>Zhulina</a:t>
            </a:r>
            <a:r>
              <a:rPr lang="en-US" dirty="0"/>
              <a:t> 2007)</a:t>
            </a:r>
          </a:p>
          <a:p>
            <a:pPr lvl="1"/>
            <a:r>
              <a:rPr lang="en-US" dirty="0"/>
              <a:t>But, only considered for AA—Solvent interactions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Chart, text&#10;&#10;Description automatically generated">
            <a:extLst>
              <a:ext uri="{FF2B5EF4-FFF2-40B4-BE49-F238E27FC236}">
                <a16:creationId xmlns:a16="http://schemas.microsoft.com/office/drawing/2014/main" id="{D81DD52B-7F7F-4179-92A7-907FB6CE0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4" t="56349" r="183" b="1441"/>
          <a:stretch/>
        </p:blipFill>
        <p:spPr>
          <a:xfrm>
            <a:off x="7205460" y="1487366"/>
            <a:ext cx="4893733" cy="10293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DA04A-D7E2-465E-A4C7-ADA0DE69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D16D0-1726-4FC4-A8C5-95FFEBC7D608}"/>
              </a:ext>
            </a:extLst>
          </p:cNvPr>
          <p:cNvSpPr txBox="1"/>
          <p:nvPr/>
        </p:nvSpPr>
        <p:spPr>
          <a:xfrm>
            <a:off x="8443546" y="6343377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Figure Credit: Erika Ding</a:t>
            </a:r>
          </a:p>
        </p:txBody>
      </p:sp>
    </p:spTree>
    <p:extLst>
      <p:ext uri="{BB962C8B-B14F-4D97-AF65-F5344CB8AC3E}">
        <p14:creationId xmlns:p14="http://schemas.microsoft.com/office/powerpoint/2010/main" val="18574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F2249-F070-41CD-A436-90D60C6129A1}"/>
              </a:ext>
            </a:extLst>
          </p:cNvPr>
          <p:cNvGrpSpPr/>
          <p:nvPr/>
        </p:nvGrpSpPr>
        <p:grpSpPr>
          <a:xfrm>
            <a:off x="837529" y="1362406"/>
            <a:ext cx="8078342" cy="2124051"/>
            <a:chOff x="658761" y="1552398"/>
            <a:chExt cx="9055511" cy="23809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30A1AC-DE76-4032-9ADF-F1FB5CC93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564"/>
            <a:stretch/>
          </p:blipFill>
          <p:spPr>
            <a:xfrm>
              <a:off x="658761" y="1552398"/>
              <a:ext cx="3401962" cy="7737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139F27-3D80-496F-A2C3-ECB83DEE5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58" r="31285" b="-6369"/>
            <a:stretch/>
          </p:blipFill>
          <p:spPr>
            <a:xfrm>
              <a:off x="1307334" y="2382630"/>
              <a:ext cx="8406938" cy="78998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C0C242-F050-4FB9-9121-D59A41F92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960" b="-6369"/>
            <a:stretch/>
          </p:blipFill>
          <p:spPr>
            <a:xfrm>
              <a:off x="1307334" y="3156137"/>
              <a:ext cx="5244237" cy="77724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DAF25-113B-495A-BC6D-B6C94FAD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29" y="10653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SCF Equations for NF </a:t>
            </a:r>
            <a:br>
              <a:rPr lang="en-US" dirty="0"/>
            </a:br>
            <a:r>
              <a:rPr lang="en-US" sz="2400" dirty="0"/>
              <a:t>(for NF number of chain types and K</a:t>
            </a:r>
            <a:r>
              <a:rPr lang="en-US" sz="2400" baseline="-25000" dirty="0"/>
              <a:t>k  </a:t>
            </a:r>
            <a:r>
              <a:rPr lang="en-US" sz="2400" dirty="0"/>
              <a:t>number of blocks per chain type)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662C-6B28-4A2E-A432-93B7E934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EB30F8-5CDF-4184-9C43-C0105DD9B46C}"/>
              </a:ext>
            </a:extLst>
          </p:cNvPr>
          <p:cNvGrpSpPr/>
          <p:nvPr/>
        </p:nvGrpSpPr>
        <p:grpSpPr>
          <a:xfrm>
            <a:off x="747143" y="3633939"/>
            <a:ext cx="4876909" cy="2990787"/>
            <a:chOff x="383350" y="3466794"/>
            <a:chExt cx="4876909" cy="2990787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E0C34DE0-A227-403F-A2B6-C9979A458E88}"/>
                </a:ext>
              </a:extLst>
            </p:cNvPr>
            <p:cNvSpPr/>
            <p:nvPr/>
          </p:nvSpPr>
          <p:spPr>
            <a:xfrm>
              <a:off x="383350" y="3678843"/>
              <a:ext cx="243254" cy="2707004"/>
            </a:xfrm>
            <a:prstGeom prst="leftBrace">
              <a:avLst>
                <a:gd name="adj1" fmla="val 5192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939AB28-D973-48B1-923B-B435A460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543" y="4491903"/>
              <a:ext cx="4540716" cy="62693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DC378B-7515-41B6-9523-BEFDE217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542" y="5056870"/>
              <a:ext cx="2475941" cy="68900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5EB762-66F3-40F1-BE88-3073E2C8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542" y="3466794"/>
              <a:ext cx="3744197" cy="69141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18931E9-D63D-4229-AF13-99894CD22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542" y="5818762"/>
              <a:ext cx="2280010" cy="63881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AB9139-5292-4F57-AAD7-ABD32886B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262" y="4231097"/>
              <a:ext cx="2236338" cy="299009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4CD22A8-7C81-45EC-8369-EAF489BA1D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0652" y="3626091"/>
            <a:ext cx="4913364" cy="6677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10113F7-AFA7-428D-9B4E-B487C0694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0174" y="4305692"/>
            <a:ext cx="3438679" cy="5006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5294BA-4855-4B4E-93AB-EA26ED55A992}"/>
              </a:ext>
            </a:extLst>
          </p:cNvPr>
          <p:cNvCxnSpPr/>
          <p:nvPr/>
        </p:nvCxnSpPr>
        <p:spPr>
          <a:xfrm>
            <a:off x="6502048" y="4962681"/>
            <a:ext cx="50705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01D8328-A6BF-4495-A131-628FBA99E9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4937" y="5082900"/>
            <a:ext cx="2964793" cy="5235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8228758-7881-4F17-9734-128CEEE30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936" y="5718360"/>
            <a:ext cx="2964794" cy="5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/>
              <a:t>Neurofilament brush</a:t>
            </a:r>
          </a:p>
          <a:p>
            <a:pPr lvl="1"/>
            <a:r>
              <a:rPr lang="en-US" dirty="0"/>
              <a:t>Implication of brush inconsistencies on health</a:t>
            </a:r>
          </a:p>
          <a:p>
            <a:pPr lvl="1"/>
            <a:r>
              <a:rPr lang="en-US" dirty="0"/>
              <a:t>Proteins as b</a:t>
            </a:r>
            <a:r>
              <a:rPr lang="en-US" dirty="0">
                <a:sym typeface="Wingdings" panose="05000000000000000000" pitchFamily="2" charset="2"/>
              </a:rPr>
              <a:t>lock copolymers</a:t>
            </a:r>
          </a:p>
          <a:p>
            <a:pPr lvl="1"/>
            <a:r>
              <a:rPr lang="en-US" dirty="0"/>
              <a:t>Revised SCF Equations for NF brush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of SCFT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5178-82AE-4D6E-A57E-FF579344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/>
              <a:t>Neurofilament brush</a:t>
            </a:r>
          </a:p>
          <a:p>
            <a:pPr lvl="1"/>
            <a:r>
              <a:rPr lang="en-US" dirty="0"/>
              <a:t>Implication of brush inconsistencies on health</a:t>
            </a:r>
          </a:p>
          <a:p>
            <a:pPr lvl="1"/>
            <a:r>
              <a:rPr lang="en-US" dirty="0"/>
              <a:t>Proteins as b</a:t>
            </a:r>
            <a:r>
              <a:rPr lang="en-US" dirty="0">
                <a:sym typeface="Wingdings" panose="05000000000000000000" pitchFamily="2" charset="2"/>
              </a:rPr>
              <a:t>lock copolymers</a:t>
            </a:r>
          </a:p>
          <a:p>
            <a:pPr lvl="1"/>
            <a:r>
              <a:rPr lang="en-US" dirty="0"/>
              <a:t>Revised SCF Equations for NF brush</a:t>
            </a:r>
          </a:p>
          <a:p>
            <a:r>
              <a:rPr lang="en-US" dirty="0"/>
              <a:t>Application of SCFT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Determining blocks</a:t>
            </a:r>
          </a:p>
          <a:p>
            <a:pPr lvl="1"/>
            <a:r>
              <a:rPr lang="en-US" dirty="0"/>
              <a:t>Comparison to </a:t>
            </a:r>
            <a:r>
              <a:rPr lang="en-US" dirty="0" err="1"/>
              <a:t>Zhulina</a:t>
            </a:r>
            <a:r>
              <a:rPr lang="en-US" dirty="0"/>
              <a:t> 2007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BE7AA-DAE6-4424-9100-A30E1C68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EE07-5184-4FCF-92EC-C2882C0C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AA </a:t>
            </a:r>
            <a:r>
              <a:rPr lang="en-US" dirty="0">
                <a:sym typeface="Wingdings" panose="05000000000000000000" pitchFamily="2" charset="2"/>
              </a:rPr>
              <a:t> Blocks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02C38C-2752-44F4-ABF0-0E2D4BAC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2" y="2688887"/>
            <a:ext cx="5410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72A803-7F33-4721-BFE9-68990BB8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15" y="2614018"/>
            <a:ext cx="55340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B05AE-2DFC-4D4C-BFF5-C15EF6CF0092}"/>
              </a:ext>
            </a:extLst>
          </p:cNvPr>
          <p:cNvSpPr txBox="1"/>
          <p:nvPr/>
        </p:nvSpPr>
        <p:spPr>
          <a:xfrm>
            <a:off x="1100418" y="1411760"/>
            <a:ext cx="1017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sequence: </a:t>
            </a:r>
          </a:p>
          <a:p>
            <a:r>
              <a:rPr lang="en-US" dirty="0"/>
              <a:t>HHHHHHHHHHHHHHH DDDDDDDDDDDDDDDDDDDDDDDDDDDDDD</a:t>
            </a:r>
          </a:p>
          <a:p>
            <a:r>
              <a:rPr lang="en-US" dirty="0"/>
              <a:t>KDDDHHK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r>
              <a:rPr lang="en-US" dirty="0"/>
              <a:t> </a:t>
            </a:r>
            <a:r>
              <a:rPr lang="en-US" dirty="0" err="1"/>
              <a:t>KDDDHHK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EE6363-242A-4842-942E-0B2CACBD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15" y="2604493"/>
            <a:ext cx="55340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F900DF0-5FB1-4026-8B9B-1F90189F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2" y="2688887"/>
            <a:ext cx="5410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D57C0-2D00-4D4A-97A4-B1260A3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SCFT</a:t>
            </a:r>
          </a:p>
          <a:p>
            <a:r>
              <a:rPr lang="en-US" dirty="0"/>
              <a:t>Neurofilament brush</a:t>
            </a:r>
          </a:p>
          <a:p>
            <a:r>
              <a:rPr lang="en-US" dirty="0"/>
              <a:t>Application of SCFT</a:t>
            </a:r>
          </a:p>
          <a:p>
            <a:r>
              <a:rPr lang="en-US" dirty="0"/>
              <a:t>Application to Real-world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2282-B721-48AE-89CD-0023AF95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7152FF4-701F-4EF7-B66C-4E93E644B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266293" y="1651372"/>
            <a:ext cx="6197904" cy="470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02ECB0-42AA-49B3-8163-8ADBBD096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285957" y="1682890"/>
            <a:ext cx="6107150" cy="466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14D7C-5E8D-4F6F-BAC8-7B4C7FEB6F21}"/>
              </a:ext>
            </a:extLst>
          </p:cNvPr>
          <p:cNvSpPr txBox="1"/>
          <p:nvPr/>
        </p:nvSpPr>
        <p:spPr>
          <a:xfrm>
            <a:off x="5171227" y="394053"/>
            <a:ext cx="184954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H0: Assuming all </a:t>
            </a:r>
            <a:br>
              <a:rPr lang="en-US" b="1" dirty="0"/>
            </a:br>
            <a:r>
              <a:rPr lang="en-US" b="1" dirty="0"/>
              <a:t>H residues </a:t>
            </a:r>
            <a:br>
              <a:rPr lang="en-US" b="1" dirty="0"/>
            </a:br>
            <a:r>
              <a:rPr lang="en-US" b="1" dirty="0"/>
              <a:t>neutrally charged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E931-F516-4B5F-896F-E1B2E921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6CAAB4-093B-4F65-A249-FF641A844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7"/>
          <a:stretch/>
        </p:blipFill>
        <p:spPr bwMode="auto">
          <a:xfrm>
            <a:off x="3185371" y="1671036"/>
            <a:ext cx="6197904" cy="466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6CAAB4-093B-4F65-A249-FF641A844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7" r="9697"/>
          <a:stretch/>
        </p:blipFill>
        <p:spPr bwMode="auto">
          <a:xfrm>
            <a:off x="0" y="1760578"/>
            <a:ext cx="4056812" cy="41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152FF4-701F-4EF7-B66C-4E93E644B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5" r="10268"/>
          <a:stretch/>
        </p:blipFill>
        <p:spPr bwMode="auto">
          <a:xfrm>
            <a:off x="4056812" y="1760578"/>
            <a:ext cx="4056811" cy="41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02ECB0-42AA-49B3-8163-8ADBBD096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7" r="10049"/>
          <a:stretch/>
        </p:blipFill>
        <p:spPr bwMode="auto">
          <a:xfrm>
            <a:off x="8113623" y="1760578"/>
            <a:ext cx="4056811" cy="41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14D7C-5E8D-4F6F-BAC8-7B4C7FEB6F21}"/>
              </a:ext>
            </a:extLst>
          </p:cNvPr>
          <p:cNvSpPr txBox="1"/>
          <p:nvPr/>
        </p:nvSpPr>
        <p:spPr>
          <a:xfrm>
            <a:off x="5171227" y="394053"/>
            <a:ext cx="184954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H0: Assuming all </a:t>
            </a:r>
            <a:br>
              <a:rPr lang="en-US" b="1" dirty="0"/>
            </a:br>
            <a:r>
              <a:rPr lang="en-US" b="1" dirty="0"/>
              <a:t>H residues </a:t>
            </a:r>
            <a:br>
              <a:rPr lang="en-US" b="1" dirty="0"/>
            </a:br>
            <a:r>
              <a:rPr lang="en-US" b="1" dirty="0"/>
              <a:t>neutrally charged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E931-F516-4B5F-896F-E1B2E921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16D-E09D-4FDB-B394-12ECCDA2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4400" dirty="0"/>
              <a:t>Comparison with Previously Reported SCFT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88D9-C11E-4E49-A387-230A3424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All subsequent references to “</a:t>
            </a:r>
            <a:r>
              <a:rPr lang="en-US" sz="1800" dirty="0" err="1"/>
              <a:t>Zhulina</a:t>
            </a:r>
            <a:r>
              <a:rPr lang="en-US" sz="1800" dirty="0"/>
              <a:t>” refer to: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Zhulina</a:t>
            </a:r>
            <a:r>
              <a:rPr lang="en-US" sz="1800" dirty="0"/>
              <a:t>, E.B., and F.A.M. </a:t>
            </a:r>
            <a:r>
              <a:rPr lang="en-US" sz="1800" dirty="0" err="1"/>
              <a:t>Leermakers</a:t>
            </a:r>
            <a:r>
              <a:rPr lang="en-US" sz="1800" dirty="0"/>
              <a:t>. (2007). A Self-Consistent Field Analysis of the Neurofilament 	Brush with Amino-Acid Resolution. </a:t>
            </a:r>
            <a:r>
              <a:rPr lang="en-US" sz="1800" i="1" dirty="0"/>
              <a:t>Biophysical Journal</a:t>
            </a:r>
            <a:r>
              <a:rPr lang="en-US" sz="1800" dirty="0"/>
              <a:t> 93, no. 5: 1421–30. 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B7764-63F9-47A1-9247-B0F4474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411515-BE70-417A-BF1A-B764B76A78F1}"/>
              </a:ext>
            </a:extLst>
          </p:cNvPr>
          <p:cNvGrpSpPr/>
          <p:nvPr/>
        </p:nvGrpSpPr>
        <p:grpSpPr>
          <a:xfrm>
            <a:off x="698321" y="2260540"/>
            <a:ext cx="10655479" cy="4454276"/>
            <a:chOff x="838200" y="2321428"/>
            <a:chExt cx="10655479" cy="44542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CB4358-8715-4AAE-9F58-4D2515018047}"/>
                </a:ext>
              </a:extLst>
            </p:cNvPr>
            <p:cNvGrpSpPr/>
            <p:nvPr/>
          </p:nvGrpSpPr>
          <p:grpSpPr>
            <a:xfrm>
              <a:off x="2077812" y="2321428"/>
              <a:ext cx="7506446" cy="1317837"/>
              <a:chOff x="1900021" y="122704"/>
              <a:chExt cx="9532147" cy="1673470"/>
            </a:xfrm>
          </p:grpSpPr>
          <p:pic>
            <p:nvPicPr>
              <p:cNvPr id="6" name="Picture 5" descr="Chart, text&#10;&#10;Description automatically generated">
                <a:extLst>
                  <a:ext uri="{FF2B5EF4-FFF2-40B4-BE49-F238E27FC236}">
                    <a16:creationId xmlns:a16="http://schemas.microsoft.com/office/drawing/2014/main" id="{DDB76A81-8B6C-41B0-A8A1-632989EAD0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15" t="19387" b="62347"/>
              <a:stretch/>
            </p:blipFill>
            <p:spPr>
              <a:xfrm>
                <a:off x="2681192" y="122704"/>
                <a:ext cx="8750975" cy="802341"/>
              </a:xfrm>
              <a:prstGeom prst="rect">
                <a:avLst/>
              </a:prstGeom>
            </p:spPr>
          </p:pic>
          <p:pic>
            <p:nvPicPr>
              <p:cNvPr id="7" name="Picture 6" descr="Chart, text&#10;&#10;Description automatically generated">
                <a:extLst>
                  <a:ext uri="{FF2B5EF4-FFF2-40B4-BE49-F238E27FC236}">
                    <a16:creationId xmlns:a16="http://schemas.microsoft.com/office/drawing/2014/main" id="{D991D7E4-DA31-4395-AEAA-A319349AF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15" t="19387" b="62347"/>
              <a:stretch/>
            </p:blipFill>
            <p:spPr>
              <a:xfrm>
                <a:off x="2681194" y="993832"/>
                <a:ext cx="8750974" cy="80234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17A222-2DE2-4494-8D46-69200A43AE73}"/>
                  </a:ext>
                </a:extLst>
              </p:cNvPr>
              <p:cNvSpPr/>
              <p:nvPr/>
            </p:nvSpPr>
            <p:spPr>
              <a:xfrm>
                <a:off x="2734981" y="1039545"/>
                <a:ext cx="2079811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A6EAE8-ABF3-435D-AB4E-5FC56D51302E}"/>
                  </a:ext>
                </a:extLst>
              </p:cNvPr>
              <p:cNvSpPr/>
              <p:nvPr/>
            </p:nvSpPr>
            <p:spPr>
              <a:xfrm>
                <a:off x="2734982" y="175292"/>
                <a:ext cx="2079811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8FB88-36C2-4621-8091-3567888ED384}"/>
                  </a:ext>
                </a:extLst>
              </p:cNvPr>
              <p:cNvSpPr txBox="1"/>
              <p:nvPr/>
            </p:nvSpPr>
            <p:spPr>
              <a:xfrm>
                <a:off x="1967988" y="247899"/>
                <a:ext cx="497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 err="1"/>
                  <a:t>Zh</a:t>
                </a:r>
                <a:endParaRPr lang="en-US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22089-417D-4C35-A6CB-016EA347A4B7}"/>
                  </a:ext>
                </a:extLst>
              </p:cNvPr>
              <p:cNvSpPr txBox="1"/>
              <p:nvPr/>
            </p:nvSpPr>
            <p:spPr>
              <a:xfrm>
                <a:off x="1900021" y="1135924"/>
                <a:ext cx="534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/>
                  <a:t>H0</a:t>
                </a:r>
              </a:p>
            </p:txBody>
          </p:sp>
          <p:pic>
            <p:nvPicPr>
              <p:cNvPr id="12" name="Picture 11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9490B89D-32F7-46F4-885A-FB82AD114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6484" y="1031598"/>
                <a:ext cx="2792074" cy="685956"/>
              </a:xfrm>
              <a:prstGeom prst="rect">
                <a:avLst/>
              </a:prstGeom>
            </p:spPr>
          </p:pic>
          <p:pic>
            <p:nvPicPr>
              <p:cNvPr id="13" name="Picture 12" descr="Shape&#10;&#10;Description automatically generated">
                <a:extLst>
                  <a:ext uri="{FF2B5EF4-FFF2-40B4-BE49-F238E27FC236}">
                    <a16:creationId xmlns:a16="http://schemas.microsoft.com/office/drawing/2014/main" id="{3E34E77F-8E6D-41D1-BF78-93F5376E1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6484" y="155568"/>
                <a:ext cx="2792074" cy="685956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3CC52B-7C5D-4D39-8A80-B381DADE3BE6}"/>
                </a:ext>
              </a:extLst>
            </p:cNvPr>
            <p:cNvGrpSpPr/>
            <p:nvPr/>
          </p:nvGrpSpPr>
          <p:grpSpPr>
            <a:xfrm>
              <a:off x="1713079" y="3666213"/>
              <a:ext cx="7871180" cy="1317358"/>
              <a:chOff x="1471310" y="139337"/>
              <a:chExt cx="9995309" cy="1672862"/>
            </a:xfrm>
          </p:grpSpPr>
          <p:pic>
            <p:nvPicPr>
              <p:cNvPr id="15" name="Picture 14" descr="Chart, text&#10;&#10;Description automatically generated">
                <a:extLst>
                  <a:ext uri="{FF2B5EF4-FFF2-40B4-BE49-F238E27FC236}">
                    <a16:creationId xmlns:a16="http://schemas.microsoft.com/office/drawing/2014/main" id="{F93C1BE6-F99F-4CBF-9B9E-DF13C6D1D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2" t="37653" b="43860"/>
              <a:stretch/>
            </p:blipFill>
            <p:spPr>
              <a:xfrm>
                <a:off x="2682240" y="139337"/>
                <a:ext cx="8784379" cy="812074"/>
              </a:xfrm>
              <a:prstGeom prst="rect">
                <a:avLst/>
              </a:prstGeom>
            </p:spPr>
          </p:pic>
          <p:pic>
            <p:nvPicPr>
              <p:cNvPr id="16" name="Picture 15" descr="Chart, text&#10;&#10;Description automatically generated">
                <a:extLst>
                  <a:ext uri="{FF2B5EF4-FFF2-40B4-BE49-F238E27FC236}">
                    <a16:creationId xmlns:a16="http://schemas.microsoft.com/office/drawing/2014/main" id="{5637C436-23C3-4771-837F-347CE79539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2" t="37653" b="43860"/>
              <a:stretch/>
            </p:blipFill>
            <p:spPr>
              <a:xfrm>
                <a:off x="2682239" y="1000125"/>
                <a:ext cx="8784379" cy="81207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EF87FB-278E-4D14-A12A-A3805C5BEEC5}"/>
                  </a:ext>
                </a:extLst>
              </p:cNvPr>
              <p:cNvSpPr/>
              <p:nvPr/>
            </p:nvSpPr>
            <p:spPr>
              <a:xfrm>
                <a:off x="2761109" y="191591"/>
                <a:ext cx="6008422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EA619A-1692-4BDD-9450-220F9CF9B3FF}"/>
                  </a:ext>
                </a:extLst>
              </p:cNvPr>
              <p:cNvSpPr/>
              <p:nvPr/>
            </p:nvSpPr>
            <p:spPr>
              <a:xfrm>
                <a:off x="2761109" y="1052379"/>
                <a:ext cx="6017131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AB1207-9BC0-4E02-8A70-21B5865A62EF}"/>
                  </a:ext>
                </a:extLst>
              </p:cNvPr>
              <p:cNvSpPr txBox="1"/>
              <p:nvPr/>
            </p:nvSpPr>
            <p:spPr>
              <a:xfrm>
                <a:off x="1985406" y="247899"/>
                <a:ext cx="497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 err="1"/>
                  <a:t>Zh</a:t>
                </a:r>
                <a:endParaRPr lang="en-US" sz="24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D0902C-AAAD-4BBE-A2C9-28C7FA9405DF}"/>
                  </a:ext>
                </a:extLst>
              </p:cNvPr>
              <p:cNvSpPr txBox="1"/>
              <p:nvPr/>
            </p:nvSpPr>
            <p:spPr>
              <a:xfrm>
                <a:off x="1917439" y="1135924"/>
                <a:ext cx="534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/>
                  <a:t>H0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EECAC8A-1B11-41AF-A65F-9E55192FE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311" y="177935"/>
                <a:ext cx="8369374" cy="6859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404D0F0-E22D-4BC3-ABD0-AECDFA342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310" y="1036842"/>
                <a:ext cx="8360666" cy="68595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5571BD-6DF9-415C-95C9-79343E8EC127}"/>
                </a:ext>
              </a:extLst>
            </p:cNvPr>
            <p:cNvGrpSpPr/>
            <p:nvPr/>
          </p:nvGrpSpPr>
          <p:grpSpPr>
            <a:xfrm>
              <a:off x="1219127" y="5056675"/>
              <a:ext cx="9573615" cy="1299675"/>
              <a:chOff x="870858" y="180550"/>
              <a:chExt cx="12157165" cy="1650407"/>
            </a:xfrm>
          </p:grpSpPr>
          <p:pic>
            <p:nvPicPr>
              <p:cNvPr id="24" name="Picture 23" descr="Chart, text&#10;&#10;Description automatically generated">
                <a:extLst>
                  <a:ext uri="{FF2B5EF4-FFF2-40B4-BE49-F238E27FC236}">
                    <a16:creationId xmlns:a16="http://schemas.microsoft.com/office/drawing/2014/main" id="{3F9A4CB0-2474-49B6-BC0E-E680AC0E69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80" t="56592" r="-148" b="24921"/>
              <a:stretch/>
            </p:blipFill>
            <p:spPr>
              <a:xfrm>
                <a:off x="2710544" y="180550"/>
                <a:ext cx="8784379" cy="812074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E9271A-ED4E-412A-BA4B-7240EC15D232}"/>
                  </a:ext>
                </a:extLst>
              </p:cNvPr>
              <p:cNvSpPr/>
              <p:nvPr/>
            </p:nvSpPr>
            <p:spPr>
              <a:xfrm>
                <a:off x="2785977" y="222361"/>
                <a:ext cx="8633509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pic>
            <p:nvPicPr>
              <p:cNvPr id="26" name="Picture 25" descr="Chart, text&#10;&#10;Description automatically generated">
                <a:extLst>
                  <a:ext uri="{FF2B5EF4-FFF2-40B4-BE49-F238E27FC236}">
                    <a16:creationId xmlns:a16="http://schemas.microsoft.com/office/drawing/2014/main" id="{C232E09D-CF31-4C7E-9029-DDE02A80A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80" t="56592" r="-148" b="24921"/>
              <a:stretch/>
            </p:blipFill>
            <p:spPr>
              <a:xfrm>
                <a:off x="2710543" y="1018883"/>
                <a:ext cx="8784379" cy="81207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147510-B001-4E8B-B1C9-36F2E29BF05F}"/>
                  </a:ext>
                </a:extLst>
              </p:cNvPr>
              <p:cNvSpPr/>
              <p:nvPr/>
            </p:nvSpPr>
            <p:spPr>
              <a:xfrm>
                <a:off x="2785977" y="1057740"/>
                <a:ext cx="8633509" cy="654424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B7AF2B-679B-4F70-8585-4F533548BF5D}"/>
                  </a:ext>
                </a:extLst>
              </p:cNvPr>
              <p:cNvSpPr txBox="1"/>
              <p:nvPr/>
            </p:nvSpPr>
            <p:spPr>
              <a:xfrm>
                <a:off x="2137854" y="222361"/>
                <a:ext cx="497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 err="1"/>
                  <a:t>Zh</a:t>
                </a:r>
                <a:endParaRPr lang="en-US" sz="2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B982BE-DA2F-4E3D-8184-B9FDD0FB6490}"/>
                  </a:ext>
                </a:extLst>
              </p:cNvPr>
              <p:cNvSpPr txBox="1"/>
              <p:nvPr/>
            </p:nvSpPr>
            <p:spPr>
              <a:xfrm>
                <a:off x="2069887" y="1110386"/>
                <a:ext cx="534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/>
                  <a:t>H0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D9620EB-1B0D-4BB6-BB0D-CE11C0CA4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567" y="1056592"/>
                <a:ext cx="12148456" cy="65314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2E62629-AC09-4A27-8A9A-3CA6660D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858" y="228641"/>
                <a:ext cx="12148457" cy="653143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5ECBEE-C33B-4AA1-860E-70E191872247}"/>
                </a:ext>
              </a:extLst>
            </p:cNvPr>
            <p:cNvSpPr txBox="1"/>
            <p:nvPr/>
          </p:nvSpPr>
          <p:spPr>
            <a:xfrm>
              <a:off x="838200" y="2729657"/>
              <a:ext cx="988517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NFLSA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48845D-E18C-48D5-B630-438BFB0DC861}"/>
                </a:ext>
              </a:extLst>
            </p:cNvPr>
            <p:cNvSpPr txBox="1"/>
            <p:nvPr/>
          </p:nvSpPr>
          <p:spPr>
            <a:xfrm>
              <a:off x="838623" y="4136073"/>
              <a:ext cx="113494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NFMSA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AD8F33-715E-41A3-980A-388336AB9193}"/>
                </a:ext>
              </a:extLst>
            </p:cNvPr>
            <p:cNvSpPr txBox="1"/>
            <p:nvPr/>
          </p:nvSpPr>
          <p:spPr>
            <a:xfrm>
              <a:off x="884587" y="5424611"/>
              <a:ext cx="105668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NFHSA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22F2FB-AD9F-47CE-B9D9-BF4B70B0F12D}"/>
                </a:ext>
              </a:extLst>
            </p:cNvPr>
            <p:cNvSpPr txBox="1"/>
            <p:nvPr/>
          </p:nvSpPr>
          <p:spPr>
            <a:xfrm>
              <a:off x="5264932" y="6406372"/>
              <a:ext cx="216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AA Sequence Count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510D8D-6A8F-4EDE-B641-967CAD8DEFBE}"/>
                </a:ext>
              </a:extLst>
            </p:cNvPr>
            <p:cNvSpPr txBox="1"/>
            <p:nvPr/>
          </p:nvSpPr>
          <p:spPr>
            <a:xfrm>
              <a:off x="9773075" y="3235315"/>
              <a:ext cx="1720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Red: Negatively </a:t>
              </a:r>
              <a:br>
                <a:rPr lang="en-US" sz="1600" b="1" dirty="0">
                  <a:solidFill>
                    <a:srgbClr val="C00000"/>
                  </a:solidFill>
                </a:rPr>
              </a:br>
              <a:r>
                <a:rPr lang="en-US" sz="1600" b="1" dirty="0">
                  <a:solidFill>
                    <a:srgbClr val="C00000"/>
                  </a:solidFill>
                </a:rPr>
                <a:t>Charged Residue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8A378B-5A50-41DC-A84D-B3A415007422}"/>
                </a:ext>
              </a:extLst>
            </p:cNvPr>
            <p:cNvSpPr txBox="1"/>
            <p:nvPr/>
          </p:nvSpPr>
          <p:spPr>
            <a:xfrm>
              <a:off x="9773076" y="4027805"/>
              <a:ext cx="1720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Blue: Positively </a:t>
              </a:r>
              <a:br>
                <a:rPr lang="en-US" sz="1600" b="1" dirty="0">
                  <a:solidFill>
                    <a:srgbClr val="0070C0"/>
                  </a:solidFill>
                </a:rPr>
              </a:br>
              <a:r>
                <a:rPr lang="en-US" sz="1600" b="1" dirty="0">
                  <a:solidFill>
                    <a:srgbClr val="0070C0"/>
                  </a:solidFill>
                </a:rPr>
                <a:t>Charged Residue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001823-5ADF-4FAC-8153-CF62EC029763}"/>
                </a:ext>
              </a:extLst>
            </p:cNvPr>
            <p:cNvSpPr txBox="1"/>
            <p:nvPr/>
          </p:nvSpPr>
          <p:spPr>
            <a:xfrm>
              <a:off x="9773075" y="4811795"/>
              <a:ext cx="1720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Black: Neutrally </a:t>
              </a:r>
              <a:br>
                <a:rPr lang="en-US" sz="1600" b="1" dirty="0"/>
              </a:br>
              <a:r>
                <a:rPr lang="en-US" sz="1600" b="1" dirty="0"/>
                <a:t>Charged Residue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03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4A62BB6-C5D3-4D21-9CC0-BBF9DE519F96}"/>
              </a:ext>
            </a:extLst>
          </p:cNvPr>
          <p:cNvGrpSpPr/>
          <p:nvPr/>
        </p:nvGrpSpPr>
        <p:grpSpPr>
          <a:xfrm>
            <a:off x="1047317" y="5074286"/>
            <a:ext cx="10097366" cy="1673469"/>
            <a:chOff x="1334802" y="122704"/>
            <a:chExt cx="10097366" cy="1673469"/>
          </a:xfrm>
        </p:grpSpPr>
        <p:pic>
          <p:nvPicPr>
            <p:cNvPr id="11" name="Picture 10" descr="Chart, text&#10;&#10;Description automatically generated">
              <a:extLst>
                <a:ext uri="{FF2B5EF4-FFF2-40B4-BE49-F238E27FC236}">
                  <a16:creationId xmlns:a16="http://schemas.microsoft.com/office/drawing/2014/main" id="{95793974-1645-47C3-ABDE-47DC71C38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5" t="19387" b="62347"/>
            <a:stretch/>
          </p:blipFill>
          <p:spPr>
            <a:xfrm>
              <a:off x="2681192" y="122704"/>
              <a:ext cx="8750975" cy="802341"/>
            </a:xfrm>
            <a:prstGeom prst="rect">
              <a:avLst/>
            </a:prstGeom>
          </p:spPr>
        </p:pic>
        <p:pic>
          <p:nvPicPr>
            <p:cNvPr id="12" name="Picture 11" descr="Chart, text&#10;&#10;Description automatically generated">
              <a:extLst>
                <a:ext uri="{FF2B5EF4-FFF2-40B4-BE49-F238E27FC236}">
                  <a16:creationId xmlns:a16="http://schemas.microsoft.com/office/drawing/2014/main" id="{23C6A795-6BBA-49A7-AF07-DB62209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5" t="19387" b="62347"/>
            <a:stretch/>
          </p:blipFill>
          <p:spPr>
            <a:xfrm>
              <a:off x="2681194" y="993832"/>
              <a:ext cx="8750974" cy="802341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2BDFAC-750A-40E7-BCF0-5FDF544E30B1}"/>
                </a:ext>
              </a:extLst>
            </p:cNvPr>
            <p:cNvSpPr/>
            <p:nvPr/>
          </p:nvSpPr>
          <p:spPr>
            <a:xfrm>
              <a:off x="2734981" y="1039545"/>
              <a:ext cx="207981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0AE61-AE36-4457-ABBA-401CBAD59AB8}"/>
                </a:ext>
              </a:extLst>
            </p:cNvPr>
            <p:cNvSpPr/>
            <p:nvPr/>
          </p:nvSpPr>
          <p:spPr>
            <a:xfrm>
              <a:off x="2734982" y="175292"/>
              <a:ext cx="207981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46F89-A68A-455D-B95E-E8D48F043B23}"/>
                </a:ext>
              </a:extLst>
            </p:cNvPr>
            <p:cNvSpPr txBox="1"/>
            <p:nvPr/>
          </p:nvSpPr>
          <p:spPr>
            <a:xfrm>
              <a:off x="1334802" y="247899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7F186B-1A2D-44C7-BE14-7624BE003C4D}"/>
                </a:ext>
              </a:extLst>
            </p:cNvPr>
            <p:cNvSpPr txBox="1"/>
            <p:nvPr/>
          </p:nvSpPr>
          <p:spPr>
            <a:xfrm>
              <a:off x="1900021" y="1135924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35" name="Picture 3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8E2F9E88-FDDD-4356-AEEA-0EDB1050C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484" y="1031598"/>
              <a:ext cx="2792074" cy="685956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">
              <a:extLst>
                <a:ext uri="{FF2B5EF4-FFF2-40B4-BE49-F238E27FC236}">
                  <a16:creationId xmlns:a16="http://schemas.microsoft.com/office/drawing/2014/main" id="{BC6473E9-E31A-48D1-AD3C-C6488695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484" y="155568"/>
              <a:ext cx="2792074" cy="68595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6A653-B3A8-4F44-B8EC-87242F37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4" y="69336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62A9B1-E177-4A1A-8965-B1F2AE3327AC}"/>
              </a:ext>
            </a:extLst>
          </p:cNvPr>
          <p:cNvGrpSpPr/>
          <p:nvPr/>
        </p:nvGrpSpPr>
        <p:grpSpPr>
          <a:xfrm>
            <a:off x="2919241" y="561698"/>
            <a:ext cx="2153947" cy="839349"/>
            <a:chOff x="5560252" y="737532"/>
            <a:chExt cx="2153947" cy="8393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441ADF-50F4-4EC7-BBED-8A0DB867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0252" y="737532"/>
              <a:ext cx="2153947" cy="3059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612844-759A-4077-8C54-3D3BA476F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0252" y="1077883"/>
              <a:ext cx="1207477" cy="231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467756-0C55-464C-A824-F0C4CF14C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0252" y="1384150"/>
              <a:ext cx="1394464" cy="192731"/>
            </a:xfrm>
            <a:prstGeom prst="rect">
              <a:avLst/>
            </a:prstGeom>
          </p:spPr>
        </p:pic>
      </p:grp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802F74FF-8335-4D69-9B54-1C432D28A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93301"/>
              </p:ext>
            </p:extLst>
          </p:nvPr>
        </p:nvGraphicFramePr>
        <p:xfrm>
          <a:off x="6926370" y="1444755"/>
          <a:ext cx="2815255" cy="222504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+0.0179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-0.2857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-0.4714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3D4480F-E22B-4425-918E-79E6F80D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14001"/>
              </p:ext>
            </p:extLst>
          </p:nvPr>
        </p:nvGraphicFramePr>
        <p:xfrm>
          <a:off x="9850341" y="1453720"/>
          <a:ext cx="2079812" cy="222504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1.0464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0.7429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0.6375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7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2E08AF3-66A4-4B23-B079-6D293C57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0" y="51460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5B81143-2C73-4C06-AE2F-533B60592469}"/>
              </a:ext>
            </a:extLst>
          </p:cNvPr>
          <p:cNvGrpSpPr/>
          <p:nvPr/>
        </p:nvGrpSpPr>
        <p:grpSpPr>
          <a:xfrm>
            <a:off x="1038800" y="5045444"/>
            <a:ext cx="10114399" cy="1672862"/>
            <a:chOff x="1352220" y="139337"/>
            <a:chExt cx="10114399" cy="1672862"/>
          </a:xfrm>
        </p:grpSpPr>
        <p:pic>
          <p:nvPicPr>
            <p:cNvPr id="6" name="Picture 5" descr="Chart, text&#10;&#10;Description automatically generated">
              <a:extLst>
                <a:ext uri="{FF2B5EF4-FFF2-40B4-BE49-F238E27FC236}">
                  <a16:creationId xmlns:a16="http://schemas.microsoft.com/office/drawing/2014/main" id="{DC8EF534-7F50-4C91-8549-A387EC5ED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2" t="37653" b="43860"/>
            <a:stretch/>
          </p:blipFill>
          <p:spPr>
            <a:xfrm>
              <a:off x="2682240" y="139337"/>
              <a:ext cx="8784379" cy="812074"/>
            </a:xfrm>
            <a:prstGeom prst="rect">
              <a:avLst/>
            </a:prstGeom>
          </p:spPr>
        </p:pic>
        <p:pic>
          <p:nvPicPr>
            <p:cNvPr id="7" name="Picture 6" descr="Chart, text&#10;&#10;Description automatically generated">
              <a:extLst>
                <a:ext uri="{FF2B5EF4-FFF2-40B4-BE49-F238E27FC236}">
                  <a16:creationId xmlns:a16="http://schemas.microsoft.com/office/drawing/2014/main" id="{F259534F-9FEA-44F3-8FAC-F73BC7350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2" t="37653" b="43860"/>
            <a:stretch/>
          </p:blipFill>
          <p:spPr>
            <a:xfrm>
              <a:off x="2682239" y="1000125"/>
              <a:ext cx="8784379" cy="81207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322857-0672-4D4B-8F89-9D5B0BD39FEE}"/>
                </a:ext>
              </a:extLst>
            </p:cNvPr>
            <p:cNvSpPr/>
            <p:nvPr/>
          </p:nvSpPr>
          <p:spPr>
            <a:xfrm>
              <a:off x="2761109" y="191591"/>
              <a:ext cx="6008422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72940-9810-4DD7-A52B-91C98223AE2D}"/>
                </a:ext>
              </a:extLst>
            </p:cNvPr>
            <p:cNvSpPr/>
            <p:nvPr/>
          </p:nvSpPr>
          <p:spPr>
            <a:xfrm>
              <a:off x="2761109" y="1052379"/>
              <a:ext cx="601713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60B081-5D10-4E41-A4C9-C683840A71AD}"/>
                </a:ext>
              </a:extLst>
            </p:cNvPr>
            <p:cNvSpPr txBox="1"/>
            <p:nvPr/>
          </p:nvSpPr>
          <p:spPr>
            <a:xfrm>
              <a:off x="1352220" y="247899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3558FC-2FA9-4893-8FD8-4E3D41E7A1EF}"/>
                </a:ext>
              </a:extLst>
            </p:cNvPr>
            <p:cNvSpPr txBox="1"/>
            <p:nvPr/>
          </p:nvSpPr>
          <p:spPr>
            <a:xfrm>
              <a:off x="1917439" y="1135924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70F4E5-D1F5-4EFC-AD93-D4AD6D43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331" y="177935"/>
              <a:ext cx="8386354" cy="6859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B48E3CF-1B52-4041-BF41-2CB277324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10" y="1036842"/>
              <a:ext cx="8360666" cy="68595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70F30C-9CC4-4D55-9E62-6D16BEEF9220}"/>
              </a:ext>
            </a:extLst>
          </p:cNvPr>
          <p:cNvGrpSpPr/>
          <p:nvPr/>
        </p:nvGrpSpPr>
        <p:grpSpPr>
          <a:xfrm>
            <a:off x="2863975" y="547956"/>
            <a:ext cx="2153947" cy="839349"/>
            <a:chOff x="5560252" y="737532"/>
            <a:chExt cx="2153947" cy="83934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7EC1C8-E641-4050-A2AA-B96C1B2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0252" y="737532"/>
              <a:ext cx="2153947" cy="30595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92C5DD-CC59-4B4D-99CD-2F4C2928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0252" y="1077883"/>
              <a:ext cx="1207477" cy="2310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ACE86C1-2B14-4F20-9398-9F2163FE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0252" y="1384150"/>
              <a:ext cx="1394464" cy="192731"/>
            </a:xfrm>
            <a:prstGeom prst="rect">
              <a:avLst/>
            </a:prstGeom>
          </p:spPr>
        </p:pic>
      </p:grp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7771F17B-E3ED-40D0-855A-D92BF7D05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30521"/>
              </p:ext>
            </p:extLst>
          </p:nvPr>
        </p:nvGraphicFramePr>
        <p:xfrm>
          <a:off x="6971014" y="678679"/>
          <a:ext cx="2815255" cy="370840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-0.1406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-0.4400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90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-0.0833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21A9052-13C0-46DF-B4D4-F20BFFB0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05803"/>
              </p:ext>
            </p:extLst>
          </p:nvPr>
        </p:nvGraphicFramePr>
        <p:xfrm>
          <a:off x="9894985" y="687644"/>
          <a:ext cx="2079812" cy="370840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1.0120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0.5240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0.6720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263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0.7792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9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4B01DD-E1E5-4BAB-AC53-0004EC79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2" y="40644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C25C82C-59A8-491A-A4F6-18C05EB955B9}"/>
              </a:ext>
            </a:extLst>
          </p:cNvPr>
          <p:cNvGrpSpPr/>
          <p:nvPr/>
        </p:nvGrpSpPr>
        <p:grpSpPr>
          <a:xfrm>
            <a:off x="21772" y="5025111"/>
            <a:ext cx="12148456" cy="1650407"/>
            <a:chOff x="879567" y="180550"/>
            <a:chExt cx="12148456" cy="1650407"/>
          </a:xfrm>
        </p:grpSpPr>
        <p:pic>
          <p:nvPicPr>
            <p:cNvPr id="5" name="Picture 4" descr="Chart, text&#10;&#10;Description automatically generated">
              <a:extLst>
                <a:ext uri="{FF2B5EF4-FFF2-40B4-BE49-F238E27FC236}">
                  <a16:creationId xmlns:a16="http://schemas.microsoft.com/office/drawing/2014/main" id="{A41FB4B6-C242-4318-A2CE-126F7264D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0" t="56592" r="-148" b="24921"/>
            <a:stretch/>
          </p:blipFill>
          <p:spPr>
            <a:xfrm>
              <a:off x="2710544" y="180550"/>
              <a:ext cx="8784379" cy="81207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AA8FCC-C581-4192-A8D5-BFDAE6640690}"/>
                </a:ext>
              </a:extLst>
            </p:cNvPr>
            <p:cNvSpPr/>
            <p:nvPr/>
          </p:nvSpPr>
          <p:spPr>
            <a:xfrm>
              <a:off x="2785977" y="222361"/>
              <a:ext cx="8633509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7" name="Picture 6" descr="Chart, text&#10;&#10;Description automatically generated">
              <a:extLst>
                <a:ext uri="{FF2B5EF4-FFF2-40B4-BE49-F238E27FC236}">
                  <a16:creationId xmlns:a16="http://schemas.microsoft.com/office/drawing/2014/main" id="{ED62532A-395C-4489-81FB-2B784E842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0" t="56592" r="-148" b="24921"/>
            <a:stretch/>
          </p:blipFill>
          <p:spPr>
            <a:xfrm>
              <a:off x="2710543" y="1018883"/>
              <a:ext cx="8784379" cy="8120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019ABB-0148-4559-9F24-FF21C6AB0F0E}"/>
                </a:ext>
              </a:extLst>
            </p:cNvPr>
            <p:cNvSpPr/>
            <p:nvPr/>
          </p:nvSpPr>
          <p:spPr>
            <a:xfrm>
              <a:off x="2785977" y="1057740"/>
              <a:ext cx="8633509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0F6A5-236C-4EBC-B82D-BBCF9E08DC33}"/>
                </a:ext>
              </a:extLst>
            </p:cNvPr>
            <p:cNvSpPr txBox="1"/>
            <p:nvPr/>
          </p:nvSpPr>
          <p:spPr>
            <a:xfrm>
              <a:off x="1504668" y="222361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D6CF9-BA46-4F57-83C5-419B784B7F54}"/>
                </a:ext>
              </a:extLst>
            </p:cNvPr>
            <p:cNvSpPr txBox="1"/>
            <p:nvPr/>
          </p:nvSpPr>
          <p:spPr>
            <a:xfrm>
              <a:off x="2069887" y="1110386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0D25D4-90C4-4C9F-A799-6E50733B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67" y="1056592"/>
              <a:ext cx="12148456" cy="6531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A4EC76-0F93-485E-A274-DA0772EA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67" y="228641"/>
              <a:ext cx="12139747" cy="65314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2C4CF3-ABA8-4CF0-993B-305EA3EE70E7}"/>
              </a:ext>
            </a:extLst>
          </p:cNvPr>
          <p:cNvGrpSpPr/>
          <p:nvPr/>
        </p:nvGrpSpPr>
        <p:grpSpPr>
          <a:xfrm>
            <a:off x="2772593" y="493328"/>
            <a:ext cx="2153947" cy="839349"/>
            <a:chOff x="5560252" y="737532"/>
            <a:chExt cx="2153947" cy="8393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513622-AAE4-4BA3-AF24-6ECC88CF3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0252" y="737532"/>
              <a:ext cx="2153947" cy="3059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E8E700-BDFA-47E1-9590-610499FB9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0252" y="1077883"/>
              <a:ext cx="1207477" cy="2310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A935C4-D606-4CBE-A762-515BE1AD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0252" y="1384150"/>
              <a:ext cx="1394464" cy="192731"/>
            </a:xfrm>
            <a:prstGeom prst="rect">
              <a:avLst/>
            </a:prstGeom>
          </p:spPr>
        </p:pic>
      </p:grp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D8A74C1-EED8-4218-9F8F-5E3B95B5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1255"/>
              </p:ext>
            </p:extLst>
          </p:nvPr>
        </p:nvGraphicFramePr>
        <p:xfrm>
          <a:off x="6946995" y="843975"/>
          <a:ext cx="2815255" cy="333756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-0.3870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-0.2903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+0.0403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-0.0322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+0.0103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-0.1111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00B77ECD-DC5B-4055-BB9A-DA1ED6AE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62340"/>
              </p:ext>
            </p:extLst>
          </p:nvPr>
        </p:nvGraphicFramePr>
        <p:xfrm>
          <a:off x="9870966" y="843975"/>
          <a:ext cx="2079812" cy="333756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0.8581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0.6516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1.0301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0.7452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0.6946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0.6593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8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7ED2797C-34E2-4766-8E7C-D439448B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61" y="27642"/>
            <a:ext cx="5126357" cy="42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79703A-CF4A-400B-AAF9-F4F4F24A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8" y="26908"/>
            <a:ext cx="5126356" cy="42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6A2F4-E1AC-4138-B87D-DE432C0081A1}"/>
              </a:ext>
            </a:extLst>
          </p:cNvPr>
          <p:cNvSpPr txBox="1"/>
          <p:nvPr/>
        </p:nvSpPr>
        <p:spPr>
          <a:xfrm>
            <a:off x="2335726" y="35245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6297-A557-4A06-AB00-B47ED0B2456D}"/>
              </a:ext>
            </a:extLst>
          </p:cNvPr>
          <p:cNvSpPr txBox="1"/>
          <p:nvPr/>
        </p:nvSpPr>
        <p:spPr>
          <a:xfrm>
            <a:off x="8454826" y="31429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72A8-829D-4EEA-A7CA-CD9BC1CA1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784" y="4217267"/>
            <a:ext cx="3852176" cy="2640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31C77-4078-4B7C-8AB2-25EF77CF8313}"/>
              </a:ext>
            </a:extLst>
          </p:cNvPr>
          <p:cNvSpPr txBox="1"/>
          <p:nvPr/>
        </p:nvSpPr>
        <p:spPr>
          <a:xfrm>
            <a:off x="5455434" y="444987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Zhulina</a:t>
            </a:r>
            <a:r>
              <a:rPr lang="en-US" b="1" dirty="0"/>
              <a:t>,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D6A1-C4D0-42CC-B40C-A42F2CCA1271}"/>
              </a:ext>
            </a:extLst>
          </p:cNvPr>
          <p:cNvSpPr txBox="1"/>
          <p:nvPr/>
        </p:nvSpPr>
        <p:spPr>
          <a:xfrm>
            <a:off x="7680960" y="4880372"/>
            <a:ext cx="4558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Grafting density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Contour length of AA = stiffness parameter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D5AD49-D9A4-4EF8-A6B2-901A8D6F1565}"/>
              </a:ext>
            </a:extLst>
          </p:cNvPr>
          <p:cNvGrpSpPr/>
          <p:nvPr/>
        </p:nvGrpSpPr>
        <p:grpSpPr>
          <a:xfrm>
            <a:off x="4385540" y="1820810"/>
            <a:ext cx="785793" cy="2046516"/>
            <a:chOff x="4301023" y="1828800"/>
            <a:chExt cx="785793" cy="20465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725F38-C050-4332-8440-A80F2061B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316A54-9767-47F8-BBA7-0192A59F1DA8}"/>
                </a:ext>
              </a:extLst>
            </p:cNvPr>
            <p:cNvSpPr txBox="1"/>
            <p:nvPr/>
          </p:nvSpPr>
          <p:spPr>
            <a:xfrm>
              <a:off x="4301023" y="2597724"/>
              <a:ext cx="7857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31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8D718-175E-48FD-9448-EF11693D01E0}"/>
              </a:ext>
            </a:extLst>
          </p:cNvPr>
          <p:cNvGrpSpPr/>
          <p:nvPr/>
        </p:nvGrpSpPr>
        <p:grpSpPr>
          <a:xfrm>
            <a:off x="10109936" y="1816985"/>
            <a:ext cx="963725" cy="2046516"/>
            <a:chOff x="4212057" y="1828800"/>
            <a:chExt cx="963725" cy="2046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800A8C-E38F-4C32-A17F-893C3663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074DF0-66B4-4836-964D-DB538CCA1C03}"/>
                </a:ext>
              </a:extLst>
            </p:cNvPr>
            <p:cNvSpPr txBox="1"/>
            <p:nvPr/>
          </p:nvSpPr>
          <p:spPr>
            <a:xfrm>
              <a:off x="4212057" y="2601545"/>
              <a:ext cx="9637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28.5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9FB751-84E8-4FD5-85B4-F851C2A651CD}"/>
              </a:ext>
            </a:extLst>
          </p:cNvPr>
          <p:cNvSpPr txBox="1"/>
          <p:nvPr/>
        </p:nvSpPr>
        <p:spPr>
          <a:xfrm>
            <a:off x="1160991" y="187071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8DB97-3E20-4A97-878D-10E4619E2336}"/>
              </a:ext>
            </a:extLst>
          </p:cNvPr>
          <p:cNvSpPr txBox="1"/>
          <p:nvPr/>
        </p:nvSpPr>
        <p:spPr>
          <a:xfrm>
            <a:off x="2222140" y="26071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D6E8E-406B-4E69-A480-29EAEFE11F07}"/>
              </a:ext>
            </a:extLst>
          </p:cNvPr>
          <p:cNvSpPr txBox="1"/>
          <p:nvPr/>
        </p:nvSpPr>
        <p:spPr>
          <a:xfrm>
            <a:off x="3088496" y="26817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75E5B-0D9E-48A6-BA4E-9D5E9A9B57C5}"/>
              </a:ext>
            </a:extLst>
          </p:cNvPr>
          <p:cNvSpPr txBox="1"/>
          <p:nvPr/>
        </p:nvSpPr>
        <p:spPr>
          <a:xfrm>
            <a:off x="7237110" y="200312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25856-D15B-4D0F-A38C-9EDFB489D90C}"/>
              </a:ext>
            </a:extLst>
          </p:cNvPr>
          <p:cNvSpPr txBox="1"/>
          <p:nvPr/>
        </p:nvSpPr>
        <p:spPr>
          <a:xfrm>
            <a:off x="8155515" y="269912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CC2464-5926-431F-BB80-6EBB18183484}"/>
              </a:ext>
            </a:extLst>
          </p:cNvPr>
          <p:cNvSpPr txBox="1"/>
          <p:nvPr/>
        </p:nvSpPr>
        <p:spPr>
          <a:xfrm>
            <a:off x="9033518" y="272524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7160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/>
              <a:t>Neurofilament brush</a:t>
            </a:r>
          </a:p>
          <a:p>
            <a:pPr lvl="1"/>
            <a:r>
              <a:rPr lang="en-US" dirty="0"/>
              <a:t>Implication of brush inconsistencies on health</a:t>
            </a:r>
          </a:p>
          <a:p>
            <a:pPr lvl="1"/>
            <a:r>
              <a:rPr lang="en-US" dirty="0"/>
              <a:t>Proteins as b</a:t>
            </a:r>
            <a:r>
              <a:rPr lang="en-US" dirty="0">
                <a:sym typeface="Wingdings" panose="05000000000000000000" pitchFamily="2" charset="2"/>
              </a:rPr>
              <a:t>lock copolymers</a:t>
            </a:r>
          </a:p>
          <a:p>
            <a:pPr lvl="1"/>
            <a:r>
              <a:rPr lang="en-US" dirty="0"/>
              <a:t>Revised SCF Equations for NF brush</a:t>
            </a:r>
          </a:p>
          <a:p>
            <a:r>
              <a:rPr lang="en-US" dirty="0"/>
              <a:t>Application of SCFT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Determining blocks</a:t>
            </a:r>
          </a:p>
          <a:p>
            <a:pPr lvl="1"/>
            <a:r>
              <a:rPr lang="en-US" dirty="0"/>
              <a:t>Comparison to </a:t>
            </a:r>
            <a:r>
              <a:rPr lang="en-US" dirty="0" err="1"/>
              <a:t>Zhulina</a:t>
            </a:r>
            <a:r>
              <a:rPr lang="en-US" dirty="0"/>
              <a:t> 2007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9997-E558-4397-B239-7DEF7DD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24"/>
            <a:ext cx="10515600" cy="4840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/>
              <a:t>Neurofilament brush</a:t>
            </a:r>
          </a:p>
          <a:p>
            <a:pPr lvl="1"/>
            <a:r>
              <a:rPr lang="en-US" dirty="0"/>
              <a:t>Implication of brush inconsistencies on health</a:t>
            </a:r>
          </a:p>
          <a:p>
            <a:pPr lvl="1"/>
            <a:r>
              <a:rPr lang="en-US" dirty="0"/>
              <a:t>Proteins as b</a:t>
            </a:r>
            <a:r>
              <a:rPr lang="en-US" dirty="0">
                <a:sym typeface="Wingdings" panose="05000000000000000000" pitchFamily="2" charset="2"/>
              </a:rPr>
              <a:t>lock copolymers</a:t>
            </a:r>
          </a:p>
          <a:p>
            <a:pPr lvl="1"/>
            <a:r>
              <a:rPr lang="en-US" dirty="0"/>
              <a:t>Revised SCF Equations for NF brush</a:t>
            </a:r>
          </a:p>
          <a:p>
            <a:r>
              <a:rPr lang="en-US" dirty="0"/>
              <a:t>Application of SCFT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Determining blocks</a:t>
            </a:r>
          </a:p>
          <a:p>
            <a:pPr lvl="1"/>
            <a:r>
              <a:rPr lang="en-US" dirty="0"/>
              <a:t>Comparison to </a:t>
            </a:r>
            <a:r>
              <a:rPr lang="en-US" dirty="0" err="1"/>
              <a:t>Zhulina</a:t>
            </a:r>
            <a:r>
              <a:rPr lang="en-US" dirty="0"/>
              <a:t> 2007</a:t>
            </a:r>
          </a:p>
          <a:p>
            <a:r>
              <a:rPr lang="en-US" dirty="0"/>
              <a:t>Application to Real-world systems</a:t>
            </a:r>
          </a:p>
          <a:p>
            <a:pPr lvl="1"/>
            <a:r>
              <a:rPr lang="en-US" dirty="0"/>
              <a:t>Collaboration with Erika Ding and Prof. Sanjay Kumar </a:t>
            </a:r>
          </a:p>
          <a:p>
            <a:pPr lvl="1"/>
            <a:r>
              <a:rPr lang="en-US" dirty="0"/>
              <a:t>Avenues for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1A42-688F-4331-BF95-E51D2260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145-E26C-4678-8E5E-1C5F1574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Understanding Neurofilament Structure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Erika Ding, Prof. Sanjay Kumar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6C7CC-27C0-4F10-AA37-BE2BC3F2E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easily implemented:</a:t>
                </a:r>
              </a:p>
              <a:p>
                <a:pPr lvl="1"/>
                <a:r>
                  <a:rPr lang="en-US" dirty="0"/>
                  <a:t>What is the role of the common positively charged block for all NFSA?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experiments to decide best interaction parameters</a:t>
                </a:r>
              </a:p>
              <a:p>
                <a:pPr lvl="1"/>
                <a:r>
                  <a:rPr lang="en-US" dirty="0"/>
                  <a:t>Currently, no AA—AA interactions</a:t>
                </a:r>
              </a:p>
              <a:p>
                <a:pPr lvl="1"/>
                <a:r>
                  <a:rPr lang="en-US" dirty="0"/>
                  <a:t>Matching Atomic Force Microscopy (AFM) results would provide basis for choosing interaction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6C7CC-27C0-4F10-AA37-BE2BC3F2E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1080-15CC-458B-845D-CAC4FC6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29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152E98-3D71-4D48-9B72-6051F6EDD9F8}"/>
              </a:ext>
            </a:extLst>
          </p:cNvPr>
          <p:cNvGrpSpPr/>
          <p:nvPr/>
        </p:nvGrpSpPr>
        <p:grpSpPr>
          <a:xfrm>
            <a:off x="1743534" y="2744892"/>
            <a:ext cx="8078843" cy="1937778"/>
            <a:chOff x="1303918" y="2648176"/>
            <a:chExt cx="8078843" cy="1937778"/>
          </a:xfrm>
        </p:grpSpPr>
        <p:pic>
          <p:nvPicPr>
            <p:cNvPr id="5" name="Picture 4" descr="Chart, text&#10;&#10;Description automatically generated">
              <a:extLst>
                <a:ext uri="{FF2B5EF4-FFF2-40B4-BE49-F238E27FC236}">
                  <a16:creationId xmlns:a16="http://schemas.microsoft.com/office/drawing/2014/main" id="{6D98719C-760D-4A8A-9992-8782E1BFB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5" t="19387" b="62347"/>
            <a:stretch/>
          </p:blipFill>
          <p:spPr>
            <a:xfrm>
              <a:off x="2465173" y="2648176"/>
              <a:ext cx="6891282" cy="631834"/>
            </a:xfrm>
            <a:prstGeom prst="rect">
              <a:avLst/>
            </a:prstGeom>
          </p:spPr>
        </p:pic>
        <p:pic>
          <p:nvPicPr>
            <p:cNvPr id="9" name="Picture 8" descr="Chart, text&#10;&#10;Description automatically generated">
              <a:extLst>
                <a:ext uri="{FF2B5EF4-FFF2-40B4-BE49-F238E27FC236}">
                  <a16:creationId xmlns:a16="http://schemas.microsoft.com/office/drawing/2014/main" id="{ABB1E32F-76CF-4D0F-9F2A-3CCE5EFEE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2" t="37653" b="43860"/>
            <a:stretch/>
          </p:blipFill>
          <p:spPr>
            <a:xfrm>
              <a:off x="2438867" y="3280010"/>
              <a:ext cx="6917588" cy="639498"/>
            </a:xfrm>
            <a:prstGeom prst="rect">
              <a:avLst/>
            </a:prstGeom>
          </p:spPr>
        </p:pic>
        <p:pic>
          <p:nvPicPr>
            <p:cNvPr id="10" name="Picture 9" descr="Chart, text&#10;&#10;Description automatically generated">
              <a:extLst>
                <a:ext uri="{FF2B5EF4-FFF2-40B4-BE49-F238E27FC236}">
                  <a16:creationId xmlns:a16="http://schemas.microsoft.com/office/drawing/2014/main" id="{C966D551-4D66-464F-A6C4-DE5AB301B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0" t="56592" r="-148" b="24921"/>
            <a:stretch/>
          </p:blipFill>
          <p:spPr>
            <a:xfrm>
              <a:off x="2465173" y="3946456"/>
              <a:ext cx="6917588" cy="6394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DD9DC-231E-4906-AFB3-673A957AA1A3}"/>
                </a:ext>
              </a:extLst>
            </p:cNvPr>
            <p:cNvSpPr txBox="1"/>
            <p:nvPr/>
          </p:nvSpPr>
          <p:spPr>
            <a:xfrm>
              <a:off x="1303918" y="2733260"/>
              <a:ext cx="988517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NFLSA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88E90-6CE5-401E-88A5-A213C9220D3C}"/>
                </a:ext>
              </a:extLst>
            </p:cNvPr>
            <p:cNvSpPr txBox="1"/>
            <p:nvPr/>
          </p:nvSpPr>
          <p:spPr>
            <a:xfrm>
              <a:off x="1303918" y="3396827"/>
              <a:ext cx="1134949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NFMSA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B6DB6-E1FF-4356-ADC0-A0CD9894FBC2}"/>
                </a:ext>
              </a:extLst>
            </p:cNvPr>
            <p:cNvSpPr txBox="1"/>
            <p:nvPr/>
          </p:nvSpPr>
          <p:spPr>
            <a:xfrm>
              <a:off x="1303918" y="4001294"/>
              <a:ext cx="105668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B40426"/>
                  </a:solidFill>
                </a:rPr>
                <a:t>NFHSA</a:t>
              </a:r>
              <a:endParaRPr lang="en-US" sz="2400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363B6-ED63-430A-AE1C-E85482D70D4E}"/>
              </a:ext>
            </a:extLst>
          </p:cNvPr>
          <p:cNvSpPr/>
          <p:nvPr/>
        </p:nvSpPr>
        <p:spPr>
          <a:xfrm>
            <a:off x="2949683" y="3413513"/>
            <a:ext cx="470525" cy="5287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5E3DB5-AED4-43ED-A4C7-32EC816BBC43}"/>
              </a:ext>
            </a:extLst>
          </p:cNvPr>
          <p:cNvSpPr/>
          <p:nvPr/>
        </p:nvSpPr>
        <p:spPr>
          <a:xfrm>
            <a:off x="4754681" y="3418163"/>
            <a:ext cx="2912213" cy="51535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456C6-C77E-4F91-9620-424B76230AF6}"/>
              </a:ext>
            </a:extLst>
          </p:cNvPr>
          <p:cNvSpPr/>
          <p:nvPr/>
        </p:nvSpPr>
        <p:spPr>
          <a:xfrm>
            <a:off x="3934422" y="4079958"/>
            <a:ext cx="5861649" cy="51535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52365-848A-4370-8789-42F523FF9D69}"/>
              </a:ext>
            </a:extLst>
          </p:cNvPr>
          <p:cNvSpPr/>
          <p:nvPr/>
        </p:nvSpPr>
        <p:spPr>
          <a:xfrm>
            <a:off x="2957873" y="4079958"/>
            <a:ext cx="295282" cy="51535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89726-5884-460F-866B-51AF6F76D905}"/>
              </a:ext>
            </a:extLst>
          </p:cNvPr>
          <p:cNvSpPr/>
          <p:nvPr/>
        </p:nvSpPr>
        <p:spPr>
          <a:xfrm>
            <a:off x="2940890" y="2785828"/>
            <a:ext cx="540864" cy="51535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23F156-4F50-4F79-9C22-89F5F91D5319}"/>
              </a:ext>
            </a:extLst>
          </p:cNvPr>
          <p:cNvSpPr/>
          <p:nvPr/>
        </p:nvSpPr>
        <p:spPr>
          <a:xfrm>
            <a:off x="4438515" y="2782806"/>
            <a:ext cx="360126" cy="51535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68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0FF-946F-4D50-B685-CB6C3B5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0CEA-35E8-46D5-9B74-806941E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SCFT</a:t>
            </a:r>
          </a:p>
          <a:p>
            <a:pPr lvl="1"/>
            <a:r>
              <a:rPr lang="en-US" dirty="0"/>
              <a:t>Self-consistent Field Equations</a:t>
            </a:r>
          </a:p>
          <a:p>
            <a:pPr lvl="1"/>
            <a:r>
              <a:rPr lang="en-US" dirty="0"/>
              <a:t>Single chain propagator, q(r, s)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Neurofilament brush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of SCFT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Application to Real-world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DB4D-5175-4818-86D5-9EB2D53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18BE-E631-4C16-A560-08F959D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</a:t>
            </a:r>
            <a:br>
              <a:rPr lang="en-US" dirty="0"/>
            </a:br>
            <a:r>
              <a:rPr lang="en-US" sz="2800" dirty="0"/>
              <a:t>(not necessarily with experimental collaboration)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D98F-3768-4310-AF1F-7960EC66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NF systems:</a:t>
            </a:r>
          </a:p>
          <a:p>
            <a:pPr lvl="1"/>
            <a:r>
              <a:rPr lang="en-US" dirty="0"/>
              <a:t>Structural degradation of axon:</a:t>
            </a:r>
          </a:p>
          <a:p>
            <a:pPr lvl="2"/>
            <a:r>
              <a:rPr lang="en-US" dirty="0"/>
              <a:t>Self-assembly of dimers (NFL-NFL, NFL-NFM, etc.), then protofilaments, then protofibrils</a:t>
            </a:r>
          </a:p>
          <a:p>
            <a:pPr lvl="2"/>
            <a:r>
              <a:rPr lang="en-US" dirty="0"/>
              <a:t>Need to address rigidity of head and rod segments of each chain</a:t>
            </a:r>
          </a:p>
          <a:p>
            <a:pPr lvl="2"/>
            <a:r>
              <a:rPr lang="en-US" dirty="0"/>
              <a:t>What is the mechanism of NF degradation?</a:t>
            </a:r>
          </a:p>
          <a:p>
            <a:r>
              <a:rPr lang="en-US" dirty="0"/>
              <a:t>Brush systems</a:t>
            </a:r>
          </a:p>
          <a:p>
            <a:pPr lvl="1"/>
            <a:r>
              <a:rPr lang="en-US" dirty="0"/>
              <a:t>Consideration of Multivalency:</a:t>
            </a:r>
          </a:p>
          <a:p>
            <a:pPr lvl="2"/>
            <a:r>
              <a:rPr lang="en-US" dirty="0"/>
              <a:t>For divalent and above, we must consider both ion self-energies and ion correlation energies</a:t>
            </a:r>
          </a:p>
          <a:p>
            <a:pPr lvl="2"/>
            <a:r>
              <a:rPr lang="en-US" dirty="0"/>
              <a:t>Brushes will collapse as divalent salts associate onto the chains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FD43C-7C26-46C6-A1A9-1BD81C94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39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D12-0C55-4A00-8B61-8C00A79A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6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71872-2D11-4ADF-A6C0-9B07931F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A210-CFA1-4D6D-981F-55CFF09D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4102-3CE4-45FF-8AE5-763EE58C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Grand canonical in solvent and salt ions</a:t>
            </a:r>
          </a:p>
          <a:p>
            <a:r>
              <a:rPr lang="en-US" dirty="0"/>
              <a:t>Canonical in </a:t>
            </a:r>
            <a:r>
              <a:rPr lang="en-US" dirty="0" err="1"/>
              <a:t>polyelectrolye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Today’s talk will be focused on a strictly 1D, cartesian coordinate</a:t>
            </a:r>
          </a:p>
          <a:p>
            <a:pPr lvl="1"/>
            <a:r>
              <a:rPr lang="en-US" dirty="0"/>
              <a:t>All information in the x-y plane will be averaged</a:t>
            </a:r>
          </a:p>
          <a:p>
            <a:pPr lvl="1"/>
            <a:r>
              <a:rPr lang="en-US" dirty="0"/>
              <a:t>More on this assumption when discussing interested system</a:t>
            </a:r>
          </a:p>
        </p:txBody>
      </p:sp>
      <p:pic>
        <p:nvPicPr>
          <p:cNvPr id="5" name="Picture 4" descr="Graphical user interface, diagram, application, icon&#10;&#10;Description automatically generated">
            <a:extLst>
              <a:ext uri="{FF2B5EF4-FFF2-40B4-BE49-F238E27FC236}">
                <a16:creationId xmlns:a16="http://schemas.microsoft.com/office/drawing/2014/main" id="{AEF50BE1-3962-4BB4-B3A1-5392F3BC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45" y="867017"/>
            <a:ext cx="3606655" cy="32560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9663-6590-4022-BDF0-C05671BC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E72B-42C9-4769-A658-7D888B17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5760-BA47-493F-9AB2-F6814B13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53"/>
            <a:ext cx="10515600" cy="4351338"/>
          </a:xfrm>
        </p:spPr>
        <p:txBody>
          <a:bodyPr/>
          <a:lstStyle/>
          <a:p>
            <a:r>
              <a:rPr lang="en-US" dirty="0"/>
              <a:t>Interactions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Operators (discrete particle locations)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FE767-7DB0-4602-8B1C-2CE4A847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43" y="1990134"/>
            <a:ext cx="4807520" cy="93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62EFCC-AABA-4699-BD0B-D61D6CCB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18" y="3122378"/>
            <a:ext cx="4931461" cy="6294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444F2F-00D2-4359-BDF4-658E8E3F0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007" y="4592706"/>
            <a:ext cx="2599790" cy="9050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2C244E-AA5C-4B87-90B4-A77FBCA1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855" y="4551146"/>
            <a:ext cx="3980496" cy="9881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762BFD-8BA7-4068-B1DD-2ECEB43E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600" y="5583179"/>
            <a:ext cx="5411997" cy="9096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8A015A-93D2-44D7-93A7-D89DE5F2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943" y="3156946"/>
            <a:ext cx="3451064" cy="6287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8FADF0-61CE-481D-9F81-75DC08431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462" y="2246156"/>
            <a:ext cx="4986339" cy="6294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F0CA-4E21-4C32-A63E-B4BA710A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F741-A5A8-4C65-BA91-E079CCD7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37773"/>
            <a:ext cx="10515600" cy="5405359"/>
          </a:xfrm>
        </p:spPr>
        <p:txBody>
          <a:bodyPr>
            <a:normAutofit/>
          </a:bodyPr>
          <a:lstStyle/>
          <a:p>
            <a:r>
              <a:rPr lang="en-US" sz="2400" dirty="0"/>
              <a:t>Partition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Particle-to-Field Transformation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Hubbard-</a:t>
            </a:r>
            <a:r>
              <a:rPr lang="en-US" sz="2400" dirty="0" err="1"/>
              <a:t>Stratonovich</a:t>
            </a:r>
            <a:r>
              <a:rPr lang="en-US" sz="2400" dirty="0"/>
              <a:t>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A06E9-FA20-42FA-A784-A46B42E0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98" y="4944566"/>
            <a:ext cx="3390371" cy="648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9B7DB-14B0-4EFC-9B13-04518BAA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214298"/>
            <a:ext cx="10515600" cy="1325563"/>
          </a:xfrm>
        </p:spPr>
        <p:txBody>
          <a:bodyPr/>
          <a:lstStyle/>
          <a:p>
            <a:r>
              <a:rPr lang="en-US" dirty="0"/>
              <a:t>SCFT Derivation, cont.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B07ED3-8DB7-4234-8601-1B634196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31" y="1336814"/>
            <a:ext cx="9491133" cy="2403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063025-C1CD-4477-A216-68116BCF2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196" y="6129375"/>
            <a:ext cx="9387607" cy="6275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3803F6-8610-4D2F-A3A2-64F3B06B6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196" y="4226940"/>
            <a:ext cx="7082369" cy="6470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8EFD-B891-48B1-AAC8-2FCC4F4E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CAAE-5F60-44C8-9292-705E663A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758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Partition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Free Energy</a:t>
            </a:r>
          </a:p>
          <a:p>
            <a:pPr marL="0" indent="0">
              <a:buNone/>
            </a:pPr>
            <a:r>
              <a:rPr lang="en-US" sz="2400" dirty="0"/>
              <a:t>  (After Saddle-point </a:t>
            </a:r>
            <a:br>
              <a:rPr lang="en-US" sz="2400" dirty="0"/>
            </a:br>
            <a:r>
              <a:rPr lang="en-US" sz="2400" dirty="0"/>
              <a:t>           Approximation)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5B87-A942-40DA-8166-3AF9DE7C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59" y="2968668"/>
            <a:ext cx="6883975" cy="20469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12D3DC4-483A-4393-B2FA-1590B36851FC}"/>
              </a:ext>
            </a:extLst>
          </p:cNvPr>
          <p:cNvGrpSpPr/>
          <p:nvPr/>
        </p:nvGrpSpPr>
        <p:grpSpPr>
          <a:xfrm>
            <a:off x="3540076" y="661794"/>
            <a:ext cx="8357706" cy="2289634"/>
            <a:chOff x="3404610" y="1627831"/>
            <a:chExt cx="8357706" cy="22896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6DBD8A-B4CC-4DA3-B3FF-8A2E52451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406" b="64737"/>
            <a:stretch/>
          </p:blipFill>
          <p:spPr>
            <a:xfrm>
              <a:off x="3404610" y="1627831"/>
              <a:ext cx="436035" cy="8475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64860A-9559-42A1-9D8F-D3FC13A1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0645" y="1673754"/>
              <a:ext cx="7921671" cy="224371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398493-D4AC-44B4-9CF3-D7E202D1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525"/>
            <a:ext cx="10515600" cy="1325563"/>
          </a:xfrm>
        </p:spPr>
        <p:txBody>
          <a:bodyPr/>
          <a:lstStyle/>
          <a:p>
            <a:r>
              <a:rPr lang="en-US" dirty="0"/>
              <a:t>SCFT Derivation, cont.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BC4211-1B98-4BF6-9345-3B7AA166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60" y="4966965"/>
            <a:ext cx="3076531" cy="12306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0C8D9-70A3-4899-8765-545FFAE328B6}"/>
              </a:ext>
            </a:extLst>
          </p:cNvPr>
          <p:cNvCxnSpPr>
            <a:cxnSpLocks/>
          </p:cNvCxnSpPr>
          <p:nvPr/>
        </p:nvCxnSpPr>
        <p:spPr>
          <a:xfrm flipV="1">
            <a:off x="194733" y="4893390"/>
            <a:ext cx="11802534" cy="51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A0CD319-8185-426C-A717-AB690AAC2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978" y="5207194"/>
            <a:ext cx="6089022" cy="12262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F0B798-3437-4CFE-9365-1ED348C28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827" y="6219308"/>
            <a:ext cx="3076532" cy="63362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DB3C95-F897-45CE-A3A8-48FBDB8B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D3A286-66C4-4662-B406-00AAE180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SCFT Derivation, cont.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F7FC12-072F-48E1-AAFE-452C89F56090}"/>
              </a:ext>
            </a:extLst>
          </p:cNvPr>
          <p:cNvGrpSpPr/>
          <p:nvPr/>
        </p:nvGrpSpPr>
        <p:grpSpPr>
          <a:xfrm>
            <a:off x="838200" y="1548086"/>
            <a:ext cx="10127273" cy="1010964"/>
            <a:chOff x="571500" y="1675250"/>
            <a:chExt cx="10127273" cy="10109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27DECF-D3B8-4859-A67C-260BB8F64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697"/>
            <a:stretch/>
          </p:blipFill>
          <p:spPr>
            <a:xfrm>
              <a:off x="571500" y="1675250"/>
              <a:ext cx="2963007" cy="5054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F01FB2-2C9B-49A1-880B-135DB944A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95"/>
            <a:stretch/>
          </p:blipFill>
          <p:spPr>
            <a:xfrm>
              <a:off x="1493226" y="2180732"/>
              <a:ext cx="9205547" cy="50548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884253-5C1E-4088-AE41-515653EF656A}"/>
              </a:ext>
            </a:extLst>
          </p:cNvPr>
          <p:cNvGrpSpPr/>
          <p:nvPr/>
        </p:nvGrpSpPr>
        <p:grpSpPr>
          <a:xfrm>
            <a:off x="759067" y="2747787"/>
            <a:ext cx="5586047" cy="2509970"/>
            <a:chOff x="612530" y="2679560"/>
            <a:chExt cx="5586047" cy="25099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A71DE4-46CC-40F7-9FE6-038C554A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362" y="2679560"/>
              <a:ext cx="3349869" cy="613760"/>
            </a:xfrm>
            <a:prstGeom prst="rect">
              <a:avLst/>
            </a:prstGeom>
          </p:spPr>
        </p:pic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6CF9C608-F385-47BA-BCE2-20122A7C2461}"/>
                </a:ext>
              </a:extLst>
            </p:cNvPr>
            <p:cNvSpPr/>
            <p:nvPr/>
          </p:nvSpPr>
          <p:spPr>
            <a:xfrm>
              <a:off x="612530" y="2824968"/>
              <a:ext cx="243254" cy="2364562"/>
            </a:xfrm>
            <a:prstGeom prst="leftBrace">
              <a:avLst>
                <a:gd name="adj1" fmla="val 5192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9F8FEB-5CCE-4B21-B1FD-8989BA20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8362" y="3418068"/>
              <a:ext cx="2716823" cy="2932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0CFF9C-3BDE-46B9-82E7-8354732D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362" y="3759340"/>
              <a:ext cx="5240215" cy="58540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F1A3DA-CD3E-432A-BB2D-A9CB984C5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362" y="4405551"/>
              <a:ext cx="2362566" cy="25589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D12B5C-8DA5-4E43-9F9E-4D93EF83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362" y="4845932"/>
              <a:ext cx="2628900" cy="25750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1EFA9C7-311C-47F6-9469-9156F7776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185" y="5573200"/>
            <a:ext cx="5203080" cy="10478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BDE0E5-A7A2-419C-8156-B1425F5A0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828" y="5555685"/>
            <a:ext cx="2628902" cy="54143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DC7B37F-26D1-4F26-AE08-0CEEC1E3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8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718A70-46CD-4EB2-8AD9-23E09C22C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88" y="5483494"/>
            <a:ext cx="2788277" cy="11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798A-124F-41C8-8AE1-C220B55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Chain Propagator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DE888-A08F-4340-94CD-3E7BCE1E0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5"/>
                <a:ext cx="10515600" cy="454562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Describes the probability of some monomer at contour length,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to exist at some location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Encapsulates all information on chain architecture with </a:t>
                </a:r>
                <a:r>
                  <a:rPr lang="en-US" sz="2400" i="1" dirty="0"/>
                  <a:t>s</a:t>
                </a:r>
              </a:p>
              <a:p>
                <a:pPr lvl="1"/>
                <a:r>
                  <a:rPr lang="en-US" sz="2000" dirty="0"/>
                  <a:t>Charge distribution</a:t>
                </a:r>
              </a:p>
              <a:p>
                <a:pPr lvl="1"/>
                <a:r>
                  <a:rPr lang="en-US" sz="2000" dirty="0"/>
                  <a:t>Chain structure (e.g., multi-block, f-arm star, branched, etc.)</a:t>
                </a:r>
              </a:p>
              <a:p>
                <a:r>
                  <a:rPr lang="en-US" sz="2400" dirty="0"/>
                  <a:t>Used in calculation of polymer partition function and polymer distribution profile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DE888-A08F-4340-94CD-3E7BCE1E0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5"/>
                <a:ext cx="10515600" cy="4545623"/>
              </a:xfrm>
              <a:blipFill>
                <a:blip r:embed="rId2"/>
                <a:stretch>
                  <a:fillRect l="-812" t="-187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4B0127-9AEC-42C6-BED5-FF7B9F58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08" y="5855089"/>
            <a:ext cx="3794801" cy="6952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F3A4-D4BF-4D88-B64D-140ACC73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5DE-2CDB-43D8-8998-0D1DCCC4B6A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2C686A-9A60-44CC-A9AF-14CFE94C8447}"/>
              </a:ext>
            </a:extLst>
          </p:cNvPr>
          <p:cNvSpPr/>
          <p:nvPr/>
        </p:nvSpPr>
        <p:spPr>
          <a:xfrm>
            <a:off x="3747150" y="2199527"/>
            <a:ext cx="3769301" cy="1333931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2026 w 3532765"/>
              <a:gd name="connsiteY0" fmla="*/ 533254 h 1348745"/>
              <a:gd name="connsiteX1" fmla="*/ 315063 w 3532765"/>
              <a:gd name="connsiteY1" fmla="*/ 162552 h 1348745"/>
              <a:gd name="connsiteX2" fmla="*/ 784620 w 3532765"/>
              <a:gd name="connsiteY2" fmla="*/ 426162 h 1348745"/>
              <a:gd name="connsiteX3" fmla="*/ 611625 w 3532765"/>
              <a:gd name="connsiteY3" fmla="*/ 928670 h 1348745"/>
              <a:gd name="connsiteX4" fmla="*/ 125593 w 3532765"/>
              <a:gd name="connsiteY4" fmla="*/ 920433 h 1348745"/>
              <a:gd name="connsiteX5" fmla="*/ 380966 w 3532765"/>
              <a:gd name="connsiteY5" fmla="*/ 1340562 h 1348745"/>
              <a:gd name="connsiteX6" fmla="*/ 323301 w 3532765"/>
              <a:gd name="connsiteY6" fmla="*/ 533255 h 1348745"/>
              <a:gd name="connsiteX7" fmla="*/ 3532765 w 3532765"/>
              <a:gd name="connsiteY7" fmla="*/ 0 h 1348745"/>
              <a:gd name="connsiteX0" fmla="*/ 29115 w 3559854"/>
              <a:gd name="connsiteY0" fmla="*/ 533254 h 1348745"/>
              <a:gd name="connsiteX1" fmla="*/ 342152 w 3559854"/>
              <a:gd name="connsiteY1" fmla="*/ 162552 h 1348745"/>
              <a:gd name="connsiteX2" fmla="*/ 2746434 w 3559854"/>
              <a:gd name="connsiteY2" fmla="*/ 83649 h 1348745"/>
              <a:gd name="connsiteX3" fmla="*/ 638714 w 3559854"/>
              <a:gd name="connsiteY3" fmla="*/ 928670 h 1348745"/>
              <a:gd name="connsiteX4" fmla="*/ 152682 w 3559854"/>
              <a:gd name="connsiteY4" fmla="*/ 920433 h 1348745"/>
              <a:gd name="connsiteX5" fmla="*/ 408055 w 3559854"/>
              <a:gd name="connsiteY5" fmla="*/ 1340562 h 1348745"/>
              <a:gd name="connsiteX6" fmla="*/ 350390 w 3559854"/>
              <a:gd name="connsiteY6" fmla="*/ 533255 h 1348745"/>
              <a:gd name="connsiteX7" fmla="*/ 3559854 w 3559854"/>
              <a:gd name="connsiteY7" fmla="*/ 0 h 1348745"/>
              <a:gd name="connsiteX0" fmla="*/ 1813283 w 5344022"/>
              <a:gd name="connsiteY0" fmla="*/ 533254 h 1348745"/>
              <a:gd name="connsiteX1" fmla="*/ 2126320 w 5344022"/>
              <a:gd name="connsiteY1" fmla="*/ 162552 h 1348745"/>
              <a:gd name="connsiteX2" fmla="*/ 960 w 5344022"/>
              <a:gd name="connsiteY2" fmla="*/ 278049 h 1348745"/>
              <a:gd name="connsiteX3" fmla="*/ 2422882 w 5344022"/>
              <a:gd name="connsiteY3" fmla="*/ 928670 h 1348745"/>
              <a:gd name="connsiteX4" fmla="*/ 1936850 w 5344022"/>
              <a:gd name="connsiteY4" fmla="*/ 920433 h 1348745"/>
              <a:gd name="connsiteX5" fmla="*/ 2192223 w 5344022"/>
              <a:gd name="connsiteY5" fmla="*/ 1340562 h 1348745"/>
              <a:gd name="connsiteX6" fmla="*/ 2134558 w 5344022"/>
              <a:gd name="connsiteY6" fmla="*/ 533255 h 1348745"/>
              <a:gd name="connsiteX7" fmla="*/ 5344022 w 5344022"/>
              <a:gd name="connsiteY7" fmla="*/ 0 h 1348745"/>
              <a:gd name="connsiteX0" fmla="*/ 1847145 w 5377884"/>
              <a:gd name="connsiteY0" fmla="*/ 533254 h 1348745"/>
              <a:gd name="connsiteX1" fmla="*/ 1078203 w 5377884"/>
              <a:gd name="connsiteY1" fmla="*/ 144037 h 1348745"/>
              <a:gd name="connsiteX2" fmla="*/ 34822 w 5377884"/>
              <a:gd name="connsiteY2" fmla="*/ 278049 h 1348745"/>
              <a:gd name="connsiteX3" fmla="*/ 2456744 w 5377884"/>
              <a:gd name="connsiteY3" fmla="*/ 928670 h 1348745"/>
              <a:gd name="connsiteX4" fmla="*/ 1970712 w 5377884"/>
              <a:gd name="connsiteY4" fmla="*/ 920433 h 1348745"/>
              <a:gd name="connsiteX5" fmla="*/ 2226085 w 5377884"/>
              <a:gd name="connsiteY5" fmla="*/ 1340562 h 1348745"/>
              <a:gd name="connsiteX6" fmla="*/ 2168420 w 5377884"/>
              <a:gd name="connsiteY6" fmla="*/ 533255 h 1348745"/>
              <a:gd name="connsiteX7" fmla="*/ 5377884 w 5377884"/>
              <a:gd name="connsiteY7" fmla="*/ 0 h 1348745"/>
              <a:gd name="connsiteX0" fmla="*/ 1177628 w 4708367"/>
              <a:gd name="connsiteY0" fmla="*/ 533254 h 1348745"/>
              <a:gd name="connsiteX1" fmla="*/ 408686 w 4708367"/>
              <a:gd name="connsiteY1" fmla="*/ 144037 h 1348745"/>
              <a:gd name="connsiteX2" fmla="*/ 71342 w 4708367"/>
              <a:gd name="connsiteY2" fmla="*/ 972331 h 1348745"/>
              <a:gd name="connsiteX3" fmla="*/ 1787227 w 4708367"/>
              <a:gd name="connsiteY3" fmla="*/ 928670 h 1348745"/>
              <a:gd name="connsiteX4" fmla="*/ 1301195 w 4708367"/>
              <a:gd name="connsiteY4" fmla="*/ 920433 h 1348745"/>
              <a:gd name="connsiteX5" fmla="*/ 1556568 w 4708367"/>
              <a:gd name="connsiteY5" fmla="*/ 1340562 h 1348745"/>
              <a:gd name="connsiteX6" fmla="*/ 1498903 w 4708367"/>
              <a:gd name="connsiteY6" fmla="*/ 533255 h 1348745"/>
              <a:gd name="connsiteX7" fmla="*/ 4708367 w 4708367"/>
              <a:gd name="connsiteY7" fmla="*/ 0 h 1348745"/>
              <a:gd name="connsiteX0" fmla="*/ 1248689 w 4779428"/>
              <a:gd name="connsiteY0" fmla="*/ 533254 h 1354782"/>
              <a:gd name="connsiteX1" fmla="*/ 479747 w 4779428"/>
              <a:gd name="connsiteY1" fmla="*/ 144037 h 1354782"/>
              <a:gd name="connsiteX2" fmla="*/ 142403 w 4779428"/>
              <a:gd name="connsiteY2" fmla="*/ 972331 h 1354782"/>
              <a:gd name="connsiteX3" fmla="*/ 2885252 w 4779428"/>
              <a:gd name="connsiteY3" fmla="*/ 1354497 h 1354782"/>
              <a:gd name="connsiteX4" fmla="*/ 1372256 w 4779428"/>
              <a:gd name="connsiteY4" fmla="*/ 920433 h 1354782"/>
              <a:gd name="connsiteX5" fmla="*/ 1627629 w 4779428"/>
              <a:gd name="connsiteY5" fmla="*/ 1340562 h 1354782"/>
              <a:gd name="connsiteX6" fmla="*/ 1569964 w 4779428"/>
              <a:gd name="connsiteY6" fmla="*/ 533255 h 1354782"/>
              <a:gd name="connsiteX7" fmla="*/ 4779428 w 4779428"/>
              <a:gd name="connsiteY7" fmla="*/ 0 h 1354782"/>
              <a:gd name="connsiteX0" fmla="*/ 1248689 w 4779428"/>
              <a:gd name="connsiteY0" fmla="*/ 533254 h 1367454"/>
              <a:gd name="connsiteX1" fmla="*/ 479747 w 4779428"/>
              <a:gd name="connsiteY1" fmla="*/ 144037 h 1367454"/>
              <a:gd name="connsiteX2" fmla="*/ 142403 w 4779428"/>
              <a:gd name="connsiteY2" fmla="*/ 972331 h 1367454"/>
              <a:gd name="connsiteX3" fmla="*/ 2885252 w 4779428"/>
              <a:gd name="connsiteY3" fmla="*/ 1354497 h 1367454"/>
              <a:gd name="connsiteX4" fmla="*/ 1986599 w 4779428"/>
              <a:gd name="connsiteY4" fmla="*/ 531635 h 1367454"/>
              <a:gd name="connsiteX5" fmla="*/ 1627629 w 4779428"/>
              <a:gd name="connsiteY5" fmla="*/ 1340562 h 1367454"/>
              <a:gd name="connsiteX6" fmla="*/ 1569964 w 4779428"/>
              <a:gd name="connsiteY6" fmla="*/ 533255 h 1367454"/>
              <a:gd name="connsiteX7" fmla="*/ 4779428 w 4779428"/>
              <a:gd name="connsiteY7" fmla="*/ 0 h 1367454"/>
              <a:gd name="connsiteX0" fmla="*/ 1248689 w 4779428"/>
              <a:gd name="connsiteY0" fmla="*/ 533254 h 1367454"/>
              <a:gd name="connsiteX1" fmla="*/ 479747 w 4779428"/>
              <a:gd name="connsiteY1" fmla="*/ 144037 h 1367454"/>
              <a:gd name="connsiteX2" fmla="*/ 142403 w 4779428"/>
              <a:gd name="connsiteY2" fmla="*/ 972331 h 1367454"/>
              <a:gd name="connsiteX3" fmla="*/ 2885252 w 4779428"/>
              <a:gd name="connsiteY3" fmla="*/ 1354497 h 1367454"/>
              <a:gd name="connsiteX4" fmla="*/ 1986599 w 4779428"/>
              <a:gd name="connsiteY4" fmla="*/ 531635 h 1367454"/>
              <a:gd name="connsiteX5" fmla="*/ 1618460 w 4779428"/>
              <a:gd name="connsiteY5" fmla="*/ 886964 h 1367454"/>
              <a:gd name="connsiteX6" fmla="*/ 1569964 w 4779428"/>
              <a:gd name="connsiteY6" fmla="*/ 533255 h 1367454"/>
              <a:gd name="connsiteX7" fmla="*/ 4779428 w 4779428"/>
              <a:gd name="connsiteY7" fmla="*/ 0 h 1367454"/>
              <a:gd name="connsiteX0" fmla="*/ 1248689 w 4779428"/>
              <a:gd name="connsiteY0" fmla="*/ 684401 h 1518601"/>
              <a:gd name="connsiteX1" fmla="*/ 479747 w 4779428"/>
              <a:gd name="connsiteY1" fmla="*/ 295184 h 1518601"/>
              <a:gd name="connsiteX2" fmla="*/ 142403 w 4779428"/>
              <a:gd name="connsiteY2" fmla="*/ 1123478 h 1518601"/>
              <a:gd name="connsiteX3" fmla="*/ 2885252 w 4779428"/>
              <a:gd name="connsiteY3" fmla="*/ 1505644 h 1518601"/>
              <a:gd name="connsiteX4" fmla="*/ 1986599 w 4779428"/>
              <a:gd name="connsiteY4" fmla="*/ 682782 h 1518601"/>
              <a:gd name="connsiteX5" fmla="*/ 1618460 w 4779428"/>
              <a:gd name="connsiteY5" fmla="*/ 1038111 h 1518601"/>
              <a:gd name="connsiteX6" fmla="*/ 2175138 w 4779428"/>
              <a:gd name="connsiteY6" fmla="*/ 36405 h 1518601"/>
              <a:gd name="connsiteX7" fmla="*/ 4779428 w 4779428"/>
              <a:gd name="connsiteY7" fmla="*/ 151147 h 1518601"/>
              <a:gd name="connsiteX0" fmla="*/ 1248689 w 4779428"/>
              <a:gd name="connsiteY0" fmla="*/ 684401 h 1506155"/>
              <a:gd name="connsiteX1" fmla="*/ 479747 w 4779428"/>
              <a:gd name="connsiteY1" fmla="*/ 295184 h 1506155"/>
              <a:gd name="connsiteX2" fmla="*/ 142403 w 4779428"/>
              <a:gd name="connsiteY2" fmla="*/ 1123478 h 1506155"/>
              <a:gd name="connsiteX3" fmla="*/ 2885252 w 4779428"/>
              <a:gd name="connsiteY3" fmla="*/ 1505644 h 1506155"/>
              <a:gd name="connsiteX4" fmla="*/ 2747653 w 4779428"/>
              <a:gd name="connsiteY4" fmla="*/ 1053066 h 1506155"/>
              <a:gd name="connsiteX5" fmla="*/ 1618460 w 4779428"/>
              <a:gd name="connsiteY5" fmla="*/ 1038111 h 1506155"/>
              <a:gd name="connsiteX6" fmla="*/ 2175138 w 4779428"/>
              <a:gd name="connsiteY6" fmla="*/ 36405 h 1506155"/>
              <a:gd name="connsiteX7" fmla="*/ 4779428 w 4779428"/>
              <a:gd name="connsiteY7" fmla="*/ 151147 h 1506155"/>
              <a:gd name="connsiteX0" fmla="*/ 1248689 w 4779428"/>
              <a:gd name="connsiteY0" fmla="*/ 684401 h 1506155"/>
              <a:gd name="connsiteX1" fmla="*/ 479747 w 4779428"/>
              <a:gd name="connsiteY1" fmla="*/ 295184 h 1506155"/>
              <a:gd name="connsiteX2" fmla="*/ 142403 w 4779428"/>
              <a:gd name="connsiteY2" fmla="*/ 1123478 h 1506155"/>
              <a:gd name="connsiteX3" fmla="*/ 2885252 w 4779428"/>
              <a:gd name="connsiteY3" fmla="*/ 1505644 h 1506155"/>
              <a:gd name="connsiteX4" fmla="*/ 2747653 w 4779428"/>
              <a:gd name="connsiteY4" fmla="*/ 1053066 h 1506155"/>
              <a:gd name="connsiteX5" fmla="*/ 1847693 w 4779428"/>
              <a:gd name="connsiteY5" fmla="*/ 621543 h 1506155"/>
              <a:gd name="connsiteX6" fmla="*/ 2175138 w 4779428"/>
              <a:gd name="connsiteY6" fmla="*/ 36405 h 1506155"/>
              <a:gd name="connsiteX7" fmla="*/ 4779428 w 4779428"/>
              <a:gd name="connsiteY7" fmla="*/ 151147 h 1506155"/>
              <a:gd name="connsiteX0" fmla="*/ 1248689 w 4779428"/>
              <a:gd name="connsiteY0" fmla="*/ 684401 h 1521260"/>
              <a:gd name="connsiteX1" fmla="*/ 479747 w 4779428"/>
              <a:gd name="connsiteY1" fmla="*/ 295184 h 1521260"/>
              <a:gd name="connsiteX2" fmla="*/ 142403 w 4779428"/>
              <a:gd name="connsiteY2" fmla="*/ 1123478 h 1521260"/>
              <a:gd name="connsiteX3" fmla="*/ 2885252 w 4779428"/>
              <a:gd name="connsiteY3" fmla="*/ 1505644 h 1521260"/>
              <a:gd name="connsiteX4" fmla="*/ 2591774 w 4779428"/>
              <a:gd name="connsiteY4" fmla="*/ 627240 h 1521260"/>
              <a:gd name="connsiteX5" fmla="*/ 1847693 w 4779428"/>
              <a:gd name="connsiteY5" fmla="*/ 621543 h 1521260"/>
              <a:gd name="connsiteX6" fmla="*/ 2175138 w 4779428"/>
              <a:gd name="connsiteY6" fmla="*/ 36405 h 1521260"/>
              <a:gd name="connsiteX7" fmla="*/ 4779428 w 4779428"/>
              <a:gd name="connsiteY7" fmla="*/ 151147 h 1521260"/>
              <a:gd name="connsiteX0" fmla="*/ 1188748 w 4719487"/>
              <a:gd name="connsiteY0" fmla="*/ 684401 h 1656104"/>
              <a:gd name="connsiteX1" fmla="*/ 419806 w 4719487"/>
              <a:gd name="connsiteY1" fmla="*/ 295184 h 1656104"/>
              <a:gd name="connsiteX2" fmla="*/ 82462 w 4719487"/>
              <a:gd name="connsiteY2" fmla="*/ 1123478 h 1656104"/>
              <a:gd name="connsiteX3" fmla="*/ 1963396 w 4719487"/>
              <a:gd name="connsiteY3" fmla="*/ 1644501 h 1656104"/>
              <a:gd name="connsiteX4" fmla="*/ 2531833 w 4719487"/>
              <a:gd name="connsiteY4" fmla="*/ 627240 h 1656104"/>
              <a:gd name="connsiteX5" fmla="*/ 1787752 w 4719487"/>
              <a:gd name="connsiteY5" fmla="*/ 621543 h 1656104"/>
              <a:gd name="connsiteX6" fmla="*/ 2115197 w 4719487"/>
              <a:gd name="connsiteY6" fmla="*/ 36405 h 1656104"/>
              <a:gd name="connsiteX7" fmla="*/ 4719487 w 4719487"/>
              <a:gd name="connsiteY7" fmla="*/ 151147 h 1656104"/>
              <a:gd name="connsiteX0" fmla="*/ 1188748 w 4719487"/>
              <a:gd name="connsiteY0" fmla="*/ 684401 h 1644501"/>
              <a:gd name="connsiteX1" fmla="*/ 419806 w 4719487"/>
              <a:gd name="connsiteY1" fmla="*/ 295184 h 1644501"/>
              <a:gd name="connsiteX2" fmla="*/ 82462 w 4719487"/>
              <a:gd name="connsiteY2" fmla="*/ 1123478 h 1644501"/>
              <a:gd name="connsiteX3" fmla="*/ 1963396 w 4719487"/>
              <a:gd name="connsiteY3" fmla="*/ 1644501 h 1644501"/>
              <a:gd name="connsiteX4" fmla="*/ 2550172 w 4719487"/>
              <a:gd name="connsiteY4" fmla="*/ 1127123 h 1644501"/>
              <a:gd name="connsiteX5" fmla="*/ 1787752 w 4719487"/>
              <a:gd name="connsiteY5" fmla="*/ 621543 h 1644501"/>
              <a:gd name="connsiteX6" fmla="*/ 2115197 w 4719487"/>
              <a:gd name="connsiteY6" fmla="*/ 36405 h 1644501"/>
              <a:gd name="connsiteX7" fmla="*/ 4719487 w 4719487"/>
              <a:gd name="connsiteY7" fmla="*/ 151147 h 1644501"/>
              <a:gd name="connsiteX0" fmla="*/ 1188748 w 3930925"/>
              <a:gd name="connsiteY0" fmla="*/ 659760 h 1619860"/>
              <a:gd name="connsiteX1" fmla="*/ 419806 w 3930925"/>
              <a:gd name="connsiteY1" fmla="*/ 270543 h 1619860"/>
              <a:gd name="connsiteX2" fmla="*/ 82462 w 3930925"/>
              <a:gd name="connsiteY2" fmla="*/ 1098837 h 1619860"/>
              <a:gd name="connsiteX3" fmla="*/ 1963396 w 3930925"/>
              <a:gd name="connsiteY3" fmla="*/ 1619860 h 1619860"/>
              <a:gd name="connsiteX4" fmla="*/ 2550172 w 3930925"/>
              <a:gd name="connsiteY4" fmla="*/ 1102482 h 1619860"/>
              <a:gd name="connsiteX5" fmla="*/ 1787752 w 3930925"/>
              <a:gd name="connsiteY5" fmla="*/ 596902 h 1619860"/>
              <a:gd name="connsiteX6" fmla="*/ 2115197 w 3930925"/>
              <a:gd name="connsiteY6" fmla="*/ 11764 h 1619860"/>
              <a:gd name="connsiteX7" fmla="*/ 3930925 w 3930925"/>
              <a:gd name="connsiteY7" fmla="*/ 987415 h 1619860"/>
              <a:gd name="connsiteX0" fmla="*/ 1188748 w 3930925"/>
              <a:gd name="connsiteY0" fmla="*/ 458342 h 1418442"/>
              <a:gd name="connsiteX1" fmla="*/ 419806 w 3930925"/>
              <a:gd name="connsiteY1" fmla="*/ 69125 h 1418442"/>
              <a:gd name="connsiteX2" fmla="*/ 82462 w 3930925"/>
              <a:gd name="connsiteY2" fmla="*/ 897419 h 1418442"/>
              <a:gd name="connsiteX3" fmla="*/ 1963396 w 3930925"/>
              <a:gd name="connsiteY3" fmla="*/ 1418442 h 1418442"/>
              <a:gd name="connsiteX4" fmla="*/ 2550172 w 3930925"/>
              <a:gd name="connsiteY4" fmla="*/ 901064 h 1418442"/>
              <a:gd name="connsiteX5" fmla="*/ 1787752 w 3930925"/>
              <a:gd name="connsiteY5" fmla="*/ 395484 h 1418442"/>
              <a:gd name="connsiteX6" fmla="*/ 2647018 w 3930925"/>
              <a:gd name="connsiteY6" fmla="*/ 14002 h 1418442"/>
              <a:gd name="connsiteX7" fmla="*/ 3930925 w 3930925"/>
              <a:gd name="connsiteY7" fmla="*/ 785997 h 1418442"/>
              <a:gd name="connsiteX0" fmla="*/ 1188748 w 3930925"/>
              <a:gd name="connsiteY0" fmla="*/ 458342 h 1418442"/>
              <a:gd name="connsiteX1" fmla="*/ 419806 w 3930925"/>
              <a:gd name="connsiteY1" fmla="*/ 69125 h 1418442"/>
              <a:gd name="connsiteX2" fmla="*/ 82462 w 3930925"/>
              <a:gd name="connsiteY2" fmla="*/ 897419 h 1418442"/>
              <a:gd name="connsiteX3" fmla="*/ 1963396 w 3930925"/>
              <a:gd name="connsiteY3" fmla="*/ 1418442 h 1418442"/>
              <a:gd name="connsiteX4" fmla="*/ 2550172 w 3930925"/>
              <a:gd name="connsiteY4" fmla="*/ 901064 h 1418442"/>
              <a:gd name="connsiteX5" fmla="*/ 1787752 w 3930925"/>
              <a:gd name="connsiteY5" fmla="*/ 395484 h 1418442"/>
              <a:gd name="connsiteX6" fmla="*/ 2647018 w 3930925"/>
              <a:gd name="connsiteY6" fmla="*/ 14002 h 1418442"/>
              <a:gd name="connsiteX7" fmla="*/ 3930925 w 3930925"/>
              <a:gd name="connsiteY7" fmla="*/ 785997 h 1418442"/>
              <a:gd name="connsiteX0" fmla="*/ 1188748 w 3930925"/>
              <a:gd name="connsiteY0" fmla="*/ 444340 h 1404440"/>
              <a:gd name="connsiteX1" fmla="*/ 419806 w 3930925"/>
              <a:gd name="connsiteY1" fmla="*/ 55123 h 1404440"/>
              <a:gd name="connsiteX2" fmla="*/ 82462 w 3930925"/>
              <a:gd name="connsiteY2" fmla="*/ 883417 h 1404440"/>
              <a:gd name="connsiteX3" fmla="*/ 1963396 w 3930925"/>
              <a:gd name="connsiteY3" fmla="*/ 1404440 h 1404440"/>
              <a:gd name="connsiteX4" fmla="*/ 2550172 w 3930925"/>
              <a:gd name="connsiteY4" fmla="*/ 887062 h 1404440"/>
              <a:gd name="connsiteX5" fmla="*/ 1787752 w 3930925"/>
              <a:gd name="connsiteY5" fmla="*/ 381482 h 1404440"/>
              <a:gd name="connsiteX6" fmla="*/ 2647018 w 3930925"/>
              <a:gd name="connsiteY6" fmla="*/ 0 h 1404440"/>
              <a:gd name="connsiteX7" fmla="*/ 3930925 w 3930925"/>
              <a:gd name="connsiteY7" fmla="*/ 771995 h 1404440"/>
              <a:gd name="connsiteX0" fmla="*/ 1188748 w 3930925"/>
              <a:gd name="connsiteY0" fmla="*/ 444340 h 1404440"/>
              <a:gd name="connsiteX1" fmla="*/ 419806 w 3930925"/>
              <a:gd name="connsiteY1" fmla="*/ 55123 h 1404440"/>
              <a:gd name="connsiteX2" fmla="*/ 82462 w 3930925"/>
              <a:gd name="connsiteY2" fmla="*/ 883417 h 1404440"/>
              <a:gd name="connsiteX3" fmla="*/ 1963396 w 3930925"/>
              <a:gd name="connsiteY3" fmla="*/ 1404440 h 1404440"/>
              <a:gd name="connsiteX4" fmla="*/ 2550172 w 3930925"/>
              <a:gd name="connsiteY4" fmla="*/ 887062 h 1404440"/>
              <a:gd name="connsiteX5" fmla="*/ 1787752 w 3930925"/>
              <a:gd name="connsiteY5" fmla="*/ 381482 h 1404440"/>
              <a:gd name="connsiteX6" fmla="*/ 2647018 w 3930925"/>
              <a:gd name="connsiteY6" fmla="*/ 0 h 1404440"/>
              <a:gd name="connsiteX7" fmla="*/ 3930925 w 3930925"/>
              <a:gd name="connsiteY7" fmla="*/ 771995 h 1404440"/>
              <a:gd name="connsiteX0" fmla="*/ 1188748 w 3930925"/>
              <a:gd name="connsiteY0" fmla="*/ 444340 h 1404440"/>
              <a:gd name="connsiteX1" fmla="*/ 419806 w 3930925"/>
              <a:gd name="connsiteY1" fmla="*/ 55123 h 1404440"/>
              <a:gd name="connsiteX2" fmla="*/ 82462 w 3930925"/>
              <a:gd name="connsiteY2" fmla="*/ 883417 h 1404440"/>
              <a:gd name="connsiteX3" fmla="*/ 1963396 w 3930925"/>
              <a:gd name="connsiteY3" fmla="*/ 1404440 h 1404440"/>
              <a:gd name="connsiteX4" fmla="*/ 2550172 w 3930925"/>
              <a:gd name="connsiteY4" fmla="*/ 887062 h 1404440"/>
              <a:gd name="connsiteX5" fmla="*/ 1787752 w 3930925"/>
              <a:gd name="connsiteY5" fmla="*/ 381482 h 1404440"/>
              <a:gd name="connsiteX6" fmla="*/ 2647018 w 3930925"/>
              <a:gd name="connsiteY6" fmla="*/ 0 h 1404440"/>
              <a:gd name="connsiteX7" fmla="*/ 3930925 w 3930925"/>
              <a:gd name="connsiteY7" fmla="*/ 771995 h 1404440"/>
              <a:gd name="connsiteX0" fmla="*/ 1188748 w 3930925"/>
              <a:gd name="connsiteY0" fmla="*/ 444340 h 1404440"/>
              <a:gd name="connsiteX1" fmla="*/ 419806 w 3930925"/>
              <a:gd name="connsiteY1" fmla="*/ 55123 h 1404440"/>
              <a:gd name="connsiteX2" fmla="*/ 82462 w 3930925"/>
              <a:gd name="connsiteY2" fmla="*/ 883417 h 1404440"/>
              <a:gd name="connsiteX3" fmla="*/ 1963396 w 3930925"/>
              <a:gd name="connsiteY3" fmla="*/ 1404440 h 1404440"/>
              <a:gd name="connsiteX4" fmla="*/ 2550172 w 3930925"/>
              <a:gd name="connsiteY4" fmla="*/ 887062 h 1404440"/>
              <a:gd name="connsiteX5" fmla="*/ 1787752 w 3930925"/>
              <a:gd name="connsiteY5" fmla="*/ 381482 h 1404440"/>
              <a:gd name="connsiteX6" fmla="*/ 2647018 w 3930925"/>
              <a:gd name="connsiteY6" fmla="*/ 0 h 1404440"/>
              <a:gd name="connsiteX7" fmla="*/ 3930925 w 3930925"/>
              <a:gd name="connsiteY7" fmla="*/ 771995 h 1404440"/>
              <a:gd name="connsiteX0" fmla="*/ 1188748 w 3930925"/>
              <a:gd name="connsiteY0" fmla="*/ 444345 h 1404445"/>
              <a:gd name="connsiteX1" fmla="*/ 419806 w 3930925"/>
              <a:gd name="connsiteY1" fmla="*/ 55128 h 1404445"/>
              <a:gd name="connsiteX2" fmla="*/ 82462 w 3930925"/>
              <a:gd name="connsiteY2" fmla="*/ 883422 h 1404445"/>
              <a:gd name="connsiteX3" fmla="*/ 1963396 w 3930925"/>
              <a:gd name="connsiteY3" fmla="*/ 1404445 h 1404445"/>
              <a:gd name="connsiteX4" fmla="*/ 2550172 w 3930925"/>
              <a:gd name="connsiteY4" fmla="*/ 887067 h 1404445"/>
              <a:gd name="connsiteX5" fmla="*/ 1787752 w 3930925"/>
              <a:gd name="connsiteY5" fmla="*/ 381487 h 1404445"/>
              <a:gd name="connsiteX6" fmla="*/ 2647018 w 3930925"/>
              <a:gd name="connsiteY6" fmla="*/ 5 h 1404445"/>
              <a:gd name="connsiteX7" fmla="*/ 3930925 w 3930925"/>
              <a:gd name="connsiteY7" fmla="*/ 772000 h 140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0925" h="1404445">
                <a:moveTo>
                  <a:pt x="1188748" y="444345"/>
                </a:moveTo>
                <a:cubicBezTo>
                  <a:pt x="1168840" y="251442"/>
                  <a:pt x="604187" y="-18051"/>
                  <a:pt x="419806" y="55128"/>
                </a:cubicBezTo>
                <a:cubicBezTo>
                  <a:pt x="235425" y="128307"/>
                  <a:pt x="-174803" y="658536"/>
                  <a:pt x="82462" y="883422"/>
                </a:cubicBezTo>
                <a:cubicBezTo>
                  <a:pt x="339727" y="1108308"/>
                  <a:pt x="1552111" y="1403838"/>
                  <a:pt x="1963396" y="1404445"/>
                </a:cubicBezTo>
                <a:cubicBezTo>
                  <a:pt x="2374681" y="1405053"/>
                  <a:pt x="2579446" y="1057560"/>
                  <a:pt x="2550172" y="887067"/>
                </a:cubicBezTo>
                <a:cubicBezTo>
                  <a:pt x="2520898" y="716574"/>
                  <a:pt x="1771611" y="529331"/>
                  <a:pt x="1787752" y="381487"/>
                </a:cubicBezTo>
                <a:cubicBezTo>
                  <a:pt x="1803893" y="233643"/>
                  <a:pt x="2240037" y="19124"/>
                  <a:pt x="2647018" y="5"/>
                </a:cubicBezTo>
                <a:cubicBezTo>
                  <a:pt x="3047624" y="-2556"/>
                  <a:pt x="3708503" y="836530"/>
                  <a:pt x="3930925" y="772000"/>
                </a:cubicBezTo>
              </a:path>
            </a:pathLst>
          </a:custGeom>
          <a:noFill/>
          <a:ln w="5715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DEF956-7950-4D76-BA6F-DE72EA16E42A}"/>
              </a:ext>
            </a:extLst>
          </p:cNvPr>
          <p:cNvSpPr/>
          <p:nvPr/>
        </p:nvSpPr>
        <p:spPr>
          <a:xfrm>
            <a:off x="5565858" y="3480461"/>
            <a:ext cx="131884" cy="1318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5BCF92-CB6E-47DF-9080-116280094061}"/>
                  </a:ext>
                </a:extLst>
              </p:cNvPr>
              <p:cNvSpPr txBox="1"/>
              <p:nvPr/>
            </p:nvSpPr>
            <p:spPr>
              <a:xfrm>
                <a:off x="5827773" y="3481813"/>
                <a:ext cx="81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, s)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5BCF92-CB6E-47DF-9080-11628009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73" y="3481813"/>
                <a:ext cx="814647" cy="461665"/>
              </a:xfrm>
              <a:prstGeom prst="rect">
                <a:avLst/>
              </a:prstGeom>
              <a:blipFill>
                <a:blip r:embed="rId5"/>
                <a:stretch>
                  <a:fillRect l="-11194" t="-10526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92FFCAC-F76B-42AD-ABA6-7E81585C74D1}"/>
              </a:ext>
            </a:extLst>
          </p:cNvPr>
          <p:cNvSpPr/>
          <p:nvPr/>
        </p:nvSpPr>
        <p:spPr>
          <a:xfrm>
            <a:off x="5398112" y="3520382"/>
            <a:ext cx="131884" cy="1318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F21747-2D2D-4F10-8F26-EDA430F019BD}"/>
              </a:ext>
            </a:extLst>
          </p:cNvPr>
          <p:cNvSpPr/>
          <p:nvPr/>
        </p:nvSpPr>
        <p:spPr>
          <a:xfrm>
            <a:off x="5710009" y="3358520"/>
            <a:ext cx="131884" cy="1318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BAEEA2-BB93-46F2-82AB-C16C502450E1}"/>
              </a:ext>
            </a:extLst>
          </p:cNvPr>
          <p:cNvSpPr/>
          <p:nvPr/>
        </p:nvSpPr>
        <p:spPr>
          <a:xfrm>
            <a:off x="5577264" y="3652266"/>
            <a:ext cx="131884" cy="1318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4BF4B7-327B-4C2E-A3E2-5678C4DB6236}"/>
              </a:ext>
            </a:extLst>
          </p:cNvPr>
          <p:cNvSpPr/>
          <p:nvPr/>
        </p:nvSpPr>
        <p:spPr>
          <a:xfrm>
            <a:off x="5474593" y="3330895"/>
            <a:ext cx="131884" cy="1318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3EAE28-23BE-47DC-B87A-137F9BB7E109}"/>
              </a:ext>
            </a:extLst>
          </p:cNvPr>
          <p:cNvSpPr/>
          <p:nvPr/>
        </p:nvSpPr>
        <p:spPr>
          <a:xfrm>
            <a:off x="5227124" y="3612345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F9359B-1AA7-4164-A0EE-C6A04D84E368}"/>
              </a:ext>
            </a:extLst>
          </p:cNvPr>
          <p:cNvSpPr/>
          <p:nvPr/>
        </p:nvSpPr>
        <p:spPr>
          <a:xfrm>
            <a:off x="5432154" y="3751346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8E2617-98BC-4BD9-822B-1376937D963D}"/>
              </a:ext>
            </a:extLst>
          </p:cNvPr>
          <p:cNvSpPr/>
          <p:nvPr/>
        </p:nvSpPr>
        <p:spPr>
          <a:xfrm>
            <a:off x="5199423" y="3401574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8DBF81-1C76-4E17-8315-8AD6CA06BCB3}"/>
              </a:ext>
            </a:extLst>
          </p:cNvPr>
          <p:cNvSpPr/>
          <p:nvPr/>
        </p:nvSpPr>
        <p:spPr>
          <a:xfrm>
            <a:off x="5332170" y="3201147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6767E-3E68-40A5-B1C7-EF7FDB90F8FC}"/>
              </a:ext>
            </a:extLst>
          </p:cNvPr>
          <p:cNvSpPr/>
          <p:nvPr/>
        </p:nvSpPr>
        <p:spPr>
          <a:xfrm>
            <a:off x="5577264" y="3149005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7E2233-2662-490B-8642-9911B5DA37A1}"/>
              </a:ext>
            </a:extLst>
          </p:cNvPr>
          <p:cNvSpPr/>
          <p:nvPr/>
        </p:nvSpPr>
        <p:spPr>
          <a:xfrm>
            <a:off x="5840155" y="3216734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81EAEF-6691-4544-8169-23B708679336}"/>
              </a:ext>
            </a:extLst>
          </p:cNvPr>
          <p:cNvSpPr/>
          <p:nvPr/>
        </p:nvSpPr>
        <p:spPr>
          <a:xfrm>
            <a:off x="5709148" y="3797051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B6171D-39AC-4AF6-8563-30E1201B824E}"/>
              </a:ext>
            </a:extLst>
          </p:cNvPr>
          <p:cNvSpPr/>
          <p:nvPr/>
        </p:nvSpPr>
        <p:spPr>
          <a:xfrm>
            <a:off x="5964116" y="3406215"/>
            <a:ext cx="131884" cy="131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BDC921-2577-46F9-8E42-6D15284F456C}"/>
              </a:ext>
            </a:extLst>
          </p:cNvPr>
          <p:cNvSpPr/>
          <p:nvPr/>
        </p:nvSpPr>
        <p:spPr>
          <a:xfrm>
            <a:off x="5261445" y="3773675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A9B0F6-E2DB-4CA6-81F3-BCA3266EF607}"/>
              </a:ext>
            </a:extLst>
          </p:cNvPr>
          <p:cNvSpPr/>
          <p:nvPr/>
        </p:nvSpPr>
        <p:spPr>
          <a:xfrm>
            <a:off x="5542556" y="3904967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6980A-36C9-40DF-BAB7-BC4C922B4D0D}"/>
              </a:ext>
            </a:extLst>
          </p:cNvPr>
          <p:cNvSpPr/>
          <p:nvPr/>
        </p:nvSpPr>
        <p:spPr>
          <a:xfrm>
            <a:off x="5028435" y="3503979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E76284-CF52-427F-AB12-FD1677986501}"/>
              </a:ext>
            </a:extLst>
          </p:cNvPr>
          <p:cNvSpPr/>
          <p:nvPr/>
        </p:nvSpPr>
        <p:spPr>
          <a:xfrm>
            <a:off x="5136237" y="3199011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0DF685-4542-46E2-8AD8-8110412EA334}"/>
              </a:ext>
            </a:extLst>
          </p:cNvPr>
          <p:cNvSpPr/>
          <p:nvPr/>
        </p:nvSpPr>
        <p:spPr>
          <a:xfrm>
            <a:off x="5408651" y="3012213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B84B09-0287-48F8-8AB8-75A1DA18131D}"/>
              </a:ext>
            </a:extLst>
          </p:cNvPr>
          <p:cNvSpPr/>
          <p:nvPr/>
        </p:nvSpPr>
        <p:spPr>
          <a:xfrm>
            <a:off x="5745877" y="3073827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5790CE-BAC5-4518-8AD7-0A7CB126EB9B}"/>
              </a:ext>
            </a:extLst>
          </p:cNvPr>
          <p:cNvSpPr/>
          <p:nvPr/>
        </p:nvSpPr>
        <p:spPr>
          <a:xfrm>
            <a:off x="6038434" y="3236532"/>
            <a:ext cx="131884" cy="1318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3B4439-F74C-455C-A35B-26BAD9D17B1F}"/>
              </a:ext>
            </a:extLst>
          </p:cNvPr>
          <p:cNvSpPr/>
          <p:nvPr/>
        </p:nvSpPr>
        <p:spPr>
          <a:xfrm>
            <a:off x="5748252" y="3545411"/>
            <a:ext cx="131884" cy="1318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05E3162-40E0-4FF0-ABD7-6CECE7C863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634"/>
          <a:stretch/>
        </p:blipFill>
        <p:spPr>
          <a:xfrm>
            <a:off x="1613739" y="5806930"/>
            <a:ext cx="3090556" cy="7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1301</Words>
  <Application>Microsoft Office PowerPoint</Application>
  <PresentationFormat>Widescreen</PresentationFormat>
  <Paragraphs>359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The Application of  Polyelectrolyte  Self-Consistent Field Theory  to Neurofilament Brushes</vt:lpstr>
      <vt:lpstr>Overview</vt:lpstr>
      <vt:lpstr>Overview</vt:lpstr>
      <vt:lpstr>Ensemble</vt:lpstr>
      <vt:lpstr>SCFT Derivation</vt:lpstr>
      <vt:lpstr>SCFT Derivation, cont.</vt:lpstr>
      <vt:lpstr>SCFT Derivation, cont.</vt:lpstr>
      <vt:lpstr>SCFT Derivation, cont.</vt:lpstr>
      <vt:lpstr>Single Chain Propagator</vt:lpstr>
      <vt:lpstr>Single Chain Propagator, cont.</vt:lpstr>
      <vt:lpstr>Overview</vt:lpstr>
      <vt:lpstr>Overview</vt:lpstr>
      <vt:lpstr>Neurofilaments</vt:lpstr>
      <vt:lpstr>NF Health Implications</vt:lpstr>
      <vt:lpstr>Proteins as block copolymers</vt:lpstr>
      <vt:lpstr>SCF Equations for NF  (for NF number of chain types and Kk  number of blocks per chain type)</vt:lpstr>
      <vt:lpstr>Overview</vt:lpstr>
      <vt:lpstr>Overview</vt:lpstr>
      <vt:lpstr>Converting AA  Blocks</vt:lpstr>
      <vt:lpstr>PowerPoint Presentation</vt:lpstr>
      <vt:lpstr>PowerPoint Presentation</vt:lpstr>
      <vt:lpstr>Comparison with Previously Reported SCFT</vt:lpstr>
      <vt:lpstr>PowerPoint Presentation</vt:lpstr>
      <vt:lpstr>PowerPoint Presentation</vt:lpstr>
      <vt:lpstr>PowerPoint Presentation</vt:lpstr>
      <vt:lpstr>PowerPoint Presentation</vt:lpstr>
      <vt:lpstr>Overview</vt:lpstr>
      <vt:lpstr>Overview</vt:lpstr>
      <vt:lpstr>Understanding Neurofilament Structure,   Erika Ding, Prof. Sanjay Kumar</vt:lpstr>
      <vt:lpstr>Other applications  (not necessarily with experimental collaboration)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SCFT  to Neurofilament Brushes</dc:title>
  <dc:creator>Takashi Yokokura</dc:creator>
  <cp:lastModifiedBy>Takashi Yokokura</cp:lastModifiedBy>
  <cp:revision>250</cp:revision>
  <dcterms:created xsi:type="dcterms:W3CDTF">2021-11-10T01:09:16Z</dcterms:created>
  <dcterms:modified xsi:type="dcterms:W3CDTF">2021-11-19T02:32:52Z</dcterms:modified>
</cp:coreProperties>
</file>