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5" r:id="rId5"/>
    <p:sldId id="266" r:id="rId6"/>
    <p:sldId id="268" r:id="rId7"/>
    <p:sldId id="258" r:id="rId8"/>
    <p:sldId id="260" r:id="rId9"/>
    <p:sldId id="263" r:id="rId10"/>
    <p:sldId id="264"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8468-095F-4902-A540-746052B2C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C09B5F-9172-46C9-8B59-B8F14A300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5A36B3-BE85-4112-96C7-FADE0008181D}"/>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5" name="Footer Placeholder 4">
            <a:extLst>
              <a:ext uri="{FF2B5EF4-FFF2-40B4-BE49-F238E27FC236}">
                <a16:creationId xmlns:a16="http://schemas.microsoft.com/office/drawing/2014/main" id="{3A242C7F-D83E-43BF-96EE-94CC07208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D5922-74EE-42E0-9578-9B60346C0B53}"/>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384385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384-3611-4A2D-897C-4C31F279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D6BAFE-64D5-45DF-AF35-8E019DAB8D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0AA05-4391-4E5E-AAF3-A3251BB60A8F}"/>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5" name="Footer Placeholder 4">
            <a:extLst>
              <a:ext uri="{FF2B5EF4-FFF2-40B4-BE49-F238E27FC236}">
                <a16:creationId xmlns:a16="http://schemas.microsoft.com/office/drawing/2014/main" id="{807ED2CF-C9F4-428B-A4D6-297226709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C73BC-C41E-4D20-B7A0-30F81F899AED}"/>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161124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E346C-516E-4DFD-B4F0-FD83F03C15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21B8C8-DBBF-4595-9E45-237DEBEF5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CEF95-1909-4B3D-B234-9DD70AC2A3B0}"/>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5" name="Footer Placeholder 4">
            <a:extLst>
              <a:ext uri="{FF2B5EF4-FFF2-40B4-BE49-F238E27FC236}">
                <a16:creationId xmlns:a16="http://schemas.microsoft.com/office/drawing/2014/main" id="{A3790842-27C6-4201-A3B2-E566E8BF2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55BED-2697-4DDA-AEAA-3B8149185C29}"/>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251058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4634-9AF5-4BF8-9E34-8417E06A4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05305-4D1A-4660-BC3F-588EE974D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C5087-54B4-4663-8C02-1E0378C9A3FE}"/>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5" name="Footer Placeholder 4">
            <a:extLst>
              <a:ext uri="{FF2B5EF4-FFF2-40B4-BE49-F238E27FC236}">
                <a16:creationId xmlns:a16="http://schemas.microsoft.com/office/drawing/2014/main" id="{62CA715C-4325-4F78-8CE3-9ED39EDC6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1E046-DC6A-4F42-B7E9-ACDAE98B7C97}"/>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343009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C255-BA83-4FC1-B463-86A75B4486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EB9A2B-A0AB-460B-A83F-DDA6C85C7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C9D672-AADB-4FDA-9DB8-3895112633B1}"/>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5" name="Footer Placeholder 4">
            <a:extLst>
              <a:ext uri="{FF2B5EF4-FFF2-40B4-BE49-F238E27FC236}">
                <a16:creationId xmlns:a16="http://schemas.microsoft.com/office/drawing/2014/main" id="{3B72BCE9-E724-4C7D-9E5E-98B5A9986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D5438-6F83-481D-8807-5143BBEBB865}"/>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154336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56AF-2466-4E09-BEAB-87A9752C4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C7F1D0-B99C-469D-A395-049821022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0F3DF-D0AF-498A-B076-1462E49D2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ACB35-95EC-4AA6-9D6F-3B3BDB062E4C}"/>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6" name="Footer Placeholder 5">
            <a:extLst>
              <a:ext uri="{FF2B5EF4-FFF2-40B4-BE49-F238E27FC236}">
                <a16:creationId xmlns:a16="http://schemas.microsoft.com/office/drawing/2014/main" id="{35033D23-74F7-4604-A964-3F454F489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3E352-734E-4E6D-9B92-D0E413B5F4EE}"/>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349111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9C30-5710-4400-A156-2C983AD2A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4D0324-53C8-4890-8173-A5F8DA368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801B6-88AE-4E7D-8D65-A0F3E3E299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34D8D-DCCF-41CC-B848-DFEDDB608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9492AC-DD5A-4AD3-BDCD-95757F6710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B1084-0C5D-44A5-AF64-4DF680FD8807}"/>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8" name="Footer Placeholder 7">
            <a:extLst>
              <a:ext uri="{FF2B5EF4-FFF2-40B4-BE49-F238E27FC236}">
                <a16:creationId xmlns:a16="http://schemas.microsoft.com/office/drawing/2014/main" id="{52CFE9A4-B9B0-4515-B577-4A0F5FCBD0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F7A2B-455E-4F02-8B72-4AA04805757E}"/>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224744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4BBF-2282-47CC-80FA-FF8F12987E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88BD5E-8F30-4C86-9D83-1D6E2C2F7633}"/>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4" name="Footer Placeholder 3">
            <a:extLst>
              <a:ext uri="{FF2B5EF4-FFF2-40B4-BE49-F238E27FC236}">
                <a16:creationId xmlns:a16="http://schemas.microsoft.com/office/drawing/2014/main" id="{BB9E3C31-8FEC-497B-AEE1-6B23F3B306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36AC0-9374-4A1F-B96A-84B3A5DDE17A}"/>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356963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C1995-AA56-47B5-A872-3816FB53BFF0}"/>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3" name="Footer Placeholder 2">
            <a:extLst>
              <a:ext uri="{FF2B5EF4-FFF2-40B4-BE49-F238E27FC236}">
                <a16:creationId xmlns:a16="http://schemas.microsoft.com/office/drawing/2014/main" id="{AD926C25-915B-4BFA-B9B7-98B5BAC257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8F491-56A1-44D6-A3B7-3F1196AF0081}"/>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205363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29E6-27B0-4777-8653-3D91CBAFF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669937-BB0A-4187-80AD-80DA04BC0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56F22-675D-4F12-98C2-9097EC6C2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F5898-CADF-49FB-84D9-E0756CA50EBE}"/>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6" name="Footer Placeholder 5">
            <a:extLst>
              <a:ext uri="{FF2B5EF4-FFF2-40B4-BE49-F238E27FC236}">
                <a16:creationId xmlns:a16="http://schemas.microsoft.com/office/drawing/2014/main" id="{E512754F-1EE2-4707-9B3B-37392D20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9B7A1-2D64-472D-9224-003037DD729F}"/>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95281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F232-4BDE-469A-8FD7-E68E24F3D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1E8544-BEDD-42DE-B108-8D8086F67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D21B0D-D201-42AD-A5A8-7E1FA3C7C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33189-0E60-41F5-A79A-3281CCF2E0BD}"/>
              </a:ext>
            </a:extLst>
          </p:cNvPr>
          <p:cNvSpPr>
            <a:spLocks noGrp="1"/>
          </p:cNvSpPr>
          <p:nvPr>
            <p:ph type="dt" sz="half" idx="10"/>
          </p:nvPr>
        </p:nvSpPr>
        <p:spPr/>
        <p:txBody>
          <a:bodyPr/>
          <a:lstStyle/>
          <a:p>
            <a:fld id="{CE14692C-DD28-407A-96E7-2F511278773F}" type="datetimeFigureOut">
              <a:rPr lang="en-US" smtClean="0"/>
              <a:t>4/26/2022</a:t>
            </a:fld>
            <a:endParaRPr lang="en-US"/>
          </a:p>
        </p:txBody>
      </p:sp>
      <p:sp>
        <p:nvSpPr>
          <p:cNvPr id="6" name="Footer Placeholder 5">
            <a:extLst>
              <a:ext uri="{FF2B5EF4-FFF2-40B4-BE49-F238E27FC236}">
                <a16:creationId xmlns:a16="http://schemas.microsoft.com/office/drawing/2014/main" id="{4F19450B-6F42-40DB-85CE-23A858C14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EBA30-48D1-49F6-B0EC-36EE4E6DA2F3}"/>
              </a:ext>
            </a:extLst>
          </p:cNvPr>
          <p:cNvSpPr>
            <a:spLocks noGrp="1"/>
          </p:cNvSpPr>
          <p:nvPr>
            <p:ph type="sldNum" sz="quarter" idx="12"/>
          </p:nvPr>
        </p:nvSpPr>
        <p:spPr/>
        <p:txBody>
          <a:bodyPr/>
          <a:lstStyle/>
          <a:p>
            <a:fld id="{0016D6B8-CD6F-4EE9-B019-C4358F5CD0B9}" type="slidenum">
              <a:rPr lang="en-US" smtClean="0"/>
              <a:t>‹#›</a:t>
            </a:fld>
            <a:endParaRPr lang="en-US"/>
          </a:p>
        </p:txBody>
      </p:sp>
    </p:spTree>
    <p:extLst>
      <p:ext uri="{BB962C8B-B14F-4D97-AF65-F5344CB8AC3E}">
        <p14:creationId xmlns:p14="http://schemas.microsoft.com/office/powerpoint/2010/main" val="117927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0F730-AC7B-4D26-A0DD-7FD813F18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89436-BFE4-49D1-BC32-56C57E063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106E4-3DE9-40FB-85F9-0669C5656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4692C-DD28-407A-96E7-2F511278773F}" type="datetimeFigureOut">
              <a:rPr lang="en-US" smtClean="0"/>
              <a:t>4/26/2022</a:t>
            </a:fld>
            <a:endParaRPr lang="en-US"/>
          </a:p>
        </p:txBody>
      </p:sp>
      <p:sp>
        <p:nvSpPr>
          <p:cNvPr id="5" name="Footer Placeholder 4">
            <a:extLst>
              <a:ext uri="{FF2B5EF4-FFF2-40B4-BE49-F238E27FC236}">
                <a16:creationId xmlns:a16="http://schemas.microsoft.com/office/drawing/2014/main" id="{1674A108-4982-4CF5-91F7-840976D1C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10513D-9A14-405F-9C02-196B0C7203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6D6B8-CD6F-4EE9-B019-C4358F5CD0B9}" type="slidenum">
              <a:rPr lang="en-US" smtClean="0"/>
              <a:t>‹#›</a:t>
            </a:fld>
            <a:endParaRPr lang="en-US"/>
          </a:p>
        </p:txBody>
      </p:sp>
    </p:spTree>
    <p:extLst>
      <p:ext uri="{BB962C8B-B14F-4D97-AF65-F5344CB8AC3E}">
        <p14:creationId xmlns:p14="http://schemas.microsoft.com/office/powerpoint/2010/main" val="2746962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4AE2-A430-45C1-8FA5-0C46CCA586A2}"/>
              </a:ext>
            </a:extLst>
          </p:cNvPr>
          <p:cNvSpPr>
            <a:spLocks noGrp="1"/>
          </p:cNvSpPr>
          <p:nvPr>
            <p:ph type="ctrTitle"/>
          </p:nvPr>
        </p:nvSpPr>
        <p:spPr/>
        <p:txBody>
          <a:bodyPr/>
          <a:lstStyle/>
          <a:p>
            <a:r>
              <a:rPr lang="en-US" dirty="0"/>
              <a:t>L:H Preliminary</a:t>
            </a:r>
          </a:p>
        </p:txBody>
      </p:sp>
      <p:sp>
        <p:nvSpPr>
          <p:cNvPr id="3" name="Subtitle 2">
            <a:extLst>
              <a:ext uri="{FF2B5EF4-FFF2-40B4-BE49-F238E27FC236}">
                <a16:creationId xmlns:a16="http://schemas.microsoft.com/office/drawing/2014/main" id="{5053071F-3156-44A3-AE48-EDED8A2AAAE5}"/>
              </a:ext>
            </a:extLst>
          </p:cNvPr>
          <p:cNvSpPr>
            <a:spLocks noGrp="1"/>
          </p:cNvSpPr>
          <p:nvPr>
            <p:ph type="subTitle" idx="1"/>
          </p:nvPr>
        </p:nvSpPr>
        <p:spPr/>
        <p:txBody>
          <a:bodyPr/>
          <a:lstStyle/>
          <a:p>
            <a:r>
              <a:rPr lang="en-US" dirty="0"/>
              <a:t>20220426</a:t>
            </a:r>
          </a:p>
        </p:txBody>
      </p:sp>
    </p:spTree>
    <p:extLst>
      <p:ext uri="{BB962C8B-B14F-4D97-AF65-F5344CB8AC3E}">
        <p14:creationId xmlns:p14="http://schemas.microsoft.com/office/powerpoint/2010/main" val="128936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D4792-6768-4165-9086-9DB75B180D64}"/>
              </a:ext>
            </a:extLst>
          </p:cNvPr>
          <p:cNvSpPr txBox="1"/>
          <p:nvPr/>
        </p:nvSpPr>
        <p:spPr>
          <a:xfrm>
            <a:off x="5591695" y="1285182"/>
            <a:ext cx="1008609" cy="369332"/>
          </a:xfrm>
          <a:prstGeom prst="rect">
            <a:avLst/>
          </a:prstGeom>
          <a:noFill/>
        </p:spPr>
        <p:txBody>
          <a:bodyPr wrap="none" rtlCol="0">
            <a:spAutoFit/>
          </a:bodyPr>
          <a:lstStyle/>
          <a:p>
            <a:r>
              <a:rPr lang="en-US" b="1" dirty="0"/>
              <a:t>L: 8, H: 2</a:t>
            </a:r>
          </a:p>
        </p:txBody>
      </p:sp>
      <p:sp>
        <p:nvSpPr>
          <p:cNvPr id="12" name="TextBox 11">
            <a:extLst>
              <a:ext uri="{FF2B5EF4-FFF2-40B4-BE49-F238E27FC236}">
                <a16:creationId xmlns:a16="http://schemas.microsoft.com/office/drawing/2014/main" id="{7F012F99-FCD1-476E-8343-E205340DC31E}"/>
              </a:ext>
            </a:extLst>
          </p:cNvPr>
          <p:cNvSpPr txBox="1"/>
          <p:nvPr/>
        </p:nvSpPr>
        <p:spPr>
          <a:xfrm>
            <a:off x="536576" y="5270520"/>
            <a:ext cx="11353800" cy="369332"/>
          </a:xfrm>
          <a:prstGeom prst="rect">
            <a:avLst/>
          </a:prstGeom>
          <a:noFill/>
        </p:spPr>
        <p:txBody>
          <a:bodyPr wrap="square" rtlCol="0">
            <a:spAutoFit/>
          </a:bodyPr>
          <a:lstStyle/>
          <a:p>
            <a:r>
              <a:rPr lang="en-US" dirty="0"/>
              <a:t>Comments: Block 5 of NFH is now deep inside the brush (closer to what is expected, since it’s positive and hydrophobic)</a:t>
            </a:r>
          </a:p>
        </p:txBody>
      </p:sp>
      <p:pic>
        <p:nvPicPr>
          <p:cNvPr id="3" name="Picture 2">
            <a:extLst>
              <a:ext uri="{FF2B5EF4-FFF2-40B4-BE49-F238E27FC236}">
                <a16:creationId xmlns:a16="http://schemas.microsoft.com/office/drawing/2014/main" id="{ED500247-049B-43F6-BD05-D4F45FC1838F}"/>
              </a:ext>
            </a:extLst>
          </p:cNvPr>
          <p:cNvPicPr>
            <a:picLocks noChangeAspect="1"/>
          </p:cNvPicPr>
          <p:nvPr/>
        </p:nvPicPr>
        <p:blipFill>
          <a:blip r:embed="rId2"/>
          <a:stretch>
            <a:fillRect/>
          </a:stretch>
        </p:blipFill>
        <p:spPr>
          <a:xfrm>
            <a:off x="3936755" y="1654514"/>
            <a:ext cx="4077063" cy="3311206"/>
          </a:xfrm>
          <a:prstGeom prst="rect">
            <a:avLst/>
          </a:prstGeom>
        </p:spPr>
      </p:pic>
      <p:cxnSp>
        <p:nvCxnSpPr>
          <p:cNvPr id="14" name="Straight Arrow Connector 13">
            <a:extLst>
              <a:ext uri="{FF2B5EF4-FFF2-40B4-BE49-F238E27FC236}">
                <a16:creationId xmlns:a16="http://schemas.microsoft.com/office/drawing/2014/main" id="{AC62B8DC-6743-461C-94C1-58F5300B9242}"/>
              </a:ext>
            </a:extLst>
          </p:cNvPr>
          <p:cNvCxnSpPr/>
          <p:nvPr/>
        </p:nvCxnSpPr>
        <p:spPr>
          <a:xfrm>
            <a:off x="3525719" y="2705100"/>
            <a:ext cx="1095375" cy="5619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B73726-B105-41A9-A28F-7AAE0BD5D251}"/>
              </a:ext>
            </a:extLst>
          </p:cNvPr>
          <p:cNvCxnSpPr>
            <a:cxnSpLocks/>
          </p:cNvCxnSpPr>
          <p:nvPr/>
        </p:nvCxnSpPr>
        <p:spPr>
          <a:xfrm>
            <a:off x="3817626" y="2114550"/>
            <a:ext cx="1205752" cy="11955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EB146E-77DF-4490-8F1B-682B23F41BB9}"/>
              </a:ext>
            </a:extLst>
          </p:cNvPr>
          <p:cNvSpPr txBox="1"/>
          <p:nvPr/>
        </p:nvSpPr>
        <p:spPr>
          <a:xfrm>
            <a:off x="3327528" y="1763594"/>
            <a:ext cx="583814" cy="369332"/>
          </a:xfrm>
          <a:prstGeom prst="rect">
            <a:avLst/>
          </a:prstGeom>
          <a:noFill/>
        </p:spPr>
        <p:txBody>
          <a:bodyPr wrap="none" rtlCol="0">
            <a:spAutoFit/>
          </a:bodyPr>
          <a:lstStyle/>
          <a:p>
            <a:r>
              <a:rPr lang="en-US" dirty="0"/>
              <a:t>NFH</a:t>
            </a:r>
          </a:p>
        </p:txBody>
      </p:sp>
      <p:sp>
        <p:nvSpPr>
          <p:cNvPr id="17" name="TextBox 16">
            <a:extLst>
              <a:ext uri="{FF2B5EF4-FFF2-40B4-BE49-F238E27FC236}">
                <a16:creationId xmlns:a16="http://schemas.microsoft.com/office/drawing/2014/main" id="{49FF3E2C-437F-4B6B-AC85-F6B2535C5A34}"/>
              </a:ext>
            </a:extLst>
          </p:cNvPr>
          <p:cNvSpPr txBox="1"/>
          <p:nvPr/>
        </p:nvSpPr>
        <p:spPr>
          <a:xfrm>
            <a:off x="3123435" y="2335768"/>
            <a:ext cx="537327" cy="369332"/>
          </a:xfrm>
          <a:prstGeom prst="rect">
            <a:avLst/>
          </a:prstGeom>
          <a:noFill/>
        </p:spPr>
        <p:txBody>
          <a:bodyPr wrap="none" rtlCol="0">
            <a:spAutoFit/>
          </a:bodyPr>
          <a:lstStyle/>
          <a:p>
            <a:r>
              <a:rPr lang="en-US" dirty="0"/>
              <a:t>NFL</a:t>
            </a:r>
          </a:p>
        </p:txBody>
      </p:sp>
    </p:spTree>
    <p:extLst>
      <p:ext uri="{BB962C8B-B14F-4D97-AF65-F5344CB8AC3E}">
        <p14:creationId xmlns:p14="http://schemas.microsoft.com/office/powerpoint/2010/main" val="320015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F012F99-FCD1-476E-8343-E205340DC31E}"/>
              </a:ext>
            </a:extLst>
          </p:cNvPr>
          <p:cNvSpPr txBox="1"/>
          <p:nvPr/>
        </p:nvSpPr>
        <p:spPr>
          <a:xfrm>
            <a:off x="508001" y="5590137"/>
            <a:ext cx="11353800" cy="646331"/>
          </a:xfrm>
          <a:prstGeom prst="rect">
            <a:avLst/>
          </a:prstGeom>
          <a:noFill/>
        </p:spPr>
        <p:txBody>
          <a:bodyPr wrap="square" rtlCol="0">
            <a:spAutoFit/>
          </a:bodyPr>
          <a:lstStyle/>
          <a:p>
            <a:r>
              <a:rPr lang="en-US" dirty="0"/>
              <a:t>Comments: Somewhere between 40 and 50 mM, NFH goes from being on the inside and NFL on the outside to the opposite. </a:t>
            </a:r>
          </a:p>
        </p:txBody>
      </p:sp>
      <p:pic>
        <p:nvPicPr>
          <p:cNvPr id="6" name="Picture 5">
            <a:extLst>
              <a:ext uri="{FF2B5EF4-FFF2-40B4-BE49-F238E27FC236}">
                <a16:creationId xmlns:a16="http://schemas.microsoft.com/office/drawing/2014/main" id="{F9F13B77-4EA9-42EE-9994-EE4DB0786D4F}"/>
              </a:ext>
            </a:extLst>
          </p:cNvPr>
          <p:cNvPicPr>
            <a:picLocks noChangeAspect="1"/>
          </p:cNvPicPr>
          <p:nvPr/>
        </p:nvPicPr>
        <p:blipFill>
          <a:blip r:embed="rId2"/>
          <a:stretch>
            <a:fillRect/>
          </a:stretch>
        </p:blipFill>
        <p:spPr>
          <a:xfrm>
            <a:off x="3395300" y="1252243"/>
            <a:ext cx="5191850" cy="4220164"/>
          </a:xfrm>
          <a:prstGeom prst="rect">
            <a:avLst/>
          </a:prstGeom>
        </p:spPr>
      </p:pic>
      <p:sp>
        <p:nvSpPr>
          <p:cNvPr id="9" name="TextBox 8">
            <a:extLst>
              <a:ext uri="{FF2B5EF4-FFF2-40B4-BE49-F238E27FC236}">
                <a16:creationId xmlns:a16="http://schemas.microsoft.com/office/drawing/2014/main" id="{F85748FD-1D5E-4369-B4EE-2B45AC1BC448}"/>
              </a:ext>
            </a:extLst>
          </p:cNvPr>
          <p:cNvSpPr txBox="1"/>
          <p:nvPr/>
        </p:nvSpPr>
        <p:spPr>
          <a:xfrm>
            <a:off x="5683802" y="882911"/>
            <a:ext cx="1002197" cy="369332"/>
          </a:xfrm>
          <a:prstGeom prst="rect">
            <a:avLst/>
          </a:prstGeom>
          <a:noFill/>
        </p:spPr>
        <p:txBody>
          <a:bodyPr wrap="none" rtlCol="0">
            <a:spAutoFit/>
          </a:bodyPr>
          <a:lstStyle/>
          <a:p>
            <a:r>
              <a:rPr lang="en-US" b="1" dirty="0"/>
              <a:t>L: 9, H: 1</a:t>
            </a:r>
          </a:p>
        </p:txBody>
      </p:sp>
      <p:cxnSp>
        <p:nvCxnSpPr>
          <p:cNvPr id="15" name="Straight Arrow Connector 14">
            <a:extLst>
              <a:ext uri="{FF2B5EF4-FFF2-40B4-BE49-F238E27FC236}">
                <a16:creationId xmlns:a16="http://schemas.microsoft.com/office/drawing/2014/main" id="{AE77BDE9-1151-4E93-882D-18A904EC2327}"/>
              </a:ext>
            </a:extLst>
          </p:cNvPr>
          <p:cNvCxnSpPr>
            <a:cxnSpLocks/>
          </p:cNvCxnSpPr>
          <p:nvPr/>
        </p:nvCxnSpPr>
        <p:spPr>
          <a:xfrm flipH="1">
            <a:off x="4486275" y="2152650"/>
            <a:ext cx="666750" cy="7810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7E4334-FB72-471C-9A58-24B1D60A303F}"/>
              </a:ext>
            </a:extLst>
          </p:cNvPr>
          <p:cNvCxnSpPr>
            <a:cxnSpLocks/>
          </p:cNvCxnSpPr>
          <p:nvPr/>
        </p:nvCxnSpPr>
        <p:spPr>
          <a:xfrm flipH="1">
            <a:off x="4638675" y="2276475"/>
            <a:ext cx="514350" cy="8858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FBEF59-F6DF-43E3-ADB6-F4D560FE5F3D}"/>
              </a:ext>
            </a:extLst>
          </p:cNvPr>
          <p:cNvCxnSpPr>
            <a:cxnSpLocks/>
          </p:cNvCxnSpPr>
          <p:nvPr/>
        </p:nvCxnSpPr>
        <p:spPr>
          <a:xfrm flipH="1">
            <a:off x="4438650" y="2971800"/>
            <a:ext cx="1057275" cy="9944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5E8C93-7260-4C82-8EE1-E252F803ED8C}"/>
              </a:ext>
            </a:extLst>
          </p:cNvPr>
          <p:cNvCxnSpPr>
            <a:cxnSpLocks/>
          </p:cNvCxnSpPr>
          <p:nvPr/>
        </p:nvCxnSpPr>
        <p:spPr>
          <a:xfrm flipH="1">
            <a:off x="4724400" y="3051430"/>
            <a:ext cx="771525" cy="9148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2678903-6F43-4041-9F00-BEB69C02829E}"/>
              </a:ext>
            </a:extLst>
          </p:cNvPr>
          <p:cNvSpPr txBox="1"/>
          <p:nvPr/>
        </p:nvSpPr>
        <p:spPr>
          <a:xfrm>
            <a:off x="5204018" y="1927356"/>
            <a:ext cx="583814" cy="369332"/>
          </a:xfrm>
          <a:prstGeom prst="rect">
            <a:avLst/>
          </a:prstGeom>
          <a:noFill/>
        </p:spPr>
        <p:txBody>
          <a:bodyPr wrap="none" rtlCol="0">
            <a:spAutoFit/>
          </a:bodyPr>
          <a:lstStyle/>
          <a:p>
            <a:r>
              <a:rPr lang="en-US" dirty="0"/>
              <a:t>NFH</a:t>
            </a:r>
          </a:p>
        </p:txBody>
      </p:sp>
      <p:sp>
        <p:nvSpPr>
          <p:cNvPr id="27" name="TextBox 26">
            <a:extLst>
              <a:ext uri="{FF2B5EF4-FFF2-40B4-BE49-F238E27FC236}">
                <a16:creationId xmlns:a16="http://schemas.microsoft.com/office/drawing/2014/main" id="{CBE13145-AE81-4673-9495-5A691B0E5B85}"/>
              </a:ext>
            </a:extLst>
          </p:cNvPr>
          <p:cNvSpPr txBox="1"/>
          <p:nvPr/>
        </p:nvSpPr>
        <p:spPr>
          <a:xfrm>
            <a:off x="5508818" y="2749034"/>
            <a:ext cx="537327" cy="369332"/>
          </a:xfrm>
          <a:prstGeom prst="rect">
            <a:avLst/>
          </a:prstGeom>
          <a:noFill/>
        </p:spPr>
        <p:txBody>
          <a:bodyPr wrap="none" rtlCol="0">
            <a:spAutoFit/>
          </a:bodyPr>
          <a:lstStyle/>
          <a:p>
            <a:r>
              <a:rPr lang="en-US" dirty="0"/>
              <a:t>NFL</a:t>
            </a:r>
          </a:p>
        </p:txBody>
      </p:sp>
    </p:spTree>
    <p:extLst>
      <p:ext uri="{BB962C8B-B14F-4D97-AF65-F5344CB8AC3E}">
        <p14:creationId xmlns:p14="http://schemas.microsoft.com/office/powerpoint/2010/main" val="426356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BC87-49AF-4064-8B50-874543090DA3}"/>
              </a:ext>
            </a:extLst>
          </p:cNvPr>
          <p:cNvSpPr>
            <a:spLocks noGrp="1"/>
          </p:cNvSpPr>
          <p:nvPr>
            <p:ph type="title"/>
          </p:nvPr>
        </p:nvSpPr>
        <p:spPr/>
        <p:txBody>
          <a:bodyPr/>
          <a:lstStyle/>
          <a:p>
            <a:r>
              <a:rPr lang="en-US" dirty="0"/>
              <a:t>Outline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864BBE-8532-46F0-ABE4-E9BF6E2BECB3}"/>
                  </a:ext>
                </a:extLst>
              </p:cNvPr>
              <p:cNvSpPr>
                <a:spLocks noGrp="1"/>
              </p:cNvSpPr>
              <p:nvPr>
                <p:ph idx="1"/>
              </p:nvPr>
            </p:nvSpPr>
            <p:spPr>
              <a:xfrm>
                <a:off x="838200" y="1825625"/>
                <a:ext cx="10515600" cy="4591504"/>
              </a:xfrm>
            </p:spPr>
            <p:txBody>
              <a:bodyPr>
                <a:normAutofit lnSpcReduction="10000"/>
              </a:bodyPr>
              <a:lstStyle/>
              <a:p>
                <a:r>
                  <a:rPr lang="en-US" dirty="0"/>
                  <a:t>Ran 2 sweeps, each at a different maximum Flory Huggins parameter.</a:t>
                </a:r>
              </a:p>
              <a:p>
                <a:pPr lvl="1"/>
                <a:r>
                  <a:rPr lang="en-US" dirty="0"/>
                  <a:t>For comparison with Srinivasan 2014, </a:t>
                </a:r>
                <a14:m>
                  <m:oMath xmlns:m="http://schemas.openxmlformats.org/officeDocument/2006/math">
                    <m:r>
                      <a:rPr lang="en-US" b="0" i="1" smtClean="0">
                        <a:latin typeface="Cambria Math" panose="02040503050406030204" pitchFamily="18" charset="0"/>
                      </a:rPr>
                      <m:t>𝜒</m:t>
                    </m:r>
                    <m:r>
                      <a:rPr lang="en-US" b="0" i="1" smtClean="0">
                        <a:latin typeface="Cambria Math" panose="02040503050406030204" pitchFamily="18" charset="0"/>
                      </a:rPr>
                      <m:t>=2.6</m:t>
                    </m:r>
                  </m:oMath>
                </a14:m>
                <a:r>
                  <a:rPr lang="en-US" dirty="0"/>
                  <a:t> was used. </a:t>
                </a:r>
              </a:p>
              <a:p>
                <a:pPr lvl="1"/>
                <a:r>
                  <a:rPr lang="en-US" dirty="0" err="1"/>
                  <a:t>Zhulina</a:t>
                </a:r>
                <a:r>
                  <a:rPr lang="en-US" dirty="0"/>
                  <a:t> et. al., has previously used </a:t>
                </a:r>
                <a14:m>
                  <m:oMath xmlns:m="http://schemas.openxmlformats.org/officeDocument/2006/math">
                    <m:r>
                      <a:rPr lang="en-US" b="0" i="1" smtClean="0">
                        <a:latin typeface="Cambria Math" panose="02040503050406030204" pitchFamily="18" charset="0"/>
                      </a:rPr>
                      <m:t>𝜒</m:t>
                    </m:r>
                    <m:r>
                      <a:rPr lang="en-US" b="0" i="1" smtClean="0">
                        <a:latin typeface="Cambria Math" panose="02040503050406030204" pitchFamily="18" charset="0"/>
                      </a:rPr>
                      <m:t>=2.0</m:t>
                    </m:r>
                  </m:oMath>
                </a14:m>
                <a:r>
                  <a:rPr lang="en-US" dirty="0"/>
                  <a:t>.</a:t>
                </a:r>
              </a:p>
              <a:p>
                <a:pPr lvl="1"/>
                <a:endParaRPr lang="en-US" dirty="0"/>
              </a:p>
              <a:p>
                <a:r>
                  <a:rPr lang="en-US" dirty="0"/>
                  <a:t>Amino acid groups:</a:t>
                </a:r>
              </a:p>
              <a:p>
                <a:endParaRPr lang="en-US" dirty="0"/>
              </a:p>
              <a:p>
                <a:endParaRPr lang="en-US" dirty="0"/>
              </a:p>
              <a:p>
                <a:endParaRPr lang="en-US" dirty="0"/>
              </a:p>
              <a:p>
                <a:r>
                  <a:rPr lang="en-US" dirty="0"/>
                  <a:t>Grafting density used: 0.0325 chains/nm2</a:t>
                </a:r>
              </a:p>
              <a:p>
                <a:r>
                  <a:rPr lang="en-US" dirty="0"/>
                  <a:t>pH = 7.43</a:t>
                </a:r>
              </a:p>
            </p:txBody>
          </p:sp>
        </mc:Choice>
        <mc:Fallback>
          <p:sp>
            <p:nvSpPr>
              <p:cNvPr id="3" name="Content Placeholder 2">
                <a:extLst>
                  <a:ext uri="{FF2B5EF4-FFF2-40B4-BE49-F238E27FC236}">
                    <a16:creationId xmlns:a16="http://schemas.microsoft.com/office/drawing/2014/main" id="{59864BBE-8532-46F0-ABE4-E9BF6E2BECB3}"/>
                  </a:ext>
                </a:extLst>
              </p:cNvPr>
              <p:cNvSpPr>
                <a:spLocks noGrp="1" noRot="1" noChangeAspect="1" noMove="1" noResize="1" noEditPoints="1" noAdjustHandles="1" noChangeArrowheads="1" noChangeShapeType="1" noTextEdit="1"/>
              </p:cNvSpPr>
              <p:nvPr>
                <p:ph idx="1"/>
              </p:nvPr>
            </p:nvSpPr>
            <p:spPr>
              <a:xfrm>
                <a:off x="838200" y="1825625"/>
                <a:ext cx="10515600" cy="4591504"/>
              </a:xfrm>
              <a:blipFill>
                <a:blip r:embed="rId2"/>
                <a:stretch>
                  <a:fillRect l="-1043" t="-291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35C0460-95EF-4D1A-87A7-91B9DF3D547E}"/>
              </a:ext>
            </a:extLst>
          </p:cNvPr>
          <p:cNvPicPr>
            <a:picLocks noChangeAspect="1"/>
          </p:cNvPicPr>
          <p:nvPr/>
        </p:nvPicPr>
        <p:blipFill rotWithShape="1">
          <a:blip r:embed="rId3"/>
          <a:srcRect t="25177"/>
          <a:stretch/>
        </p:blipFill>
        <p:spPr>
          <a:xfrm>
            <a:off x="1455870" y="3901119"/>
            <a:ext cx="4841159" cy="1287497"/>
          </a:xfrm>
          <a:prstGeom prst="rect">
            <a:avLst/>
          </a:prstGeom>
        </p:spPr>
      </p:pic>
      <p:sp>
        <p:nvSpPr>
          <p:cNvPr id="6" name="Rectangle 5">
            <a:extLst>
              <a:ext uri="{FF2B5EF4-FFF2-40B4-BE49-F238E27FC236}">
                <a16:creationId xmlns:a16="http://schemas.microsoft.com/office/drawing/2014/main" id="{BAFD3538-032D-443B-BDC3-DDCA6D3BC96F}"/>
              </a:ext>
            </a:extLst>
          </p:cNvPr>
          <p:cNvSpPr/>
          <p:nvPr/>
        </p:nvSpPr>
        <p:spPr>
          <a:xfrm>
            <a:off x="5690507" y="3864599"/>
            <a:ext cx="4604657" cy="51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2.6 (Sweep 1) or 2.0 (Sweep 2)</a:t>
            </a:r>
          </a:p>
        </p:txBody>
      </p:sp>
    </p:spTree>
    <p:extLst>
      <p:ext uri="{BB962C8B-B14F-4D97-AF65-F5344CB8AC3E}">
        <p14:creationId xmlns:p14="http://schemas.microsoft.com/office/powerpoint/2010/main" val="382612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08DE-DA25-4ABC-BF17-DAE0E57818F6}"/>
              </a:ext>
            </a:extLst>
          </p:cNvPr>
          <p:cNvSpPr>
            <a:spLocks noGrp="1"/>
          </p:cNvSpPr>
          <p:nvPr>
            <p:ph type="title"/>
          </p:nvPr>
        </p:nvSpPr>
        <p:spPr/>
        <p:txBody>
          <a:bodyPr/>
          <a:lstStyle/>
          <a:p>
            <a:r>
              <a:rPr lang="en-US" b="1" dirty="0"/>
              <a:t>Sweep 1: </a:t>
            </a:r>
            <a:r>
              <a:rPr lang="en-US" dirty="0"/>
              <a:t>Same Flory Huggins as previous project (Comparing with Srinivasan 2014)</a:t>
            </a:r>
          </a:p>
        </p:txBody>
      </p:sp>
      <p:sp>
        <p:nvSpPr>
          <p:cNvPr id="3" name="Content Placeholder 2">
            <a:extLst>
              <a:ext uri="{FF2B5EF4-FFF2-40B4-BE49-F238E27FC236}">
                <a16:creationId xmlns:a16="http://schemas.microsoft.com/office/drawing/2014/main" id="{CEBD203B-96A3-441F-A6DB-C0DC08DE430B}"/>
              </a:ext>
            </a:extLst>
          </p:cNvPr>
          <p:cNvSpPr>
            <a:spLocks noGrp="1"/>
          </p:cNvSpPr>
          <p:nvPr>
            <p:ph idx="1"/>
          </p:nvPr>
        </p:nvSpPr>
        <p:spPr/>
        <p:txBody>
          <a:bodyPr/>
          <a:lstStyle/>
          <a:p>
            <a:r>
              <a:rPr lang="en-US" dirty="0"/>
              <a:t>Charge distribution fixed after comparing pH of buffer to </a:t>
            </a:r>
            <a:r>
              <a:rPr lang="en-US" dirty="0" err="1"/>
              <a:t>pKa</a:t>
            </a:r>
            <a:r>
              <a:rPr lang="en-US" dirty="0"/>
              <a:t> of each ionizable group</a:t>
            </a:r>
          </a:p>
        </p:txBody>
      </p:sp>
      <p:pic>
        <p:nvPicPr>
          <p:cNvPr id="5" name="Picture 4">
            <a:extLst>
              <a:ext uri="{FF2B5EF4-FFF2-40B4-BE49-F238E27FC236}">
                <a16:creationId xmlns:a16="http://schemas.microsoft.com/office/drawing/2014/main" id="{89C0B9D6-49B6-43F6-B8F9-CD147E0885A8}"/>
              </a:ext>
            </a:extLst>
          </p:cNvPr>
          <p:cNvPicPr>
            <a:picLocks noChangeAspect="1"/>
          </p:cNvPicPr>
          <p:nvPr/>
        </p:nvPicPr>
        <p:blipFill>
          <a:blip r:embed="rId2"/>
          <a:stretch>
            <a:fillRect/>
          </a:stretch>
        </p:blipFill>
        <p:spPr>
          <a:xfrm>
            <a:off x="1398039" y="3995744"/>
            <a:ext cx="4070138" cy="1730979"/>
          </a:xfrm>
          <a:prstGeom prst="rect">
            <a:avLst/>
          </a:prstGeom>
        </p:spPr>
      </p:pic>
      <p:pic>
        <p:nvPicPr>
          <p:cNvPr id="7" name="Picture 6">
            <a:extLst>
              <a:ext uri="{FF2B5EF4-FFF2-40B4-BE49-F238E27FC236}">
                <a16:creationId xmlns:a16="http://schemas.microsoft.com/office/drawing/2014/main" id="{21705BF7-50EB-4AA2-AADE-49FE53A23DD2}"/>
              </a:ext>
            </a:extLst>
          </p:cNvPr>
          <p:cNvPicPr>
            <a:picLocks noChangeAspect="1"/>
          </p:cNvPicPr>
          <p:nvPr/>
        </p:nvPicPr>
        <p:blipFill>
          <a:blip r:embed="rId3"/>
          <a:stretch>
            <a:fillRect/>
          </a:stretch>
        </p:blipFill>
        <p:spPr>
          <a:xfrm>
            <a:off x="5941145" y="3971851"/>
            <a:ext cx="3784449" cy="2205112"/>
          </a:xfrm>
          <a:prstGeom prst="rect">
            <a:avLst/>
          </a:prstGeom>
        </p:spPr>
      </p:pic>
      <p:sp>
        <p:nvSpPr>
          <p:cNvPr id="8" name="TextBox 7">
            <a:extLst>
              <a:ext uri="{FF2B5EF4-FFF2-40B4-BE49-F238E27FC236}">
                <a16:creationId xmlns:a16="http://schemas.microsoft.com/office/drawing/2014/main" id="{79673A2D-0AB2-4F67-BC37-9FE42AFD5BB1}"/>
              </a:ext>
            </a:extLst>
          </p:cNvPr>
          <p:cNvSpPr txBox="1"/>
          <p:nvPr/>
        </p:nvSpPr>
        <p:spPr>
          <a:xfrm>
            <a:off x="2885220" y="2916550"/>
            <a:ext cx="739305" cy="523220"/>
          </a:xfrm>
          <a:prstGeom prst="rect">
            <a:avLst/>
          </a:prstGeom>
          <a:noFill/>
        </p:spPr>
        <p:txBody>
          <a:bodyPr wrap="none" rtlCol="0">
            <a:spAutoFit/>
          </a:bodyPr>
          <a:lstStyle/>
          <a:p>
            <a:r>
              <a:rPr lang="en-US" sz="2800" b="1" dirty="0"/>
              <a:t>NFL</a:t>
            </a:r>
          </a:p>
        </p:txBody>
      </p:sp>
      <p:sp>
        <p:nvSpPr>
          <p:cNvPr id="9" name="TextBox 8">
            <a:extLst>
              <a:ext uri="{FF2B5EF4-FFF2-40B4-BE49-F238E27FC236}">
                <a16:creationId xmlns:a16="http://schemas.microsoft.com/office/drawing/2014/main" id="{DB4DEC27-FB34-424A-B624-679722EFE80B}"/>
              </a:ext>
            </a:extLst>
          </p:cNvPr>
          <p:cNvSpPr txBox="1"/>
          <p:nvPr/>
        </p:nvSpPr>
        <p:spPr>
          <a:xfrm>
            <a:off x="7505920" y="2823139"/>
            <a:ext cx="813043" cy="523220"/>
          </a:xfrm>
          <a:prstGeom prst="rect">
            <a:avLst/>
          </a:prstGeom>
          <a:noFill/>
        </p:spPr>
        <p:txBody>
          <a:bodyPr wrap="none" rtlCol="0">
            <a:spAutoFit/>
          </a:bodyPr>
          <a:lstStyle/>
          <a:p>
            <a:r>
              <a:rPr lang="en-US" sz="2800" b="1" dirty="0"/>
              <a:t>NFH</a:t>
            </a:r>
          </a:p>
        </p:txBody>
      </p:sp>
      <p:sp>
        <p:nvSpPr>
          <p:cNvPr id="10" name="TextBox 9">
            <a:extLst>
              <a:ext uri="{FF2B5EF4-FFF2-40B4-BE49-F238E27FC236}">
                <a16:creationId xmlns:a16="http://schemas.microsoft.com/office/drawing/2014/main" id="{C44267E8-ACA0-4E5E-AE67-546F695927D8}"/>
              </a:ext>
            </a:extLst>
          </p:cNvPr>
          <p:cNvSpPr txBox="1"/>
          <p:nvPr/>
        </p:nvSpPr>
        <p:spPr>
          <a:xfrm>
            <a:off x="1405377" y="3480358"/>
            <a:ext cx="333746" cy="369332"/>
          </a:xfrm>
          <a:prstGeom prst="rect">
            <a:avLst/>
          </a:prstGeom>
          <a:noFill/>
        </p:spPr>
        <p:txBody>
          <a:bodyPr wrap="none" rtlCol="0">
            <a:spAutoFit/>
          </a:bodyPr>
          <a:lstStyle/>
          <a:p>
            <a:r>
              <a:rPr lang="en-US" b="1" dirty="0"/>
              <a:t>N</a:t>
            </a:r>
          </a:p>
        </p:txBody>
      </p:sp>
      <p:sp>
        <p:nvSpPr>
          <p:cNvPr id="11" name="TextBox 10">
            <a:extLst>
              <a:ext uri="{FF2B5EF4-FFF2-40B4-BE49-F238E27FC236}">
                <a16:creationId xmlns:a16="http://schemas.microsoft.com/office/drawing/2014/main" id="{C12136F8-8AC5-4F7A-A0DF-81274771F030}"/>
              </a:ext>
            </a:extLst>
          </p:cNvPr>
          <p:cNvSpPr txBox="1"/>
          <p:nvPr/>
        </p:nvSpPr>
        <p:spPr>
          <a:xfrm>
            <a:off x="2550238" y="3494072"/>
            <a:ext cx="840038" cy="369332"/>
          </a:xfrm>
          <a:prstGeom prst="rect">
            <a:avLst/>
          </a:prstGeom>
          <a:noFill/>
        </p:spPr>
        <p:txBody>
          <a:bodyPr wrap="none" rtlCol="0">
            <a:spAutoFit/>
          </a:bodyPr>
          <a:lstStyle/>
          <a:p>
            <a:r>
              <a:rPr lang="en-US" b="1" dirty="0"/>
              <a:t>Charge</a:t>
            </a:r>
          </a:p>
        </p:txBody>
      </p:sp>
      <p:sp>
        <p:nvSpPr>
          <p:cNvPr id="12" name="TextBox 11">
            <a:extLst>
              <a:ext uri="{FF2B5EF4-FFF2-40B4-BE49-F238E27FC236}">
                <a16:creationId xmlns:a16="http://schemas.microsoft.com/office/drawing/2014/main" id="{68E38A28-186D-4219-86CE-D94C0B1827E3}"/>
              </a:ext>
            </a:extLst>
          </p:cNvPr>
          <p:cNvSpPr txBox="1"/>
          <p:nvPr/>
        </p:nvSpPr>
        <p:spPr>
          <a:xfrm>
            <a:off x="3783195" y="3494072"/>
            <a:ext cx="1474827" cy="369332"/>
          </a:xfrm>
          <a:prstGeom prst="rect">
            <a:avLst/>
          </a:prstGeom>
          <a:noFill/>
        </p:spPr>
        <p:txBody>
          <a:bodyPr wrap="none" rtlCol="0">
            <a:spAutoFit/>
          </a:bodyPr>
          <a:lstStyle/>
          <a:p>
            <a:r>
              <a:rPr lang="en-US" b="1" dirty="0"/>
              <a:t>Flory Huggins</a:t>
            </a:r>
          </a:p>
        </p:txBody>
      </p:sp>
      <p:sp>
        <p:nvSpPr>
          <p:cNvPr id="13" name="TextBox 12">
            <a:extLst>
              <a:ext uri="{FF2B5EF4-FFF2-40B4-BE49-F238E27FC236}">
                <a16:creationId xmlns:a16="http://schemas.microsoft.com/office/drawing/2014/main" id="{A44B0871-35B3-44BF-A212-9C2300FBD43B}"/>
              </a:ext>
            </a:extLst>
          </p:cNvPr>
          <p:cNvSpPr txBox="1"/>
          <p:nvPr/>
        </p:nvSpPr>
        <p:spPr>
          <a:xfrm>
            <a:off x="5941145" y="3467582"/>
            <a:ext cx="333746" cy="369332"/>
          </a:xfrm>
          <a:prstGeom prst="rect">
            <a:avLst/>
          </a:prstGeom>
          <a:noFill/>
        </p:spPr>
        <p:txBody>
          <a:bodyPr wrap="none" rtlCol="0">
            <a:spAutoFit/>
          </a:bodyPr>
          <a:lstStyle/>
          <a:p>
            <a:r>
              <a:rPr lang="en-US" b="1" dirty="0"/>
              <a:t>N</a:t>
            </a:r>
          </a:p>
        </p:txBody>
      </p:sp>
      <p:sp>
        <p:nvSpPr>
          <p:cNvPr id="14" name="TextBox 13">
            <a:extLst>
              <a:ext uri="{FF2B5EF4-FFF2-40B4-BE49-F238E27FC236}">
                <a16:creationId xmlns:a16="http://schemas.microsoft.com/office/drawing/2014/main" id="{CE95737F-9991-4C6C-B200-F3665CB81E48}"/>
              </a:ext>
            </a:extLst>
          </p:cNvPr>
          <p:cNvSpPr txBox="1"/>
          <p:nvPr/>
        </p:nvSpPr>
        <p:spPr>
          <a:xfrm>
            <a:off x="7086006" y="3481296"/>
            <a:ext cx="840038" cy="369332"/>
          </a:xfrm>
          <a:prstGeom prst="rect">
            <a:avLst/>
          </a:prstGeom>
          <a:noFill/>
        </p:spPr>
        <p:txBody>
          <a:bodyPr wrap="none" rtlCol="0">
            <a:spAutoFit/>
          </a:bodyPr>
          <a:lstStyle/>
          <a:p>
            <a:r>
              <a:rPr lang="en-US" b="1" dirty="0"/>
              <a:t>Charge</a:t>
            </a:r>
          </a:p>
        </p:txBody>
      </p:sp>
      <p:sp>
        <p:nvSpPr>
          <p:cNvPr id="15" name="TextBox 14">
            <a:extLst>
              <a:ext uri="{FF2B5EF4-FFF2-40B4-BE49-F238E27FC236}">
                <a16:creationId xmlns:a16="http://schemas.microsoft.com/office/drawing/2014/main" id="{885DD77D-0C83-4644-8E52-FD8AF1F38AAE}"/>
              </a:ext>
            </a:extLst>
          </p:cNvPr>
          <p:cNvSpPr txBox="1"/>
          <p:nvPr/>
        </p:nvSpPr>
        <p:spPr>
          <a:xfrm>
            <a:off x="8318963" y="3481296"/>
            <a:ext cx="1474827" cy="369332"/>
          </a:xfrm>
          <a:prstGeom prst="rect">
            <a:avLst/>
          </a:prstGeom>
          <a:noFill/>
        </p:spPr>
        <p:txBody>
          <a:bodyPr wrap="none" rtlCol="0">
            <a:spAutoFit/>
          </a:bodyPr>
          <a:lstStyle/>
          <a:p>
            <a:r>
              <a:rPr lang="en-US" b="1" dirty="0"/>
              <a:t>Flory Huggins</a:t>
            </a:r>
          </a:p>
        </p:txBody>
      </p:sp>
      <p:cxnSp>
        <p:nvCxnSpPr>
          <p:cNvPr id="17" name="Straight Connector 16">
            <a:extLst>
              <a:ext uri="{FF2B5EF4-FFF2-40B4-BE49-F238E27FC236}">
                <a16:creationId xmlns:a16="http://schemas.microsoft.com/office/drawing/2014/main" id="{11BB22AE-285C-42D9-8246-1CCA82A09F7E}"/>
              </a:ext>
            </a:extLst>
          </p:cNvPr>
          <p:cNvCxnSpPr/>
          <p:nvPr/>
        </p:nvCxnSpPr>
        <p:spPr>
          <a:xfrm>
            <a:off x="1342874" y="3836914"/>
            <a:ext cx="88561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ACB2BD2-4A6E-43D4-9B64-B72C437BE20C}"/>
              </a:ext>
            </a:extLst>
          </p:cNvPr>
          <p:cNvCxnSpPr>
            <a:cxnSpLocks/>
          </p:cNvCxnSpPr>
          <p:nvPr/>
        </p:nvCxnSpPr>
        <p:spPr>
          <a:xfrm>
            <a:off x="5533874" y="3346359"/>
            <a:ext cx="0" cy="28306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73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D4792-6768-4165-9086-9DB75B180D64}"/>
              </a:ext>
            </a:extLst>
          </p:cNvPr>
          <p:cNvSpPr txBox="1"/>
          <p:nvPr/>
        </p:nvSpPr>
        <p:spPr>
          <a:xfrm>
            <a:off x="2659288" y="1058504"/>
            <a:ext cx="1034899" cy="369332"/>
          </a:xfrm>
          <a:prstGeom prst="rect">
            <a:avLst/>
          </a:prstGeom>
          <a:noFill/>
        </p:spPr>
        <p:txBody>
          <a:bodyPr wrap="none" rtlCol="0">
            <a:spAutoFit/>
          </a:bodyPr>
          <a:lstStyle/>
          <a:p>
            <a:r>
              <a:rPr lang="en-US" b="1" dirty="0"/>
              <a:t>Pure NFL</a:t>
            </a:r>
          </a:p>
        </p:txBody>
      </p:sp>
      <p:sp>
        <p:nvSpPr>
          <p:cNvPr id="5" name="TextBox 4">
            <a:extLst>
              <a:ext uri="{FF2B5EF4-FFF2-40B4-BE49-F238E27FC236}">
                <a16:creationId xmlns:a16="http://schemas.microsoft.com/office/drawing/2014/main" id="{B16275F4-4126-4E13-A49A-50F7D016CFDB}"/>
              </a:ext>
            </a:extLst>
          </p:cNvPr>
          <p:cNvSpPr txBox="1"/>
          <p:nvPr/>
        </p:nvSpPr>
        <p:spPr>
          <a:xfrm>
            <a:off x="8292346" y="996734"/>
            <a:ext cx="1082989" cy="369332"/>
          </a:xfrm>
          <a:prstGeom prst="rect">
            <a:avLst/>
          </a:prstGeom>
          <a:noFill/>
        </p:spPr>
        <p:txBody>
          <a:bodyPr wrap="none" rtlCol="0">
            <a:spAutoFit/>
          </a:bodyPr>
          <a:lstStyle/>
          <a:p>
            <a:r>
              <a:rPr lang="en-US" b="1" dirty="0"/>
              <a:t>Pure NFH</a:t>
            </a:r>
          </a:p>
        </p:txBody>
      </p:sp>
      <p:cxnSp>
        <p:nvCxnSpPr>
          <p:cNvPr id="7" name="Straight Arrow Connector 6">
            <a:extLst>
              <a:ext uri="{FF2B5EF4-FFF2-40B4-BE49-F238E27FC236}">
                <a16:creationId xmlns:a16="http://schemas.microsoft.com/office/drawing/2014/main" id="{7C6C3351-87F9-4267-AEA3-E12B1B369750}"/>
              </a:ext>
            </a:extLst>
          </p:cNvPr>
          <p:cNvCxnSpPr>
            <a:cxnSpLocks/>
          </p:cNvCxnSpPr>
          <p:nvPr/>
        </p:nvCxnSpPr>
        <p:spPr>
          <a:xfrm flipH="1">
            <a:off x="5230283" y="923124"/>
            <a:ext cx="491068" cy="7924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C54B4C-F0C3-465D-9521-74B39AF6BD22}"/>
              </a:ext>
            </a:extLst>
          </p:cNvPr>
          <p:cNvSpPr txBox="1"/>
          <p:nvPr/>
        </p:nvSpPr>
        <p:spPr>
          <a:xfrm>
            <a:off x="4766202" y="276793"/>
            <a:ext cx="3990260" cy="646331"/>
          </a:xfrm>
          <a:prstGeom prst="rect">
            <a:avLst/>
          </a:prstGeom>
          <a:noFill/>
        </p:spPr>
        <p:txBody>
          <a:bodyPr wrap="none" rtlCol="0">
            <a:spAutoFit/>
          </a:bodyPr>
          <a:lstStyle/>
          <a:p>
            <a:r>
              <a:rPr lang="en-US" dirty="0"/>
              <a:t>Ionic strength (including H from pH = 7), </a:t>
            </a:r>
          </a:p>
          <a:p>
            <a:r>
              <a:rPr lang="en-US" dirty="0"/>
              <a:t>[5, 10, 15, 20, 30, 40, 50, 75, 100] mM</a:t>
            </a:r>
          </a:p>
        </p:txBody>
      </p:sp>
      <p:sp>
        <p:nvSpPr>
          <p:cNvPr id="12" name="TextBox 11">
            <a:extLst>
              <a:ext uri="{FF2B5EF4-FFF2-40B4-BE49-F238E27FC236}">
                <a16:creationId xmlns:a16="http://schemas.microsoft.com/office/drawing/2014/main" id="{7F012F99-FCD1-476E-8343-E205340DC31E}"/>
              </a:ext>
            </a:extLst>
          </p:cNvPr>
          <p:cNvSpPr txBox="1"/>
          <p:nvPr/>
        </p:nvSpPr>
        <p:spPr>
          <a:xfrm>
            <a:off x="536576" y="5142443"/>
            <a:ext cx="11353800" cy="1754326"/>
          </a:xfrm>
          <a:prstGeom prst="rect">
            <a:avLst/>
          </a:prstGeom>
          <a:noFill/>
        </p:spPr>
        <p:txBody>
          <a:bodyPr wrap="square" rtlCol="0">
            <a:spAutoFit/>
          </a:bodyPr>
          <a:lstStyle/>
          <a:p>
            <a:r>
              <a:rPr lang="en-US" dirty="0"/>
              <a:t>Comments: Interesting semi-bimodal conformation of NFH. The outer layer comprised almost purely of the 5</a:t>
            </a:r>
            <a:r>
              <a:rPr lang="en-US" baseline="30000" dirty="0"/>
              <a:t>th </a:t>
            </a:r>
            <a:r>
              <a:rPr lang="en-US" dirty="0"/>
              <a:t>block (dashed), while blocks 1-4 and 6-8 comprise of the inner layer. I need to do more to understand why this is case, since intuitively, the 5</a:t>
            </a:r>
            <a:r>
              <a:rPr lang="en-US" baseline="30000" dirty="0"/>
              <a:t>th</a:t>
            </a:r>
            <a:r>
              <a:rPr lang="en-US" dirty="0"/>
              <a:t> block is the only positively charged block and the most hydrophobic, so I would expect it to be in the middle of the brush.</a:t>
            </a:r>
          </a:p>
          <a:p>
            <a:endParaRPr lang="en-US" dirty="0"/>
          </a:p>
          <a:p>
            <a:r>
              <a:rPr lang="en-US" dirty="0"/>
              <a:t>Neither is very sensitive to salt concentration.</a:t>
            </a:r>
          </a:p>
        </p:txBody>
      </p:sp>
      <p:pic>
        <p:nvPicPr>
          <p:cNvPr id="3" name="Picture 2">
            <a:extLst>
              <a:ext uri="{FF2B5EF4-FFF2-40B4-BE49-F238E27FC236}">
                <a16:creationId xmlns:a16="http://schemas.microsoft.com/office/drawing/2014/main" id="{B2286106-C146-43B4-AA88-22284ACC0D29}"/>
              </a:ext>
            </a:extLst>
          </p:cNvPr>
          <p:cNvPicPr>
            <a:picLocks noChangeAspect="1"/>
          </p:cNvPicPr>
          <p:nvPr/>
        </p:nvPicPr>
        <p:blipFill>
          <a:blip r:embed="rId2"/>
          <a:stretch>
            <a:fillRect/>
          </a:stretch>
        </p:blipFill>
        <p:spPr>
          <a:xfrm>
            <a:off x="6564311" y="1400837"/>
            <a:ext cx="4384301" cy="3524946"/>
          </a:xfrm>
          <a:prstGeom prst="rect">
            <a:avLst/>
          </a:prstGeom>
        </p:spPr>
      </p:pic>
      <p:pic>
        <p:nvPicPr>
          <p:cNvPr id="9" name="Picture 8">
            <a:extLst>
              <a:ext uri="{FF2B5EF4-FFF2-40B4-BE49-F238E27FC236}">
                <a16:creationId xmlns:a16="http://schemas.microsoft.com/office/drawing/2014/main" id="{10B50650-4A22-450D-90E7-A87AD51F1ADE}"/>
              </a:ext>
            </a:extLst>
          </p:cNvPr>
          <p:cNvPicPr>
            <a:picLocks noChangeAspect="1"/>
          </p:cNvPicPr>
          <p:nvPr/>
        </p:nvPicPr>
        <p:blipFill>
          <a:blip r:embed="rId3"/>
          <a:stretch>
            <a:fillRect/>
          </a:stretch>
        </p:blipFill>
        <p:spPr>
          <a:xfrm>
            <a:off x="691953" y="1380299"/>
            <a:ext cx="4520323" cy="3672763"/>
          </a:xfrm>
          <a:prstGeom prst="rect">
            <a:avLst/>
          </a:prstGeom>
        </p:spPr>
      </p:pic>
    </p:spTree>
    <p:extLst>
      <p:ext uri="{BB962C8B-B14F-4D97-AF65-F5344CB8AC3E}">
        <p14:creationId xmlns:p14="http://schemas.microsoft.com/office/powerpoint/2010/main" val="42272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6E723C8-A703-4EB8-BD56-A79F42C17CB5}"/>
              </a:ext>
            </a:extLst>
          </p:cNvPr>
          <p:cNvPicPr>
            <a:picLocks noChangeAspect="1"/>
          </p:cNvPicPr>
          <p:nvPr/>
        </p:nvPicPr>
        <p:blipFill>
          <a:blip r:embed="rId2"/>
          <a:stretch>
            <a:fillRect/>
          </a:stretch>
        </p:blipFill>
        <p:spPr>
          <a:xfrm>
            <a:off x="7096242" y="1141732"/>
            <a:ext cx="4300876" cy="3456483"/>
          </a:xfrm>
          <a:prstGeom prst="rect">
            <a:avLst/>
          </a:prstGeom>
        </p:spPr>
      </p:pic>
      <p:pic>
        <p:nvPicPr>
          <p:cNvPr id="3" name="Picture 2">
            <a:extLst>
              <a:ext uri="{FF2B5EF4-FFF2-40B4-BE49-F238E27FC236}">
                <a16:creationId xmlns:a16="http://schemas.microsoft.com/office/drawing/2014/main" id="{37E820DB-50DD-407E-98A3-7B87404998C2}"/>
              </a:ext>
            </a:extLst>
          </p:cNvPr>
          <p:cNvPicPr>
            <a:picLocks noChangeAspect="1"/>
          </p:cNvPicPr>
          <p:nvPr/>
        </p:nvPicPr>
        <p:blipFill>
          <a:blip r:embed="rId3"/>
          <a:stretch>
            <a:fillRect/>
          </a:stretch>
        </p:blipFill>
        <p:spPr>
          <a:xfrm>
            <a:off x="1051297" y="1141732"/>
            <a:ext cx="4300876" cy="3502368"/>
          </a:xfrm>
          <a:prstGeom prst="rect">
            <a:avLst/>
          </a:prstGeom>
        </p:spPr>
      </p:pic>
      <p:sp>
        <p:nvSpPr>
          <p:cNvPr id="4" name="TextBox 3">
            <a:extLst>
              <a:ext uri="{FF2B5EF4-FFF2-40B4-BE49-F238E27FC236}">
                <a16:creationId xmlns:a16="http://schemas.microsoft.com/office/drawing/2014/main" id="{4C6D4792-6768-4165-9086-9DB75B180D64}"/>
              </a:ext>
            </a:extLst>
          </p:cNvPr>
          <p:cNvSpPr txBox="1"/>
          <p:nvPr/>
        </p:nvSpPr>
        <p:spPr>
          <a:xfrm>
            <a:off x="2642960" y="397569"/>
            <a:ext cx="1008609" cy="369332"/>
          </a:xfrm>
          <a:prstGeom prst="rect">
            <a:avLst/>
          </a:prstGeom>
          <a:noFill/>
        </p:spPr>
        <p:txBody>
          <a:bodyPr wrap="none" rtlCol="0">
            <a:spAutoFit/>
          </a:bodyPr>
          <a:lstStyle/>
          <a:p>
            <a:r>
              <a:rPr lang="en-US" b="1" dirty="0"/>
              <a:t>L: 3, H: 7</a:t>
            </a:r>
          </a:p>
        </p:txBody>
      </p:sp>
      <p:sp>
        <p:nvSpPr>
          <p:cNvPr id="5" name="TextBox 4">
            <a:extLst>
              <a:ext uri="{FF2B5EF4-FFF2-40B4-BE49-F238E27FC236}">
                <a16:creationId xmlns:a16="http://schemas.microsoft.com/office/drawing/2014/main" id="{B16275F4-4126-4E13-A49A-50F7D016CFDB}"/>
              </a:ext>
            </a:extLst>
          </p:cNvPr>
          <p:cNvSpPr txBox="1"/>
          <p:nvPr/>
        </p:nvSpPr>
        <p:spPr>
          <a:xfrm>
            <a:off x="8964533" y="532519"/>
            <a:ext cx="1008609" cy="369332"/>
          </a:xfrm>
          <a:prstGeom prst="rect">
            <a:avLst/>
          </a:prstGeom>
          <a:noFill/>
        </p:spPr>
        <p:txBody>
          <a:bodyPr wrap="none" rtlCol="0">
            <a:spAutoFit/>
          </a:bodyPr>
          <a:lstStyle/>
          <a:p>
            <a:r>
              <a:rPr lang="en-US" b="1" dirty="0"/>
              <a:t>L: 4, H: 6</a:t>
            </a:r>
          </a:p>
        </p:txBody>
      </p:sp>
      <p:sp>
        <p:nvSpPr>
          <p:cNvPr id="12" name="TextBox 11">
            <a:extLst>
              <a:ext uri="{FF2B5EF4-FFF2-40B4-BE49-F238E27FC236}">
                <a16:creationId xmlns:a16="http://schemas.microsoft.com/office/drawing/2014/main" id="{7F012F99-FCD1-476E-8343-E205340DC31E}"/>
              </a:ext>
            </a:extLst>
          </p:cNvPr>
          <p:cNvSpPr txBox="1"/>
          <p:nvPr/>
        </p:nvSpPr>
        <p:spPr>
          <a:xfrm>
            <a:off x="453765" y="5021409"/>
            <a:ext cx="11353800" cy="1754326"/>
          </a:xfrm>
          <a:prstGeom prst="rect">
            <a:avLst/>
          </a:prstGeom>
          <a:noFill/>
        </p:spPr>
        <p:txBody>
          <a:bodyPr wrap="square" rtlCol="0">
            <a:spAutoFit/>
          </a:bodyPr>
          <a:lstStyle/>
          <a:p>
            <a:r>
              <a:rPr lang="en-US" dirty="0"/>
              <a:t>Comments: At some ionic strengths and L/H ratios, completely bimodal distribution appears. 2</a:t>
            </a:r>
            <a:r>
              <a:rPr lang="en-US" baseline="30000" dirty="0"/>
              <a:t>nd</a:t>
            </a:r>
            <a:r>
              <a:rPr lang="en-US" dirty="0"/>
              <a:t> layer is comprised almost entirely of block 5, while all other blocks exist in the 1</a:t>
            </a:r>
            <a:r>
              <a:rPr lang="en-US" baseline="30000" dirty="0"/>
              <a:t>st</a:t>
            </a:r>
            <a:r>
              <a:rPr lang="en-US" dirty="0"/>
              <a:t> layer.</a:t>
            </a:r>
          </a:p>
          <a:p>
            <a:endParaRPr lang="en-US" dirty="0"/>
          </a:p>
          <a:p>
            <a:r>
              <a:rPr lang="en-US" dirty="0"/>
              <a:t>Note: This conformation is similar to one found in my previous project, where the transition between 1 layer and 2 was a first-order phase transition. However, the internal structure of this brush versus the previous is different, as the outer layer is completely comprised of one block instead of some contribution from all.</a:t>
            </a:r>
          </a:p>
        </p:txBody>
      </p:sp>
      <p:cxnSp>
        <p:nvCxnSpPr>
          <p:cNvPr id="14" name="Straight Arrow Connector 13">
            <a:extLst>
              <a:ext uri="{FF2B5EF4-FFF2-40B4-BE49-F238E27FC236}">
                <a16:creationId xmlns:a16="http://schemas.microsoft.com/office/drawing/2014/main" id="{AC62B8DC-6743-461C-94C1-58F5300B9242}"/>
              </a:ext>
            </a:extLst>
          </p:cNvPr>
          <p:cNvCxnSpPr>
            <a:cxnSpLocks/>
          </p:cNvCxnSpPr>
          <p:nvPr/>
        </p:nvCxnSpPr>
        <p:spPr>
          <a:xfrm>
            <a:off x="745672" y="3158218"/>
            <a:ext cx="1095375" cy="5619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B73726-B105-41A9-A28F-7AAE0BD5D251}"/>
              </a:ext>
            </a:extLst>
          </p:cNvPr>
          <p:cNvCxnSpPr>
            <a:cxnSpLocks/>
          </p:cNvCxnSpPr>
          <p:nvPr/>
        </p:nvCxnSpPr>
        <p:spPr>
          <a:xfrm>
            <a:off x="769484" y="1605643"/>
            <a:ext cx="1071563" cy="6572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EB146E-77DF-4490-8F1B-682B23F41BB9}"/>
              </a:ext>
            </a:extLst>
          </p:cNvPr>
          <p:cNvSpPr txBox="1"/>
          <p:nvPr/>
        </p:nvSpPr>
        <p:spPr>
          <a:xfrm>
            <a:off x="453765" y="1236311"/>
            <a:ext cx="583814" cy="369332"/>
          </a:xfrm>
          <a:prstGeom prst="rect">
            <a:avLst/>
          </a:prstGeom>
          <a:noFill/>
        </p:spPr>
        <p:txBody>
          <a:bodyPr wrap="none" rtlCol="0">
            <a:spAutoFit/>
          </a:bodyPr>
          <a:lstStyle/>
          <a:p>
            <a:r>
              <a:rPr lang="en-US" dirty="0"/>
              <a:t>NFH</a:t>
            </a:r>
          </a:p>
        </p:txBody>
      </p:sp>
      <p:sp>
        <p:nvSpPr>
          <p:cNvPr id="17" name="TextBox 16">
            <a:extLst>
              <a:ext uri="{FF2B5EF4-FFF2-40B4-BE49-F238E27FC236}">
                <a16:creationId xmlns:a16="http://schemas.microsoft.com/office/drawing/2014/main" id="{49FF3E2C-437F-4B6B-AC85-F6B2535C5A34}"/>
              </a:ext>
            </a:extLst>
          </p:cNvPr>
          <p:cNvSpPr txBox="1"/>
          <p:nvPr/>
        </p:nvSpPr>
        <p:spPr>
          <a:xfrm>
            <a:off x="343388" y="2788886"/>
            <a:ext cx="537327" cy="369332"/>
          </a:xfrm>
          <a:prstGeom prst="rect">
            <a:avLst/>
          </a:prstGeom>
          <a:noFill/>
        </p:spPr>
        <p:txBody>
          <a:bodyPr wrap="none" rtlCol="0">
            <a:spAutoFit/>
          </a:bodyPr>
          <a:lstStyle/>
          <a:p>
            <a:r>
              <a:rPr lang="en-US" dirty="0"/>
              <a:t>NFL</a:t>
            </a:r>
          </a:p>
        </p:txBody>
      </p:sp>
      <p:cxnSp>
        <p:nvCxnSpPr>
          <p:cNvPr id="22" name="Straight Arrow Connector 21">
            <a:extLst>
              <a:ext uri="{FF2B5EF4-FFF2-40B4-BE49-F238E27FC236}">
                <a16:creationId xmlns:a16="http://schemas.microsoft.com/office/drawing/2014/main" id="{58BBE876-5455-47A1-8248-F0F52D02161C}"/>
              </a:ext>
            </a:extLst>
          </p:cNvPr>
          <p:cNvCxnSpPr>
            <a:cxnSpLocks/>
          </p:cNvCxnSpPr>
          <p:nvPr/>
        </p:nvCxnSpPr>
        <p:spPr>
          <a:xfrm>
            <a:off x="6327322" y="2257705"/>
            <a:ext cx="1497659" cy="124345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18CE6C-E98E-41E3-937B-CA91E77ACC11}"/>
              </a:ext>
            </a:extLst>
          </p:cNvPr>
          <p:cNvCxnSpPr>
            <a:cxnSpLocks/>
          </p:cNvCxnSpPr>
          <p:nvPr/>
        </p:nvCxnSpPr>
        <p:spPr>
          <a:xfrm>
            <a:off x="6425863" y="1511064"/>
            <a:ext cx="1399118" cy="88923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0E5A265-0308-4E47-AF1F-704546EE6C93}"/>
              </a:ext>
            </a:extLst>
          </p:cNvPr>
          <p:cNvSpPr txBox="1"/>
          <p:nvPr/>
        </p:nvSpPr>
        <p:spPr>
          <a:xfrm>
            <a:off x="6110144" y="1141732"/>
            <a:ext cx="583814" cy="369332"/>
          </a:xfrm>
          <a:prstGeom prst="rect">
            <a:avLst/>
          </a:prstGeom>
          <a:noFill/>
        </p:spPr>
        <p:txBody>
          <a:bodyPr wrap="none" rtlCol="0">
            <a:spAutoFit/>
          </a:bodyPr>
          <a:lstStyle/>
          <a:p>
            <a:r>
              <a:rPr lang="en-US" dirty="0"/>
              <a:t>NFH</a:t>
            </a:r>
          </a:p>
        </p:txBody>
      </p:sp>
      <p:sp>
        <p:nvSpPr>
          <p:cNvPr id="25" name="TextBox 24">
            <a:extLst>
              <a:ext uri="{FF2B5EF4-FFF2-40B4-BE49-F238E27FC236}">
                <a16:creationId xmlns:a16="http://schemas.microsoft.com/office/drawing/2014/main" id="{6EE715E9-17A5-4585-A66B-5B92AABEBC0D}"/>
              </a:ext>
            </a:extLst>
          </p:cNvPr>
          <p:cNvSpPr txBox="1"/>
          <p:nvPr/>
        </p:nvSpPr>
        <p:spPr>
          <a:xfrm>
            <a:off x="5925038" y="1888373"/>
            <a:ext cx="537327" cy="369332"/>
          </a:xfrm>
          <a:prstGeom prst="rect">
            <a:avLst/>
          </a:prstGeom>
          <a:noFill/>
        </p:spPr>
        <p:txBody>
          <a:bodyPr wrap="none" rtlCol="0">
            <a:spAutoFit/>
          </a:bodyPr>
          <a:lstStyle/>
          <a:p>
            <a:r>
              <a:rPr lang="en-US" dirty="0"/>
              <a:t>NFL</a:t>
            </a:r>
          </a:p>
        </p:txBody>
      </p:sp>
      <p:cxnSp>
        <p:nvCxnSpPr>
          <p:cNvPr id="26" name="Straight Arrow Connector 25">
            <a:extLst>
              <a:ext uri="{FF2B5EF4-FFF2-40B4-BE49-F238E27FC236}">
                <a16:creationId xmlns:a16="http://schemas.microsoft.com/office/drawing/2014/main" id="{615F41F3-475B-4561-BEDD-B1E1B6067DD0}"/>
              </a:ext>
            </a:extLst>
          </p:cNvPr>
          <p:cNvCxnSpPr>
            <a:cxnSpLocks/>
            <a:stCxn id="27" idx="1"/>
          </p:cNvCxnSpPr>
          <p:nvPr/>
        </p:nvCxnSpPr>
        <p:spPr>
          <a:xfrm flipH="1">
            <a:off x="3200401" y="1045615"/>
            <a:ext cx="423895" cy="72603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E5DBEE9-8725-4A20-B074-3BAB3121074B}"/>
              </a:ext>
            </a:extLst>
          </p:cNvPr>
          <p:cNvSpPr txBox="1"/>
          <p:nvPr/>
        </p:nvSpPr>
        <p:spPr>
          <a:xfrm>
            <a:off x="3624296" y="860949"/>
            <a:ext cx="583814" cy="369332"/>
          </a:xfrm>
          <a:prstGeom prst="rect">
            <a:avLst/>
          </a:prstGeom>
          <a:noFill/>
        </p:spPr>
        <p:txBody>
          <a:bodyPr wrap="square" rtlCol="0">
            <a:spAutoFit/>
          </a:bodyPr>
          <a:lstStyle/>
          <a:p>
            <a:r>
              <a:rPr lang="en-US" dirty="0"/>
              <a:t>NFH</a:t>
            </a:r>
          </a:p>
        </p:txBody>
      </p:sp>
      <p:cxnSp>
        <p:nvCxnSpPr>
          <p:cNvPr id="31" name="Straight Arrow Connector 30">
            <a:extLst>
              <a:ext uri="{FF2B5EF4-FFF2-40B4-BE49-F238E27FC236}">
                <a16:creationId xmlns:a16="http://schemas.microsoft.com/office/drawing/2014/main" id="{AF576F84-15F5-41E6-860B-BFDEA2E1B807}"/>
              </a:ext>
            </a:extLst>
          </p:cNvPr>
          <p:cNvCxnSpPr>
            <a:cxnSpLocks/>
          </p:cNvCxnSpPr>
          <p:nvPr/>
        </p:nvCxnSpPr>
        <p:spPr>
          <a:xfrm flipH="1">
            <a:off x="9184415" y="1141732"/>
            <a:ext cx="284423" cy="6506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FF42F44-6A47-46A6-A28E-4A02CFEA1F52}"/>
              </a:ext>
            </a:extLst>
          </p:cNvPr>
          <p:cNvSpPr txBox="1"/>
          <p:nvPr/>
        </p:nvSpPr>
        <p:spPr>
          <a:xfrm>
            <a:off x="9253331" y="868424"/>
            <a:ext cx="583814" cy="369332"/>
          </a:xfrm>
          <a:prstGeom prst="rect">
            <a:avLst/>
          </a:prstGeom>
          <a:noFill/>
        </p:spPr>
        <p:txBody>
          <a:bodyPr wrap="square" rtlCol="0">
            <a:spAutoFit/>
          </a:bodyPr>
          <a:lstStyle/>
          <a:p>
            <a:r>
              <a:rPr lang="en-US" dirty="0"/>
              <a:t>NFH</a:t>
            </a:r>
          </a:p>
        </p:txBody>
      </p:sp>
    </p:spTree>
    <p:extLst>
      <p:ext uri="{BB962C8B-B14F-4D97-AF65-F5344CB8AC3E}">
        <p14:creationId xmlns:p14="http://schemas.microsoft.com/office/powerpoint/2010/main" val="392139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4817B-C447-4C4A-8BB3-F57020AC02AC}"/>
              </a:ext>
            </a:extLst>
          </p:cNvPr>
          <p:cNvPicPr>
            <a:picLocks noChangeAspect="1"/>
          </p:cNvPicPr>
          <p:nvPr/>
        </p:nvPicPr>
        <p:blipFill>
          <a:blip r:embed="rId2"/>
          <a:stretch>
            <a:fillRect/>
          </a:stretch>
        </p:blipFill>
        <p:spPr>
          <a:xfrm>
            <a:off x="284708" y="1323681"/>
            <a:ext cx="5172797" cy="4210638"/>
          </a:xfrm>
          <a:prstGeom prst="rect">
            <a:avLst/>
          </a:prstGeom>
        </p:spPr>
      </p:pic>
      <p:sp>
        <p:nvSpPr>
          <p:cNvPr id="12" name="TextBox 11">
            <a:extLst>
              <a:ext uri="{FF2B5EF4-FFF2-40B4-BE49-F238E27FC236}">
                <a16:creationId xmlns:a16="http://schemas.microsoft.com/office/drawing/2014/main" id="{7F012F99-FCD1-476E-8343-E205340DC31E}"/>
              </a:ext>
            </a:extLst>
          </p:cNvPr>
          <p:cNvSpPr txBox="1"/>
          <p:nvPr/>
        </p:nvSpPr>
        <p:spPr>
          <a:xfrm>
            <a:off x="508001" y="5737080"/>
            <a:ext cx="11353800" cy="646331"/>
          </a:xfrm>
          <a:prstGeom prst="rect">
            <a:avLst/>
          </a:prstGeom>
          <a:noFill/>
        </p:spPr>
        <p:txBody>
          <a:bodyPr wrap="square" rtlCol="0">
            <a:spAutoFit/>
          </a:bodyPr>
          <a:lstStyle/>
          <a:p>
            <a:r>
              <a:rPr lang="en-US" dirty="0"/>
              <a:t>Comments: L and H seem to switch spots (close to surface or solution) as a function of salt concentration. Behavior seems to flip depending on which NFSA has more volume (as a function of chain length and composition).</a:t>
            </a:r>
          </a:p>
        </p:txBody>
      </p:sp>
      <p:sp>
        <p:nvSpPr>
          <p:cNvPr id="9" name="TextBox 8">
            <a:extLst>
              <a:ext uri="{FF2B5EF4-FFF2-40B4-BE49-F238E27FC236}">
                <a16:creationId xmlns:a16="http://schemas.microsoft.com/office/drawing/2014/main" id="{F85748FD-1D5E-4369-B4EE-2B45AC1BC448}"/>
              </a:ext>
            </a:extLst>
          </p:cNvPr>
          <p:cNvSpPr txBox="1"/>
          <p:nvPr/>
        </p:nvSpPr>
        <p:spPr>
          <a:xfrm>
            <a:off x="2458909" y="954349"/>
            <a:ext cx="1008609" cy="369332"/>
          </a:xfrm>
          <a:prstGeom prst="rect">
            <a:avLst/>
          </a:prstGeom>
          <a:noFill/>
        </p:spPr>
        <p:txBody>
          <a:bodyPr wrap="none" rtlCol="0">
            <a:spAutoFit/>
          </a:bodyPr>
          <a:lstStyle/>
          <a:p>
            <a:r>
              <a:rPr lang="en-US" b="1" dirty="0"/>
              <a:t>L: 7, H: 3</a:t>
            </a:r>
          </a:p>
        </p:txBody>
      </p:sp>
      <p:cxnSp>
        <p:nvCxnSpPr>
          <p:cNvPr id="15" name="Straight Arrow Connector 14">
            <a:extLst>
              <a:ext uri="{FF2B5EF4-FFF2-40B4-BE49-F238E27FC236}">
                <a16:creationId xmlns:a16="http://schemas.microsoft.com/office/drawing/2014/main" id="{AE77BDE9-1151-4E93-882D-18A904EC2327}"/>
              </a:ext>
            </a:extLst>
          </p:cNvPr>
          <p:cNvCxnSpPr>
            <a:cxnSpLocks/>
            <a:stCxn id="26" idx="1"/>
          </p:cNvCxnSpPr>
          <p:nvPr/>
        </p:nvCxnSpPr>
        <p:spPr>
          <a:xfrm flipH="1">
            <a:off x="1755321" y="2183460"/>
            <a:ext cx="223804" cy="43727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5E8C93-7260-4C82-8EE1-E252F803ED8C}"/>
              </a:ext>
            </a:extLst>
          </p:cNvPr>
          <p:cNvCxnSpPr>
            <a:cxnSpLocks/>
            <a:stCxn id="26" idx="1"/>
          </p:cNvCxnSpPr>
          <p:nvPr/>
        </p:nvCxnSpPr>
        <p:spPr>
          <a:xfrm flipH="1">
            <a:off x="1251729" y="2183460"/>
            <a:ext cx="727396" cy="57244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2678903-6F43-4041-9F00-BEB69C02829E}"/>
              </a:ext>
            </a:extLst>
          </p:cNvPr>
          <p:cNvSpPr txBox="1"/>
          <p:nvPr/>
        </p:nvSpPr>
        <p:spPr>
          <a:xfrm>
            <a:off x="1979125" y="1998794"/>
            <a:ext cx="583814" cy="369332"/>
          </a:xfrm>
          <a:prstGeom prst="rect">
            <a:avLst/>
          </a:prstGeom>
          <a:noFill/>
        </p:spPr>
        <p:txBody>
          <a:bodyPr wrap="none" rtlCol="0">
            <a:spAutoFit/>
          </a:bodyPr>
          <a:lstStyle/>
          <a:p>
            <a:r>
              <a:rPr lang="en-US" dirty="0"/>
              <a:t>NFH</a:t>
            </a:r>
          </a:p>
        </p:txBody>
      </p:sp>
      <p:sp>
        <p:nvSpPr>
          <p:cNvPr id="27" name="TextBox 26">
            <a:extLst>
              <a:ext uri="{FF2B5EF4-FFF2-40B4-BE49-F238E27FC236}">
                <a16:creationId xmlns:a16="http://schemas.microsoft.com/office/drawing/2014/main" id="{CBE13145-AE81-4673-9495-5A691B0E5B85}"/>
              </a:ext>
            </a:extLst>
          </p:cNvPr>
          <p:cNvSpPr txBox="1"/>
          <p:nvPr/>
        </p:nvSpPr>
        <p:spPr>
          <a:xfrm>
            <a:off x="2283925" y="2820472"/>
            <a:ext cx="537327" cy="369332"/>
          </a:xfrm>
          <a:prstGeom prst="rect">
            <a:avLst/>
          </a:prstGeom>
          <a:noFill/>
        </p:spPr>
        <p:txBody>
          <a:bodyPr wrap="none" rtlCol="0">
            <a:spAutoFit/>
          </a:bodyPr>
          <a:lstStyle/>
          <a:p>
            <a:r>
              <a:rPr lang="en-US" dirty="0"/>
              <a:t>NFL</a:t>
            </a:r>
          </a:p>
        </p:txBody>
      </p:sp>
      <p:pic>
        <p:nvPicPr>
          <p:cNvPr id="5" name="Picture 4">
            <a:extLst>
              <a:ext uri="{FF2B5EF4-FFF2-40B4-BE49-F238E27FC236}">
                <a16:creationId xmlns:a16="http://schemas.microsoft.com/office/drawing/2014/main" id="{C3692839-0F96-45CC-BD44-F55BED3A1431}"/>
              </a:ext>
            </a:extLst>
          </p:cNvPr>
          <p:cNvPicPr>
            <a:picLocks noChangeAspect="1"/>
          </p:cNvPicPr>
          <p:nvPr/>
        </p:nvPicPr>
        <p:blipFill>
          <a:blip r:embed="rId3"/>
          <a:stretch>
            <a:fillRect/>
          </a:stretch>
        </p:blipFill>
        <p:spPr>
          <a:xfrm>
            <a:off x="6184901" y="1333208"/>
            <a:ext cx="5153744" cy="4201111"/>
          </a:xfrm>
          <a:prstGeom prst="rect">
            <a:avLst/>
          </a:prstGeom>
        </p:spPr>
      </p:pic>
      <p:sp>
        <p:nvSpPr>
          <p:cNvPr id="16" name="TextBox 15">
            <a:extLst>
              <a:ext uri="{FF2B5EF4-FFF2-40B4-BE49-F238E27FC236}">
                <a16:creationId xmlns:a16="http://schemas.microsoft.com/office/drawing/2014/main" id="{62D7BFDB-B02A-48AD-9C66-B7B99AD27FFC}"/>
              </a:ext>
            </a:extLst>
          </p:cNvPr>
          <p:cNvSpPr txBox="1"/>
          <p:nvPr/>
        </p:nvSpPr>
        <p:spPr>
          <a:xfrm>
            <a:off x="8358967" y="970876"/>
            <a:ext cx="1008609" cy="369332"/>
          </a:xfrm>
          <a:prstGeom prst="rect">
            <a:avLst/>
          </a:prstGeom>
          <a:noFill/>
        </p:spPr>
        <p:txBody>
          <a:bodyPr wrap="none" rtlCol="0">
            <a:spAutoFit/>
          </a:bodyPr>
          <a:lstStyle/>
          <a:p>
            <a:r>
              <a:rPr lang="en-US" b="1" dirty="0"/>
              <a:t>L: 9, H: 1</a:t>
            </a:r>
          </a:p>
        </p:txBody>
      </p:sp>
      <p:cxnSp>
        <p:nvCxnSpPr>
          <p:cNvPr id="21" name="Straight Arrow Connector 20">
            <a:extLst>
              <a:ext uri="{FF2B5EF4-FFF2-40B4-BE49-F238E27FC236}">
                <a16:creationId xmlns:a16="http://schemas.microsoft.com/office/drawing/2014/main" id="{440976B2-7F68-4BFE-970D-4680DE68C603}"/>
              </a:ext>
            </a:extLst>
          </p:cNvPr>
          <p:cNvCxnSpPr>
            <a:cxnSpLocks/>
          </p:cNvCxnSpPr>
          <p:nvPr/>
        </p:nvCxnSpPr>
        <p:spPr>
          <a:xfrm flipH="1">
            <a:off x="1251729" y="3125238"/>
            <a:ext cx="1019303" cy="31717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5E7DDF6-0010-4B51-9163-28342A67C9FC}"/>
              </a:ext>
            </a:extLst>
          </p:cNvPr>
          <p:cNvCxnSpPr>
            <a:cxnSpLocks/>
          </p:cNvCxnSpPr>
          <p:nvPr/>
        </p:nvCxnSpPr>
        <p:spPr>
          <a:xfrm flipH="1">
            <a:off x="1803852" y="3125238"/>
            <a:ext cx="467180" cy="6209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2B98ABE-C79A-4911-9F23-377CF531E45D}"/>
              </a:ext>
            </a:extLst>
          </p:cNvPr>
          <p:cNvSpPr txBox="1"/>
          <p:nvPr/>
        </p:nvSpPr>
        <p:spPr>
          <a:xfrm>
            <a:off x="7835135" y="2943784"/>
            <a:ext cx="537327" cy="369332"/>
          </a:xfrm>
          <a:prstGeom prst="rect">
            <a:avLst/>
          </a:prstGeom>
          <a:noFill/>
        </p:spPr>
        <p:txBody>
          <a:bodyPr wrap="square" rtlCol="0">
            <a:spAutoFit/>
          </a:bodyPr>
          <a:lstStyle/>
          <a:p>
            <a:r>
              <a:rPr lang="en-US" dirty="0"/>
              <a:t>NFL</a:t>
            </a:r>
          </a:p>
        </p:txBody>
      </p:sp>
      <p:cxnSp>
        <p:nvCxnSpPr>
          <p:cNvPr id="28" name="Straight Arrow Connector 27">
            <a:extLst>
              <a:ext uri="{FF2B5EF4-FFF2-40B4-BE49-F238E27FC236}">
                <a16:creationId xmlns:a16="http://schemas.microsoft.com/office/drawing/2014/main" id="{8DDC5326-7177-458D-96AE-ADAE7DD89F1E}"/>
              </a:ext>
            </a:extLst>
          </p:cNvPr>
          <p:cNvCxnSpPr>
            <a:cxnSpLocks/>
          </p:cNvCxnSpPr>
          <p:nvPr/>
        </p:nvCxnSpPr>
        <p:spPr>
          <a:xfrm flipH="1">
            <a:off x="7456722" y="3125238"/>
            <a:ext cx="37841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ABFF101-4FF6-4A51-8909-BA74D4FC3457}"/>
              </a:ext>
            </a:extLst>
          </p:cNvPr>
          <p:cNvCxnSpPr>
            <a:cxnSpLocks/>
          </p:cNvCxnSpPr>
          <p:nvPr/>
        </p:nvCxnSpPr>
        <p:spPr>
          <a:xfrm flipH="1" flipV="1">
            <a:off x="7151914" y="2906486"/>
            <a:ext cx="683221" cy="21875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72C635-60C2-4F2E-8215-363530EE8B38}"/>
              </a:ext>
            </a:extLst>
          </p:cNvPr>
          <p:cNvCxnSpPr>
            <a:cxnSpLocks/>
          </p:cNvCxnSpPr>
          <p:nvPr/>
        </p:nvCxnSpPr>
        <p:spPr>
          <a:xfrm flipH="1">
            <a:off x="7456722" y="3768081"/>
            <a:ext cx="460055" cy="279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330BF0B-B095-46D4-A1FA-8EE225127CCE}"/>
              </a:ext>
            </a:extLst>
          </p:cNvPr>
          <p:cNvSpPr txBox="1"/>
          <p:nvPr/>
        </p:nvSpPr>
        <p:spPr>
          <a:xfrm>
            <a:off x="7916777" y="3583416"/>
            <a:ext cx="583814" cy="369332"/>
          </a:xfrm>
          <a:prstGeom prst="rect">
            <a:avLst/>
          </a:prstGeom>
          <a:noFill/>
        </p:spPr>
        <p:txBody>
          <a:bodyPr wrap="none" rtlCol="0">
            <a:spAutoFit/>
          </a:bodyPr>
          <a:lstStyle/>
          <a:p>
            <a:r>
              <a:rPr lang="en-US" dirty="0"/>
              <a:t>NFH</a:t>
            </a:r>
          </a:p>
        </p:txBody>
      </p:sp>
      <p:cxnSp>
        <p:nvCxnSpPr>
          <p:cNvPr id="34" name="Straight Arrow Connector 33">
            <a:extLst>
              <a:ext uri="{FF2B5EF4-FFF2-40B4-BE49-F238E27FC236}">
                <a16:creationId xmlns:a16="http://schemas.microsoft.com/office/drawing/2014/main" id="{EDEED313-0A21-49D6-BFDB-5B40DCDE5E88}"/>
              </a:ext>
            </a:extLst>
          </p:cNvPr>
          <p:cNvCxnSpPr>
            <a:cxnSpLocks/>
          </p:cNvCxnSpPr>
          <p:nvPr/>
        </p:nvCxnSpPr>
        <p:spPr>
          <a:xfrm flipH="1">
            <a:off x="7233556" y="3768082"/>
            <a:ext cx="683221" cy="2404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66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08DE-DA25-4ABC-BF17-DAE0E57818F6}"/>
              </a:ext>
            </a:extLst>
          </p:cNvPr>
          <p:cNvSpPr>
            <a:spLocks noGrp="1"/>
          </p:cNvSpPr>
          <p:nvPr>
            <p:ph type="title"/>
          </p:nvPr>
        </p:nvSpPr>
        <p:spPr/>
        <p:txBody>
          <a:bodyPr/>
          <a:lstStyle/>
          <a:p>
            <a:r>
              <a:rPr lang="en-US" b="1" dirty="0"/>
              <a:t>Sweep 2: </a:t>
            </a:r>
            <a:r>
              <a:rPr lang="en-US" dirty="0"/>
              <a:t>Same FH as </a:t>
            </a:r>
            <a:r>
              <a:rPr lang="en-US" dirty="0" err="1"/>
              <a:t>Zhulina</a:t>
            </a:r>
            <a:r>
              <a:rPr lang="en-US" dirty="0"/>
              <a:t>, 2007</a:t>
            </a:r>
          </a:p>
        </p:txBody>
      </p:sp>
      <p:sp>
        <p:nvSpPr>
          <p:cNvPr id="3" name="Content Placeholder 2">
            <a:extLst>
              <a:ext uri="{FF2B5EF4-FFF2-40B4-BE49-F238E27FC236}">
                <a16:creationId xmlns:a16="http://schemas.microsoft.com/office/drawing/2014/main" id="{CEBD203B-96A3-441F-A6DB-C0DC08DE430B}"/>
              </a:ext>
            </a:extLst>
          </p:cNvPr>
          <p:cNvSpPr>
            <a:spLocks noGrp="1"/>
          </p:cNvSpPr>
          <p:nvPr>
            <p:ph idx="1"/>
          </p:nvPr>
        </p:nvSpPr>
        <p:spPr/>
        <p:txBody>
          <a:bodyPr/>
          <a:lstStyle/>
          <a:p>
            <a:r>
              <a:rPr lang="en-US" dirty="0"/>
              <a:t>Charge distribution same as previous, only FH for each block changed</a:t>
            </a:r>
          </a:p>
        </p:txBody>
      </p:sp>
      <p:sp>
        <p:nvSpPr>
          <p:cNvPr id="8" name="TextBox 7">
            <a:extLst>
              <a:ext uri="{FF2B5EF4-FFF2-40B4-BE49-F238E27FC236}">
                <a16:creationId xmlns:a16="http://schemas.microsoft.com/office/drawing/2014/main" id="{79673A2D-0AB2-4F67-BC37-9FE42AFD5BB1}"/>
              </a:ext>
            </a:extLst>
          </p:cNvPr>
          <p:cNvSpPr txBox="1"/>
          <p:nvPr/>
        </p:nvSpPr>
        <p:spPr>
          <a:xfrm>
            <a:off x="2811742" y="2764449"/>
            <a:ext cx="739305" cy="523220"/>
          </a:xfrm>
          <a:prstGeom prst="rect">
            <a:avLst/>
          </a:prstGeom>
          <a:noFill/>
        </p:spPr>
        <p:txBody>
          <a:bodyPr wrap="none" rtlCol="0">
            <a:spAutoFit/>
          </a:bodyPr>
          <a:lstStyle/>
          <a:p>
            <a:r>
              <a:rPr lang="en-US" sz="2800" b="1" dirty="0"/>
              <a:t>NFL</a:t>
            </a:r>
          </a:p>
        </p:txBody>
      </p:sp>
      <p:sp>
        <p:nvSpPr>
          <p:cNvPr id="9" name="TextBox 8">
            <a:extLst>
              <a:ext uri="{FF2B5EF4-FFF2-40B4-BE49-F238E27FC236}">
                <a16:creationId xmlns:a16="http://schemas.microsoft.com/office/drawing/2014/main" id="{DB4DEC27-FB34-424A-B624-679722EFE80B}"/>
              </a:ext>
            </a:extLst>
          </p:cNvPr>
          <p:cNvSpPr txBox="1"/>
          <p:nvPr/>
        </p:nvSpPr>
        <p:spPr>
          <a:xfrm>
            <a:off x="7432442" y="2671038"/>
            <a:ext cx="813043" cy="523220"/>
          </a:xfrm>
          <a:prstGeom prst="rect">
            <a:avLst/>
          </a:prstGeom>
          <a:noFill/>
        </p:spPr>
        <p:txBody>
          <a:bodyPr wrap="none" rtlCol="0">
            <a:spAutoFit/>
          </a:bodyPr>
          <a:lstStyle/>
          <a:p>
            <a:r>
              <a:rPr lang="en-US" sz="2800" b="1" dirty="0"/>
              <a:t>NFH</a:t>
            </a:r>
          </a:p>
        </p:txBody>
      </p:sp>
      <p:sp>
        <p:nvSpPr>
          <p:cNvPr id="10" name="TextBox 9">
            <a:extLst>
              <a:ext uri="{FF2B5EF4-FFF2-40B4-BE49-F238E27FC236}">
                <a16:creationId xmlns:a16="http://schemas.microsoft.com/office/drawing/2014/main" id="{C44267E8-ACA0-4E5E-AE67-546F695927D8}"/>
              </a:ext>
            </a:extLst>
          </p:cNvPr>
          <p:cNvSpPr txBox="1"/>
          <p:nvPr/>
        </p:nvSpPr>
        <p:spPr>
          <a:xfrm>
            <a:off x="1331899" y="3328257"/>
            <a:ext cx="333746" cy="369332"/>
          </a:xfrm>
          <a:prstGeom prst="rect">
            <a:avLst/>
          </a:prstGeom>
          <a:noFill/>
        </p:spPr>
        <p:txBody>
          <a:bodyPr wrap="none" rtlCol="0">
            <a:spAutoFit/>
          </a:bodyPr>
          <a:lstStyle/>
          <a:p>
            <a:r>
              <a:rPr lang="en-US" b="1" dirty="0"/>
              <a:t>N</a:t>
            </a:r>
          </a:p>
        </p:txBody>
      </p:sp>
      <p:sp>
        <p:nvSpPr>
          <p:cNvPr id="11" name="TextBox 10">
            <a:extLst>
              <a:ext uri="{FF2B5EF4-FFF2-40B4-BE49-F238E27FC236}">
                <a16:creationId xmlns:a16="http://schemas.microsoft.com/office/drawing/2014/main" id="{C12136F8-8AC5-4F7A-A0DF-81274771F030}"/>
              </a:ext>
            </a:extLst>
          </p:cNvPr>
          <p:cNvSpPr txBox="1"/>
          <p:nvPr/>
        </p:nvSpPr>
        <p:spPr>
          <a:xfrm>
            <a:off x="2476760" y="3341971"/>
            <a:ext cx="840038" cy="369332"/>
          </a:xfrm>
          <a:prstGeom prst="rect">
            <a:avLst/>
          </a:prstGeom>
          <a:noFill/>
        </p:spPr>
        <p:txBody>
          <a:bodyPr wrap="none" rtlCol="0">
            <a:spAutoFit/>
          </a:bodyPr>
          <a:lstStyle/>
          <a:p>
            <a:r>
              <a:rPr lang="en-US" b="1" dirty="0"/>
              <a:t>Charge</a:t>
            </a:r>
          </a:p>
        </p:txBody>
      </p:sp>
      <p:sp>
        <p:nvSpPr>
          <p:cNvPr id="12" name="TextBox 11">
            <a:extLst>
              <a:ext uri="{FF2B5EF4-FFF2-40B4-BE49-F238E27FC236}">
                <a16:creationId xmlns:a16="http://schemas.microsoft.com/office/drawing/2014/main" id="{68E38A28-186D-4219-86CE-D94C0B1827E3}"/>
              </a:ext>
            </a:extLst>
          </p:cNvPr>
          <p:cNvSpPr txBox="1"/>
          <p:nvPr/>
        </p:nvSpPr>
        <p:spPr>
          <a:xfrm>
            <a:off x="3709717" y="3341971"/>
            <a:ext cx="1474827" cy="369332"/>
          </a:xfrm>
          <a:prstGeom prst="rect">
            <a:avLst/>
          </a:prstGeom>
          <a:noFill/>
        </p:spPr>
        <p:txBody>
          <a:bodyPr wrap="none" rtlCol="0">
            <a:spAutoFit/>
          </a:bodyPr>
          <a:lstStyle/>
          <a:p>
            <a:r>
              <a:rPr lang="en-US" b="1" dirty="0"/>
              <a:t>Flory Huggins</a:t>
            </a:r>
          </a:p>
        </p:txBody>
      </p:sp>
      <p:sp>
        <p:nvSpPr>
          <p:cNvPr id="13" name="TextBox 12">
            <a:extLst>
              <a:ext uri="{FF2B5EF4-FFF2-40B4-BE49-F238E27FC236}">
                <a16:creationId xmlns:a16="http://schemas.microsoft.com/office/drawing/2014/main" id="{A44B0871-35B3-44BF-A212-9C2300FBD43B}"/>
              </a:ext>
            </a:extLst>
          </p:cNvPr>
          <p:cNvSpPr txBox="1"/>
          <p:nvPr/>
        </p:nvSpPr>
        <p:spPr>
          <a:xfrm>
            <a:off x="5867667" y="3315481"/>
            <a:ext cx="333746" cy="369332"/>
          </a:xfrm>
          <a:prstGeom prst="rect">
            <a:avLst/>
          </a:prstGeom>
          <a:noFill/>
        </p:spPr>
        <p:txBody>
          <a:bodyPr wrap="none" rtlCol="0">
            <a:spAutoFit/>
          </a:bodyPr>
          <a:lstStyle/>
          <a:p>
            <a:r>
              <a:rPr lang="en-US" b="1" dirty="0"/>
              <a:t>N</a:t>
            </a:r>
          </a:p>
        </p:txBody>
      </p:sp>
      <p:sp>
        <p:nvSpPr>
          <p:cNvPr id="14" name="TextBox 13">
            <a:extLst>
              <a:ext uri="{FF2B5EF4-FFF2-40B4-BE49-F238E27FC236}">
                <a16:creationId xmlns:a16="http://schemas.microsoft.com/office/drawing/2014/main" id="{CE95737F-9991-4C6C-B200-F3665CB81E48}"/>
              </a:ext>
            </a:extLst>
          </p:cNvPr>
          <p:cNvSpPr txBox="1"/>
          <p:nvPr/>
        </p:nvSpPr>
        <p:spPr>
          <a:xfrm>
            <a:off x="7012528" y="3329195"/>
            <a:ext cx="840038" cy="369332"/>
          </a:xfrm>
          <a:prstGeom prst="rect">
            <a:avLst/>
          </a:prstGeom>
          <a:noFill/>
        </p:spPr>
        <p:txBody>
          <a:bodyPr wrap="none" rtlCol="0">
            <a:spAutoFit/>
          </a:bodyPr>
          <a:lstStyle/>
          <a:p>
            <a:r>
              <a:rPr lang="en-US" b="1" dirty="0"/>
              <a:t>Charge</a:t>
            </a:r>
          </a:p>
        </p:txBody>
      </p:sp>
      <p:sp>
        <p:nvSpPr>
          <p:cNvPr id="15" name="TextBox 14">
            <a:extLst>
              <a:ext uri="{FF2B5EF4-FFF2-40B4-BE49-F238E27FC236}">
                <a16:creationId xmlns:a16="http://schemas.microsoft.com/office/drawing/2014/main" id="{885DD77D-0C83-4644-8E52-FD8AF1F38AAE}"/>
              </a:ext>
            </a:extLst>
          </p:cNvPr>
          <p:cNvSpPr txBox="1"/>
          <p:nvPr/>
        </p:nvSpPr>
        <p:spPr>
          <a:xfrm>
            <a:off x="8245485" y="3329195"/>
            <a:ext cx="1474827" cy="369332"/>
          </a:xfrm>
          <a:prstGeom prst="rect">
            <a:avLst/>
          </a:prstGeom>
          <a:noFill/>
        </p:spPr>
        <p:txBody>
          <a:bodyPr wrap="none" rtlCol="0">
            <a:spAutoFit/>
          </a:bodyPr>
          <a:lstStyle/>
          <a:p>
            <a:r>
              <a:rPr lang="en-US" b="1" dirty="0"/>
              <a:t>Flory Huggins</a:t>
            </a:r>
          </a:p>
        </p:txBody>
      </p:sp>
      <p:cxnSp>
        <p:nvCxnSpPr>
          <p:cNvPr id="17" name="Straight Connector 16">
            <a:extLst>
              <a:ext uri="{FF2B5EF4-FFF2-40B4-BE49-F238E27FC236}">
                <a16:creationId xmlns:a16="http://schemas.microsoft.com/office/drawing/2014/main" id="{11BB22AE-285C-42D9-8246-1CCA82A09F7E}"/>
              </a:ext>
            </a:extLst>
          </p:cNvPr>
          <p:cNvCxnSpPr/>
          <p:nvPr/>
        </p:nvCxnSpPr>
        <p:spPr>
          <a:xfrm>
            <a:off x="1269396" y="3684813"/>
            <a:ext cx="88561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ACB2BD2-4A6E-43D4-9B64-B72C437BE20C}"/>
              </a:ext>
            </a:extLst>
          </p:cNvPr>
          <p:cNvCxnSpPr>
            <a:cxnSpLocks/>
          </p:cNvCxnSpPr>
          <p:nvPr/>
        </p:nvCxnSpPr>
        <p:spPr>
          <a:xfrm>
            <a:off x="5460396" y="3194258"/>
            <a:ext cx="0" cy="28306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D2C81F5-9DE9-44C1-802C-0FA76F9F5EB6}"/>
              </a:ext>
            </a:extLst>
          </p:cNvPr>
          <p:cNvPicPr>
            <a:picLocks noChangeAspect="1"/>
          </p:cNvPicPr>
          <p:nvPr/>
        </p:nvPicPr>
        <p:blipFill>
          <a:blip r:embed="rId2"/>
          <a:stretch>
            <a:fillRect/>
          </a:stretch>
        </p:blipFill>
        <p:spPr>
          <a:xfrm>
            <a:off x="1331899" y="3851875"/>
            <a:ext cx="4003639" cy="1781146"/>
          </a:xfrm>
          <a:prstGeom prst="rect">
            <a:avLst/>
          </a:prstGeom>
        </p:spPr>
      </p:pic>
      <p:pic>
        <p:nvPicPr>
          <p:cNvPr id="18" name="Picture 17">
            <a:extLst>
              <a:ext uri="{FF2B5EF4-FFF2-40B4-BE49-F238E27FC236}">
                <a16:creationId xmlns:a16="http://schemas.microsoft.com/office/drawing/2014/main" id="{9C6829F4-B1A3-4F5A-A035-CE9F7D4C2FA0}"/>
              </a:ext>
            </a:extLst>
          </p:cNvPr>
          <p:cNvPicPr>
            <a:picLocks noChangeAspect="1"/>
          </p:cNvPicPr>
          <p:nvPr/>
        </p:nvPicPr>
        <p:blipFill>
          <a:blip r:embed="rId3"/>
          <a:stretch>
            <a:fillRect/>
          </a:stretch>
        </p:blipFill>
        <p:spPr>
          <a:xfrm>
            <a:off x="5867667" y="3819750"/>
            <a:ext cx="3913579" cy="2357213"/>
          </a:xfrm>
          <a:prstGeom prst="rect">
            <a:avLst/>
          </a:prstGeom>
        </p:spPr>
      </p:pic>
    </p:spTree>
    <p:extLst>
      <p:ext uri="{BB962C8B-B14F-4D97-AF65-F5344CB8AC3E}">
        <p14:creationId xmlns:p14="http://schemas.microsoft.com/office/powerpoint/2010/main" val="21581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DC106B-49AA-480C-9D48-6CF5E0A286F7}"/>
              </a:ext>
            </a:extLst>
          </p:cNvPr>
          <p:cNvPicPr>
            <a:picLocks noChangeAspect="1"/>
          </p:cNvPicPr>
          <p:nvPr/>
        </p:nvPicPr>
        <p:blipFill>
          <a:blip r:embed="rId2"/>
          <a:stretch>
            <a:fillRect/>
          </a:stretch>
        </p:blipFill>
        <p:spPr>
          <a:xfrm>
            <a:off x="932558" y="1485358"/>
            <a:ext cx="4232588" cy="3393836"/>
          </a:xfrm>
          <a:prstGeom prst="rect">
            <a:avLst/>
          </a:prstGeom>
        </p:spPr>
      </p:pic>
      <p:sp>
        <p:nvSpPr>
          <p:cNvPr id="4" name="TextBox 3">
            <a:extLst>
              <a:ext uri="{FF2B5EF4-FFF2-40B4-BE49-F238E27FC236}">
                <a16:creationId xmlns:a16="http://schemas.microsoft.com/office/drawing/2014/main" id="{4C6D4792-6768-4165-9086-9DB75B180D64}"/>
              </a:ext>
            </a:extLst>
          </p:cNvPr>
          <p:cNvSpPr txBox="1"/>
          <p:nvPr/>
        </p:nvSpPr>
        <p:spPr>
          <a:xfrm>
            <a:off x="2659288" y="1116026"/>
            <a:ext cx="1034899" cy="369332"/>
          </a:xfrm>
          <a:prstGeom prst="rect">
            <a:avLst/>
          </a:prstGeom>
          <a:noFill/>
        </p:spPr>
        <p:txBody>
          <a:bodyPr wrap="none" rtlCol="0">
            <a:spAutoFit/>
          </a:bodyPr>
          <a:lstStyle/>
          <a:p>
            <a:r>
              <a:rPr lang="en-US" b="1" dirty="0"/>
              <a:t>Pure NFL</a:t>
            </a:r>
          </a:p>
        </p:txBody>
      </p:sp>
      <p:sp>
        <p:nvSpPr>
          <p:cNvPr id="5" name="TextBox 4">
            <a:extLst>
              <a:ext uri="{FF2B5EF4-FFF2-40B4-BE49-F238E27FC236}">
                <a16:creationId xmlns:a16="http://schemas.microsoft.com/office/drawing/2014/main" id="{B16275F4-4126-4E13-A49A-50F7D016CFDB}"/>
              </a:ext>
            </a:extLst>
          </p:cNvPr>
          <p:cNvSpPr txBox="1"/>
          <p:nvPr/>
        </p:nvSpPr>
        <p:spPr>
          <a:xfrm>
            <a:off x="8292346" y="1054256"/>
            <a:ext cx="1082989" cy="369332"/>
          </a:xfrm>
          <a:prstGeom prst="rect">
            <a:avLst/>
          </a:prstGeom>
          <a:noFill/>
        </p:spPr>
        <p:txBody>
          <a:bodyPr wrap="none" rtlCol="0">
            <a:spAutoFit/>
          </a:bodyPr>
          <a:lstStyle/>
          <a:p>
            <a:r>
              <a:rPr lang="en-US" b="1" dirty="0"/>
              <a:t>Pure NFH</a:t>
            </a:r>
          </a:p>
        </p:txBody>
      </p:sp>
      <p:cxnSp>
        <p:nvCxnSpPr>
          <p:cNvPr id="7" name="Straight Arrow Connector 6">
            <a:extLst>
              <a:ext uri="{FF2B5EF4-FFF2-40B4-BE49-F238E27FC236}">
                <a16:creationId xmlns:a16="http://schemas.microsoft.com/office/drawing/2014/main" id="{7C6C3351-87F9-4267-AEA3-E12B1B369750}"/>
              </a:ext>
            </a:extLst>
          </p:cNvPr>
          <p:cNvCxnSpPr>
            <a:cxnSpLocks/>
          </p:cNvCxnSpPr>
          <p:nvPr/>
        </p:nvCxnSpPr>
        <p:spPr>
          <a:xfrm flipH="1">
            <a:off x="5230283" y="923124"/>
            <a:ext cx="491068" cy="7924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C54B4C-F0C3-465D-9521-74B39AF6BD22}"/>
              </a:ext>
            </a:extLst>
          </p:cNvPr>
          <p:cNvSpPr txBox="1"/>
          <p:nvPr/>
        </p:nvSpPr>
        <p:spPr>
          <a:xfrm>
            <a:off x="4766202" y="276793"/>
            <a:ext cx="3990260" cy="646331"/>
          </a:xfrm>
          <a:prstGeom prst="rect">
            <a:avLst/>
          </a:prstGeom>
          <a:noFill/>
        </p:spPr>
        <p:txBody>
          <a:bodyPr wrap="none" rtlCol="0">
            <a:spAutoFit/>
          </a:bodyPr>
          <a:lstStyle/>
          <a:p>
            <a:r>
              <a:rPr lang="en-US" dirty="0"/>
              <a:t>Ionic strength (including H from pH = 7), </a:t>
            </a:r>
          </a:p>
          <a:p>
            <a:r>
              <a:rPr lang="en-US" dirty="0"/>
              <a:t>[5, 10, 15, 20, 30, 40, 50, 75, 100] mM</a:t>
            </a:r>
          </a:p>
        </p:txBody>
      </p:sp>
      <p:pic>
        <p:nvPicPr>
          <p:cNvPr id="10" name="Picture 9">
            <a:extLst>
              <a:ext uri="{FF2B5EF4-FFF2-40B4-BE49-F238E27FC236}">
                <a16:creationId xmlns:a16="http://schemas.microsoft.com/office/drawing/2014/main" id="{FD3DA36E-66A8-431A-B484-085252C84DA2}"/>
              </a:ext>
            </a:extLst>
          </p:cNvPr>
          <p:cNvPicPr>
            <a:picLocks noChangeAspect="1"/>
          </p:cNvPicPr>
          <p:nvPr/>
        </p:nvPicPr>
        <p:blipFill>
          <a:blip r:embed="rId3"/>
          <a:stretch>
            <a:fillRect/>
          </a:stretch>
        </p:blipFill>
        <p:spPr>
          <a:xfrm>
            <a:off x="6565678" y="1402010"/>
            <a:ext cx="4304608" cy="3443687"/>
          </a:xfrm>
          <a:prstGeom prst="rect">
            <a:avLst/>
          </a:prstGeom>
        </p:spPr>
      </p:pic>
      <p:sp>
        <p:nvSpPr>
          <p:cNvPr id="12" name="TextBox 11">
            <a:extLst>
              <a:ext uri="{FF2B5EF4-FFF2-40B4-BE49-F238E27FC236}">
                <a16:creationId xmlns:a16="http://schemas.microsoft.com/office/drawing/2014/main" id="{7F012F99-FCD1-476E-8343-E205340DC31E}"/>
              </a:ext>
            </a:extLst>
          </p:cNvPr>
          <p:cNvSpPr txBox="1"/>
          <p:nvPr/>
        </p:nvSpPr>
        <p:spPr>
          <a:xfrm>
            <a:off x="552905" y="5103674"/>
            <a:ext cx="11353800" cy="923330"/>
          </a:xfrm>
          <a:prstGeom prst="rect">
            <a:avLst/>
          </a:prstGeom>
          <a:noFill/>
        </p:spPr>
        <p:txBody>
          <a:bodyPr wrap="square" rtlCol="0">
            <a:spAutoFit/>
          </a:bodyPr>
          <a:lstStyle/>
          <a:p>
            <a:r>
              <a:rPr lang="en-US" dirty="0"/>
              <a:t>Comments: Same comments as Sweep 1</a:t>
            </a:r>
          </a:p>
          <a:p>
            <a:endParaRPr lang="en-US" dirty="0"/>
          </a:p>
          <a:p>
            <a:r>
              <a:rPr lang="en-US" dirty="0"/>
              <a:t>Neither is very sensitive to salt concentration.</a:t>
            </a:r>
          </a:p>
        </p:txBody>
      </p:sp>
    </p:spTree>
    <p:extLst>
      <p:ext uri="{BB962C8B-B14F-4D97-AF65-F5344CB8AC3E}">
        <p14:creationId xmlns:p14="http://schemas.microsoft.com/office/powerpoint/2010/main" val="106080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D4792-6768-4165-9086-9DB75B180D64}"/>
              </a:ext>
            </a:extLst>
          </p:cNvPr>
          <p:cNvSpPr txBox="1"/>
          <p:nvPr/>
        </p:nvSpPr>
        <p:spPr>
          <a:xfrm>
            <a:off x="2326114" y="1139511"/>
            <a:ext cx="1008609" cy="369332"/>
          </a:xfrm>
          <a:prstGeom prst="rect">
            <a:avLst/>
          </a:prstGeom>
          <a:noFill/>
        </p:spPr>
        <p:txBody>
          <a:bodyPr wrap="none" rtlCol="0">
            <a:spAutoFit/>
          </a:bodyPr>
          <a:lstStyle/>
          <a:p>
            <a:r>
              <a:rPr lang="en-US" b="1" dirty="0"/>
              <a:t>L: 1, H: 9</a:t>
            </a:r>
          </a:p>
        </p:txBody>
      </p:sp>
      <p:sp>
        <p:nvSpPr>
          <p:cNvPr id="5" name="TextBox 4">
            <a:extLst>
              <a:ext uri="{FF2B5EF4-FFF2-40B4-BE49-F238E27FC236}">
                <a16:creationId xmlns:a16="http://schemas.microsoft.com/office/drawing/2014/main" id="{B16275F4-4126-4E13-A49A-50F7D016CFDB}"/>
              </a:ext>
            </a:extLst>
          </p:cNvPr>
          <p:cNvSpPr txBox="1"/>
          <p:nvPr/>
        </p:nvSpPr>
        <p:spPr>
          <a:xfrm>
            <a:off x="9347541" y="1136202"/>
            <a:ext cx="1008609" cy="369332"/>
          </a:xfrm>
          <a:prstGeom prst="rect">
            <a:avLst/>
          </a:prstGeom>
          <a:noFill/>
        </p:spPr>
        <p:txBody>
          <a:bodyPr wrap="none" rtlCol="0">
            <a:spAutoFit/>
          </a:bodyPr>
          <a:lstStyle/>
          <a:p>
            <a:r>
              <a:rPr lang="en-US" b="1" dirty="0"/>
              <a:t>L: 7, H: 3</a:t>
            </a:r>
          </a:p>
        </p:txBody>
      </p:sp>
      <p:sp>
        <p:nvSpPr>
          <p:cNvPr id="12" name="TextBox 11">
            <a:extLst>
              <a:ext uri="{FF2B5EF4-FFF2-40B4-BE49-F238E27FC236}">
                <a16:creationId xmlns:a16="http://schemas.microsoft.com/office/drawing/2014/main" id="{7F012F99-FCD1-476E-8343-E205340DC31E}"/>
              </a:ext>
            </a:extLst>
          </p:cNvPr>
          <p:cNvSpPr txBox="1"/>
          <p:nvPr/>
        </p:nvSpPr>
        <p:spPr>
          <a:xfrm>
            <a:off x="536576" y="5270520"/>
            <a:ext cx="11353800" cy="923330"/>
          </a:xfrm>
          <a:prstGeom prst="rect">
            <a:avLst/>
          </a:prstGeom>
          <a:noFill/>
        </p:spPr>
        <p:txBody>
          <a:bodyPr wrap="square" rtlCol="0">
            <a:spAutoFit/>
          </a:bodyPr>
          <a:lstStyle/>
          <a:p>
            <a:r>
              <a:rPr lang="en-US" dirty="0"/>
              <a:t>Comments: L = 1 ~ 7 retains overall structure of pure NFH (block 5 of NFH is dashed), with outer layer diminishing as a function of L/H. NFH seems to be reacting to the salt concentration, but only by shifting more into the outer layer and not changing the overall height of the brush</a:t>
            </a:r>
          </a:p>
        </p:txBody>
      </p:sp>
      <p:pic>
        <p:nvPicPr>
          <p:cNvPr id="6" name="Picture 5">
            <a:extLst>
              <a:ext uri="{FF2B5EF4-FFF2-40B4-BE49-F238E27FC236}">
                <a16:creationId xmlns:a16="http://schemas.microsoft.com/office/drawing/2014/main" id="{50A7E7CE-D681-47A9-A100-52F3CC70F4C4}"/>
              </a:ext>
            </a:extLst>
          </p:cNvPr>
          <p:cNvPicPr>
            <a:picLocks noChangeAspect="1"/>
          </p:cNvPicPr>
          <p:nvPr/>
        </p:nvPicPr>
        <p:blipFill rotWithShape="1">
          <a:blip r:embed="rId2"/>
          <a:srcRect t="1660"/>
          <a:stretch/>
        </p:blipFill>
        <p:spPr>
          <a:xfrm>
            <a:off x="791886" y="1795135"/>
            <a:ext cx="4077063" cy="3267729"/>
          </a:xfrm>
          <a:prstGeom prst="rect">
            <a:avLst/>
          </a:prstGeom>
        </p:spPr>
      </p:pic>
      <p:cxnSp>
        <p:nvCxnSpPr>
          <p:cNvPr id="14" name="Straight Arrow Connector 13">
            <a:extLst>
              <a:ext uri="{FF2B5EF4-FFF2-40B4-BE49-F238E27FC236}">
                <a16:creationId xmlns:a16="http://schemas.microsoft.com/office/drawing/2014/main" id="{AC62B8DC-6743-461C-94C1-58F5300B9242}"/>
              </a:ext>
            </a:extLst>
          </p:cNvPr>
          <p:cNvCxnSpPr/>
          <p:nvPr/>
        </p:nvCxnSpPr>
        <p:spPr>
          <a:xfrm>
            <a:off x="428826" y="3900160"/>
            <a:ext cx="1095375" cy="5619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B73726-B105-41A9-A28F-7AAE0BD5D251}"/>
              </a:ext>
            </a:extLst>
          </p:cNvPr>
          <p:cNvCxnSpPr/>
          <p:nvPr/>
        </p:nvCxnSpPr>
        <p:spPr>
          <a:xfrm>
            <a:off x="452638" y="2347585"/>
            <a:ext cx="1095375" cy="5619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EB146E-77DF-4490-8F1B-682B23F41BB9}"/>
              </a:ext>
            </a:extLst>
          </p:cNvPr>
          <p:cNvSpPr txBox="1"/>
          <p:nvPr/>
        </p:nvSpPr>
        <p:spPr>
          <a:xfrm>
            <a:off x="136919" y="1978253"/>
            <a:ext cx="583814" cy="369332"/>
          </a:xfrm>
          <a:prstGeom prst="rect">
            <a:avLst/>
          </a:prstGeom>
          <a:noFill/>
        </p:spPr>
        <p:txBody>
          <a:bodyPr wrap="none" rtlCol="0">
            <a:spAutoFit/>
          </a:bodyPr>
          <a:lstStyle/>
          <a:p>
            <a:r>
              <a:rPr lang="en-US" dirty="0"/>
              <a:t>NFH</a:t>
            </a:r>
          </a:p>
        </p:txBody>
      </p:sp>
      <p:sp>
        <p:nvSpPr>
          <p:cNvPr id="17" name="TextBox 16">
            <a:extLst>
              <a:ext uri="{FF2B5EF4-FFF2-40B4-BE49-F238E27FC236}">
                <a16:creationId xmlns:a16="http://schemas.microsoft.com/office/drawing/2014/main" id="{49FF3E2C-437F-4B6B-AC85-F6B2535C5A34}"/>
              </a:ext>
            </a:extLst>
          </p:cNvPr>
          <p:cNvSpPr txBox="1"/>
          <p:nvPr/>
        </p:nvSpPr>
        <p:spPr>
          <a:xfrm>
            <a:off x="26542" y="3530828"/>
            <a:ext cx="537327" cy="369332"/>
          </a:xfrm>
          <a:prstGeom prst="rect">
            <a:avLst/>
          </a:prstGeom>
          <a:noFill/>
        </p:spPr>
        <p:txBody>
          <a:bodyPr wrap="none" rtlCol="0">
            <a:spAutoFit/>
          </a:bodyPr>
          <a:lstStyle/>
          <a:p>
            <a:r>
              <a:rPr lang="en-US" dirty="0"/>
              <a:t>NFL</a:t>
            </a:r>
          </a:p>
        </p:txBody>
      </p:sp>
      <p:pic>
        <p:nvPicPr>
          <p:cNvPr id="21" name="Picture 20">
            <a:extLst>
              <a:ext uri="{FF2B5EF4-FFF2-40B4-BE49-F238E27FC236}">
                <a16:creationId xmlns:a16="http://schemas.microsoft.com/office/drawing/2014/main" id="{CA0F1FD1-7894-4091-8181-2BFB0D420315}"/>
              </a:ext>
            </a:extLst>
          </p:cNvPr>
          <p:cNvPicPr>
            <a:picLocks noChangeAspect="1"/>
          </p:cNvPicPr>
          <p:nvPr/>
        </p:nvPicPr>
        <p:blipFill>
          <a:blip r:embed="rId3"/>
          <a:stretch>
            <a:fillRect/>
          </a:stretch>
        </p:blipFill>
        <p:spPr>
          <a:xfrm>
            <a:off x="7813313" y="1765888"/>
            <a:ext cx="4077063" cy="3326223"/>
          </a:xfrm>
          <a:prstGeom prst="rect">
            <a:avLst/>
          </a:prstGeom>
        </p:spPr>
      </p:pic>
      <p:cxnSp>
        <p:nvCxnSpPr>
          <p:cNvPr id="22" name="Straight Arrow Connector 21">
            <a:extLst>
              <a:ext uri="{FF2B5EF4-FFF2-40B4-BE49-F238E27FC236}">
                <a16:creationId xmlns:a16="http://schemas.microsoft.com/office/drawing/2014/main" id="{58BBE876-5455-47A1-8248-F0F52D02161C}"/>
              </a:ext>
            </a:extLst>
          </p:cNvPr>
          <p:cNvCxnSpPr/>
          <p:nvPr/>
        </p:nvCxnSpPr>
        <p:spPr>
          <a:xfrm>
            <a:off x="7398845" y="3058108"/>
            <a:ext cx="1095375" cy="5619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18CE6C-E98E-41E3-937B-CA91E77ACC11}"/>
              </a:ext>
            </a:extLst>
          </p:cNvPr>
          <p:cNvCxnSpPr>
            <a:cxnSpLocks/>
          </p:cNvCxnSpPr>
          <p:nvPr/>
        </p:nvCxnSpPr>
        <p:spPr>
          <a:xfrm>
            <a:off x="7497386" y="2311467"/>
            <a:ext cx="1444509" cy="7410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0E5A265-0308-4E47-AF1F-704546EE6C93}"/>
              </a:ext>
            </a:extLst>
          </p:cNvPr>
          <p:cNvSpPr txBox="1"/>
          <p:nvPr/>
        </p:nvSpPr>
        <p:spPr>
          <a:xfrm>
            <a:off x="7181667" y="1942135"/>
            <a:ext cx="583814" cy="369332"/>
          </a:xfrm>
          <a:prstGeom prst="rect">
            <a:avLst/>
          </a:prstGeom>
          <a:noFill/>
        </p:spPr>
        <p:txBody>
          <a:bodyPr wrap="none" rtlCol="0">
            <a:spAutoFit/>
          </a:bodyPr>
          <a:lstStyle/>
          <a:p>
            <a:r>
              <a:rPr lang="en-US" dirty="0"/>
              <a:t>NFH</a:t>
            </a:r>
          </a:p>
        </p:txBody>
      </p:sp>
      <p:sp>
        <p:nvSpPr>
          <p:cNvPr id="25" name="TextBox 24">
            <a:extLst>
              <a:ext uri="{FF2B5EF4-FFF2-40B4-BE49-F238E27FC236}">
                <a16:creationId xmlns:a16="http://schemas.microsoft.com/office/drawing/2014/main" id="{6EE715E9-17A5-4585-A66B-5B92AABEBC0D}"/>
              </a:ext>
            </a:extLst>
          </p:cNvPr>
          <p:cNvSpPr txBox="1"/>
          <p:nvPr/>
        </p:nvSpPr>
        <p:spPr>
          <a:xfrm>
            <a:off x="6996561" y="2688776"/>
            <a:ext cx="537327" cy="369332"/>
          </a:xfrm>
          <a:prstGeom prst="rect">
            <a:avLst/>
          </a:prstGeom>
          <a:noFill/>
        </p:spPr>
        <p:txBody>
          <a:bodyPr wrap="none" rtlCol="0">
            <a:spAutoFit/>
          </a:bodyPr>
          <a:lstStyle/>
          <a:p>
            <a:r>
              <a:rPr lang="en-US" dirty="0"/>
              <a:t>NFL</a:t>
            </a:r>
          </a:p>
        </p:txBody>
      </p:sp>
      <p:sp>
        <p:nvSpPr>
          <p:cNvPr id="2" name="TextBox 1">
            <a:extLst>
              <a:ext uri="{FF2B5EF4-FFF2-40B4-BE49-F238E27FC236}">
                <a16:creationId xmlns:a16="http://schemas.microsoft.com/office/drawing/2014/main" id="{3A399100-9A60-40E6-8403-FE744F577CAF}"/>
              </a:ext>
            </a:extLst>
          </p:cNvPr>
          <p:cNvSpPr txBox="1"/>
          <p:nvPr/>
        </p:nvSpPr>
        <p:spPr>
          <a:xfrm>
            <a:off x="5054015" y="2948400"/>
            <a:ext cx="1893276" cy="923330"/>
          </a:xfrm>
          <a:prstGeom prst="rect">
            <a:avLst/>
          </a:prstGeom>
          <a:noFill/>
          <a:ln w="28575">
            <a:solidFill>
              <a:schemeClr val="tx1"/>
            </a:solidFill>
          </a:ln>
        </p:spPr>
        <p:txBody>
          <a:bodyPr wrap="square" rtlCol="0">
            <a:spAutoFit/>
          </a:bodyPr>
          <a:lstStyle/>
          <a:p>
            <a:pPr algn="ctr"/>
            <a:r>
              <a:rPr lang="en-US" b="1" dirty="0"/>
              <a:t>Intermediate ratios exhibit similar behavior</a:t>
            </a:r>
          </a:p>
        </p:txBody>
      </p:sp>
    </p:spTree>
    <p:extLst>
      <p:ext uri="{BB962C8B-B14F-4D97-AF65-F5344CB8AC3E}">
        <p14:creationId xmlns:p14="http://schemas.microsoft.com/office/powerpoint/2010/main" val="1350057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635</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L:H Preliminary</vt:lpstr>
      <vt:lpstr>Outline</vt:lpstr>
      <vt:lpstr>Sweep 1: Same Flory Huggins as previous project (Comparing with Srinivasan 2014)</vt:lpstr>
      <vt:lpstr>PowerPoint Presentation</vt:lpstr>
      <vt:lpstr>PowerPoint Presentation</vt:lpstr>
      <vt:lpstr>PowerPoint Presentation</vt:lpstr>
      <vt:lpstr>Sweep 2: Same FH as Zhulina, 2007</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 Preliminary</dc:title>
  <dc:creator>Takashi Yokokura</dc:creator>
  <cp:lastModifiedBy>Takashi Yokokura</cp:lastModifiedBy>
  <cp:revision>41</cp:revision>
  <dcterms:created xsi:type="dcterms:W3CDTF">2022-04-26T17:48:57Z</dcterms:created>
  <dcterms:modified xsi:type="dcterms:W3CDTF">2022-04-26T22:37:00Z</dcterms:modified>
</cp:coreProperties>
</file>