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  <p:sldId id="269" r:id="rId10"/>
    <p:sldId id="264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25B-615D-4F8E-869D-5FB9EFA9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34586-CDB6-4973-BF32-851CA4A3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1602-6ABB-4E90-AAC7-A9D7D61E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FCB1-3F0C-4A85-8A5D-2B5FFAE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5EE7-522A-46A1-9902-581A0A6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3DE4-7252-4329-BBE7-EA8FE54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A384-46DB-44EE-B801-B6F07A62F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4E86-953F-4E81-AAFE-BCE328A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9BC8-8604-41EB-ADFB-55F2A43F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3A77-F413-476D-86C5-D8AE7257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E1375-CB91-4B36-B197-6069BDE76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62B29-B1D8-4B9B-A646-FC0ABFCF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AD2C-88E8-4070-AB0C-EF87446E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A189-B71A-43F1-9D47-7CC428A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92F9-6847-4AEA-AF27-32F21D1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72A8-2986-43E7-AF69-BE8AE906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8C4B-EEF8-4AFE-8E0E-507C00F7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12C7-C350-4AE6-AB93-DF372B47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BFA-5452-4BC8-829E-366B37A1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A7BA-3507-4D05-9BE8-19D85E3A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CC0-BFAF-46C5-8DB0-662254E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0A7F3-4F07-44F9-BC6A-D858C2E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C1E2E-3AEA-4D5F-8589-89A07219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EAEA-285C-4423-A9BF-A14E4379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381B-C0BA-4095-98DA-E4312109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DFB-ED63-413D-B12A-769EF59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6659-EB1B-478B-BF52-C8D26D454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9FD0B-CCB1-45C0-8BDD-8242F265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34C6-9447-4CEC-9B55-1C40B702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D375-5179-4A3C-B66A-5CED5BF7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8154-432B-4B17-B329-20F6E91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DB74-18C0-4CA9-A1E4-D180FD9B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9F3-F156-4400-8091-FC386FA9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2EFED-7CA7-48B4-B454-4283DBB7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6E750-9F2E-4C26-9BC2-8D525F081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A73C-8CD6-459D-B05B-6DC96F79B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6AEBA-CC43-41A6-B490-5A17C665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E624-53A8-48A8-BE68-E08D53B8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18094-493E-4E46-AAD5-0C776B9F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0171-484E-4B1E-AA99-22EAE2F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1AF1F-0B12-4EBE-90DD-41C5ED1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48EF-D89C-4AE1-B19D-3DE2B3F5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32BE4-40D0-4B74-8747-EE4C8E8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B5F8B-2BF2-4940-A37E-ADABB582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8E11-080A-49AD-BF23-3B999F3D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D05C-3460-4C50-B7E3-255973E4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2F3-F5DB-4ACB-98D6-369826F9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0DF4-CC19-4963-B4BB-4E69CFD5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41F5-C998-411B-A917-C07CC4F5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F29F-C513-47AA-BE21-9FA52096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081E2-D620-43C2-9473-96BE0ACE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1D77-71D2-4E87-99B4-EE1F2C24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2922-3480-412E-9D5E-1069DDF9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2C9CB-1935-4D71-AE80-38CE1AF97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5E1A-A79E-4301-99CF-40727431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442B0-EEF5-49DF-808B-53A84BF8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55736-C3F9-4B14-9662-6915DB48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04734-8986-4C8C-966F-DC90FD63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5899-4EC9-4727-AD7A-03241F29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CE20-BF0B-47B6-8997-E029F0F3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C00A-4976-4748-AA41-219B1795F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C0AB-B438-4AA4-AA0D-948F452BB37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E6F5-2058-4E51-9E6D-4967F131A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F066-E585-4852-B619-5F740F247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80FA-A3A3-4D0B-8058-2E9C8406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357F-13B9-43D8-BACE-EB19797A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8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use of PE SCFT for the modeling of </a:t>
            </a:r>
            <a:r>
              <a:rPr lang="en-US" dirty="0" err="1"/>
              <a:t>Nafion</a:t>
            </a:r>
            <a:r>
              <a:rPr lang="en-US" dirty="0"/>
              <a:t> aggregates in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21086-7A1D-42F1-95A8-37AADC93C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43"/>
            <a:ext cx="9144000" cy="1655762"/>
          </a:xfrm>
        </p:spPr>
        <p:txBody>
          <a:bodyPr/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04/27/2022</a:t>
            </a:r>
          </a:p>
        </p:txBody>
      </p:sp>
    </p:spTree>
    <p:extLst>
      <p:ext uri="{BB962C8B-B14F-4D97-AF65-F5344CB8AC3E}">
        <p14:creationId xmlns:p14="http://schemas.microsoft.com/office/powerpoint/2010/main" val="179503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0043704-93A4-4EF7-A1AC-05D05536F57A}"/>
              </a:ext>
            </a:extLst>
          </p:cNvPr>
          <p:cNvGrpSpPr/>
          <p:nvPr/>
        </p:nvGrpSpPr>
        <p:grpSpPr>
          <a:xfrm>
            <a:off x="456725" y="209950"/>
            <a:ext cx="11278549" cy="2867985"/>
            <a:chOff x="427092" y="1498489"/>
            <a:chExt cx="11278549" cy="28679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F16EF0-8B4A-450C-838B-297232CD9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573"/>
            <a:stretch/>
          </p:blipFill>
          <p:spPr>
            <a:xfrm>
              <a:off x="427092" y="1498489"/>
              <a:ext cx="6782747" cy="7765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6D760D-A60D-42DC-A07B-BBCA4DAE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13" t="16157" r="20611" b="75820"/>
            <a:stretch/>
          </p:blipFill>
          <p:spPr>
            <a:xfrm>
              <a:off x="6905041" y="1716087"/>
              <a:ext cx="4800600" cy="4318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7816D0-5F88-4026-9A62-2C7EDADCA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966" b="55209"/>
            <a:stretch/>
          </p:blipFill>
          <p:spPr>
            <a:xfrm>
              <a:off x="545626" y="2462102"/>
              <a:ext cx="5554133" cy="8737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2E3E9B-2DB2-4ABB-95E9-351F64415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9" t="44964" b="33122"/>
            <a:stretch/>
          </p:blipFill>
          <p:spPr>
            <a:xfrm>
              <a:off x="5833534" y="2462102"/>
              <a:ext cx="5059306" cy="9658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E773C8-CF30-4473-AC75-2A6248BCE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151" b="17618"/>
            <a:stretch/>
          </p:blipFill>
          <p:spPr>
            <a:xfrm>
              <a:off x="956734" y="3607048"/>
              <a:ext cx="5554133" cy="7594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D88FF6-05CA-48F3-B55D-C44E45AC5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9" t="82769"/>
            <a:stretch/>
          </p:blipFill>
          <p:spPr>
            <a:xfrm>
              <a:off x="5993454" y="3565662"/>
              <a:ext cx="5059306" cy="75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31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789FC9-FA80-4897-B499-E1BE4E71DD85}"/>
              </a:ext>
            </a:extLst>
          </p:cNvPr>
          <p:cNvGrpSpPr/>
          <p:nvPr/>
        </p:nvGrpSpPr>
        <p:grpSpPr>
          <a:xfrm>
            <a:off x="178396" y="620140"/>
            <a:ext cx="11556878" cy="1694434"/>
            <a:chOff x="106421" y="4185821"/>
            <a:chExt cx="11556878" cy="1694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93D151-8D56-42B0-8C11-7C1821B2B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224" b="84938"/>
            <a:stretch/>
          </p:blipFill>
          <p:spPr>
            <a:xfrm>
              <a:off x="106421" y="4306773"/>
              <a:ext cx="3908629" cy="5090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4A6025-75F1-44B2-B8A5-F2A81E131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61" t="15960" b="56933"/>
            <a:stretch/>
          </p:blipFill>
          <p:spPr>
            <a:xfrm>
              <a:off x="4015050" y="4185821"/>
              <a:ext cx="4734624" cy="802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A2C715-33C2-47EA-B1F1-60FC2CE16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87" t="45339" r="30874" b="25459"/>
            <a:stretch/>
          </p:blipFill>
          <p:spPr>
            <a:xfrm>
              <a:off x="8653013" y="4185821"/>
              <a:ext cx="3010286" cy="8677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AE5A8F-469F-402B-9BFC-2D219DA86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458"/>
            <a:stretch/>
          </p:blipFill>
          <p:spPr>
            <a:xfrm>
              <a:off x="2404534" y="5126734"/>
              <a:ext cx="5401733" cy="75352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4485299-77DC-46A5-A9FB-DA6A8B9C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0" y="3911621"/>
            <a:ext cx="2724530" cy="362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A36392-E834-4107-82CF-6491C733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98" y="3445327"/>
            <a:ext cx="2276793" cy="352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A84B65-E35A-431B-B1E8-0E181104F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70" y="4387442"/>
            <a:ext cx="282932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283604" y="103623"/>
          <a:ext cx="7146487" cy="663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Graph" r:id="rId3" imgW="3839040" imgH="3562560" progId="Origin95.Graph">
                  <p:embed/>
                </p:oleObj>
              </mc:Choice>
              <mc:Fallback>
                <p:oleObj name="Graph" r:id="rId3" imgW="3839040" imgH="3562560" progId="Origin95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83604" y="103623"/>
                        <a:ext cx="7146487" cy="6632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2051" y="4202052"/>
            <a:ext cx="2068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90% water</a:t>
            </a:r>
          </a:p>
          <a:p>
            <a:r>
              <a:rPr lang="en-US" sz="2000" dirty="0"/>
              <a:t>10% n-propanol</a:t>
            </a:r>
          </a:p>
          <a:p>
            <a:r>
              <a:rPr lang="en-US" sz="2000" dirty="0"/>
              <a:t>Initially 4% </a:t>
            </a:r>
            <a:r>
              <a:rPr lang="en-US" sz="2000" dirty="0" err="1"/>
              <a:t>Nafion</a:t>
            </a:r>
            <a:endParaRPr lang="en-US" sz="2000" dirty="0"/>
          </a:p>
          <a:p>
            <a:r>
              <a:rPr lang="en-US" sz="2000" dirty="0"/>
              <a:t>EW 1100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8314" y="418809"/>
            <a:ext cx="2910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Diluting 4% </a:t>
            </a:r>
            <a:r>
              <a:rPr lang="en-US" sz="2000" dirty="0" err="1"/>
              <a:t>Nafion</a:t>
            </a:r>
            <a:r>
              <a:rPr lang="en-US" sz="2000" dirty="0"/>
              <a:t> dispersion with solvent (90/10 water/n-propanol pH=5.26)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102" y="2491914"/>
            <a:ext cx="303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Theoretical dilution: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18725" y="3024081"/>
                <a:ext cx="5017336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𝑖𝑛𝑖𝑡𝑖𝑎𝑙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𝑖𝑛𝑖𝑡𝑖𝑎𝑙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𝑎𝑑𝑑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𝑎𝑑𝑑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𝑖𝑛𝑖𝑡𝑖𝑎𝑙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𝑎𝑑𝑑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25" y="3024081"/>
                <a:ext cx="5017336" cy="79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-300146" y="0"/>
          <a:ext cx="738977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Graph" r:id="rId3" imgW="3839040" imgH="3562560" progId="Origin95.Graph">
                  <p:embed/>
                </p:oleObj>
              </mc:Choice>
              <mc:Fallback>
                <p:oleObj name="Graph" r:id="rId3" imgW="3839040" imgH="3562560" progId="Origin95.Graph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0146" y="0"/>
                        <a:ext cx="738977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2429" y="3429000"/>
            <a:ext cx="32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838FF"/>
                </a:solidFill>
              </a:rPr>
              <a:t>Sarah’s data: sonication before each pH measurement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2429" y="4789557"/>
            <a:ext cx="3580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data: only sonication before initial pH measurement (4% </a:t>
            </a:r>
            <a:r>
              <a:rPr lang="en-US" sz="2000" dirty="0" err="1">
                <a:solidFill>
                  <a:srgbClr val="FF0000"/>
                </a:solidFill>
              </a:rPr>
              <a:t>nafion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42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1677" y="295420"/>
          <a:ext cx="6775305" cy="628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Graph" r:id="rId3" imgW="3839040" imgH="3562560" progId="Origin95.Graph">
                  <p:embed/>
                </p:oleObj>
              </mc:Choice>
              <mc:Fallback>
                <p:oleObj name="Graph" r:id="rId3" imgW="3839040" imgH="3562560" progId="Origin95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677" y="295420"/>
                        <a:ext cx="6775305" cy="6287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09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7EC8B-B1D0-44F2-B2EB-490BE1A0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51" y="1914837"/>
            <a:ext cx="4945225" cy="402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AFA90-9317-4386-809F-8F3129E4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72" y="1914837"/>
            <a:ext cx="3557861" cy="4414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61BC36-9C6B-48BD-8F0B-E3FE2018ECA6}"/>
              </a:ext>
            </a:extLst>
          </p:cNvPr>
          <p:cNvSpPr txBox="1"/>
          <p:nvPr/>
        </p:nvSpPr>
        <p:spPr>
          <a:xfrm>
            <a:off x="5868284" y="6417734"/>
            <a:ext cx="590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Figures: </a:t>
            </a:r>
            <a:r>
              <a:rPr lang="en-US" dirty="0" err="1"/>
              <a:t>Kusoglu</a:t>
            </a:r>
            <a:r>
              <a:rPr lang="en-US" dirty="0"/>
              <a:t> and Weber. </a:t>
            </a:r>
            <a:r>
              <a:rPr lang="de-DE" dirty="0"/>
              <a:t>Chem. Rev. 2017, 117, 987−1104</a:t>
            </a: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985F6AD-3E0B-4679-9A01-774458FA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chemical and physical picture</a:t>
            </a:r>
          </a:p>
        </p:txBody>
      </p:sp>
    </p:spTree>
    <p:extLst>
      <p:ext uri="{BB962C8B-B14F-4D97-AF65-F5344CB8AC3E}">
        <p14:creationId xmlns:p14="http://schemas.microsoft.com/office/powerpoint/2010/main" val="22682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E1A-03CF-43B6-9069-05A2561B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41D9-FDF0-425F-9242-AE3B93DA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/>
          <a:lstStyle/>
          <a:p>
            <a:r>
              <a:rPr lang="en-US" dirty="0"/>
              <a:t>Purpose: Accurately describe complex, coupled interactions within polyelectrolytes</a:t>
            </a:r>
          </a:p>
          <a:p>
            <a:r>
              <a:rPr lang="en-US" dirty="0"/>
              <a:t>Interactions:</a:t>
            </a:r>
          </a:p>
          <a:p>
            <a:pPr lvl="1"/>
            <a:r>
              <a:rPr lang="en-US" dirty="0"/>
              <a:t>Electrostatics (polymer, free ions)</a:t>
            </a:r>
          </a:p>
          <a:p>
            <a:pPr lvl="1"/>
            <a:r>
              <a:rPr lang="en-US" dirty="0"/>
              <a:t>Hydrophobicity (polymer, solvent)</a:t>
            </a:r>
          </a:p>
          <a:p>
            <a:pPr lvl="1"/>
            <a:r>
              <a:rPr lang="en-US" dirty="0"/>
              <a:t>Polymer elasticity</a:t>
            </a:r>
          </a:p>
          <a:p>
            <a:pPr lvl="1"/>
            <a:r>
              <a:rPr lang="en-US" dirty="0"/>
              <a:t>Local incompressibility (polymer, solvent)</a:t>
            </a:r>
          </a:p>
          <a:p>
            <a:r>
              <a:rPr lang="en-US" dirty="0"/>
              <a:t>Useful outputs:</a:t>
            </a:r>
          </a:p>
          <a:p>
            <a:pPr lvl="1"/>
            <a:r>
              <a:rPr lang="en-US" dirty="0"/>
              <a:t>Polymer, ion, solvent distribution profiles</a:t>
            </a:r>
          </a:p>
          <a:p>
            <a:pPr lvl="1"/>
            <a:r>
              <a:rPr lang="en-US" dirty="0"/>
              <a:t>Free energy</a:t>
            </a:r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0839A6-EA51-4893-9E9F-BF5AF99C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25" y="4104885"/>
            <a:ext cx="3686841" cy="2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2361-1068-47E2-A09D-EEF1A0F2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polymer brushes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50FE-44E7-4432-AC97-12E4750C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one end of the chain onto the surface, while the other is free</a:t>
            </a:r>
          </a:p>
          <a:p>
            <a:pPr lvl="1"/>
            <a:r>
              <a:rPr lang="en-US" dirty="0"/>
              <a:t>Chains must interact with surrounding chains (physically or electrostatically)</a:t>
            </a:r>
          </a:p>
          <a:p>
            <a:r>
              <a:rPr lang="en-US" dirty="0"/>
              <a:t>Coarse-grain chain into blocks</a:t>
            </a:r>
          </a:p>
          <a:p>
            <a:r>
              <a:rPr lang="en-US" dirty="0"/>
              <a:t>Important parameters:</a:t>
            </a:r>
          </a:p>
          <a:p>
            <a:pPr lvl="1"/>
            <a:r>
              <a:rPr lang="en-US" dirty="0"/>
              <a:t>Grafting density</a:t>
            </a:r>
          </a:p>
          <a:p>
            <a:pPr lvl="1"/>
            <a:r>
              <a:rPr lang="en-US" dirty="0"/>
              <a:t>Chain length and architecture</a:t>
            </a:r>
          </a:p>
          <a:p>
            <a:pPr lvl="1"/>
            <a:r>
              <a:rPr lang="en-US" dirty="0"/>
              <a:t>Flory-Huggins parameters of each block</a:t>
            </a:r>
          </a:p>
          <a:p>
            <a:pPr lvl="1"/>
            <a:r>
              <a:rPr lang="en-US" dirty="0"/>
              <a:t>Charge of each block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84E76-DA20-4489-81EF-30321E0F2394}"/>
              </a:ext>
            </a:extLst>
          </p:cNvPr>
          <p:cNvGrpSpPr/>
          <p:nvPr/>
        </p:nvGrpSpPr>
        <p:grpSpPr>
          <a:xfrm>
            <a:off x="7848740" y="3101141"/>
            <a:ext cx="2877348" cy="3075822"/>
            <a:chOff x="7953218" y="3429000"/>
            <a:chExt cx="2877348" cy="307582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42CA52-8669-4CCB-8401-0624B8B5DCE3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A304CD-3BA3-4ED2-BE87-01027540A0E8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5F954A-B680-4C45-8D02-8491F318B3EF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E85DB4-0B70-46EA-9C9C-7B578C5D0610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DF3393-EF04-423F-9E78-6928411A3185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3CD6B1-BFD9-43F7-82EB-1020956013BB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6" r="-92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EF1F5-FE39-4802-B416-6A5C3F04E018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F1D877-C48F-4E71-8ED9-F99BC5ED8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0472A1-432F-448F-8CB4-3555796FEDA6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02593-29B4-41BC-A682-0FD656CC74B9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9D60AE-81EB-4B3A-B967-AD36A2D1736C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CBF0DD-B10F-4B72-A3DA-8C626B06B83F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5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5EA8-60E4-4775-A3A9-E95831C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SCFT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35BA-736B-4E3C-9DD5-BAE70DBB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for each interaction are incorporated into a partition function over all states</a:t>
            </a:r>
          </a:p>
          <a:p>
            <a:pPr lvl="1"/>
            <a:r>
              <a:rPr lang="en-US" dirty="0"/>
              <a:t>Polymer conformations, number and locations of solvent molecules and ions</a:t>
            </a:r>
          </a:p>
          <a:p>
            <a:pPr lvl="1"/>
            <a:endParaRPr lang="en-US" dirty="0"/>
          </a:p>
          <a:p>
            <a:r>
              <a:rPr lang="en-US" dirty="0"/>
              <a:t>Mathematically transform partition function into a free energy</a:t>
            </a:r>
          </a:p>
          <a:p>
            <a:endParaRPr lang="en-US" dirty="0"/>
          </a:p>
          <a:p>
            <a:r>
              <a:rPr lang="en-US" dirty="0"/>
              <a:t>Functionally minimize free energy, leading to a system of equations that, when fully solved, describe the equilibrium state</a:t>
            </a:r>
          </a:p>
          <a:p>
            <a:pPr lvl="1"/>
            <a:r>
              <a:rPr lang="en-US" dirty="0"/>
              <a:t>“Useful outputs” from previous slide are contained within this system (e.g., polymer density profile)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052B-AE39-4C53-847D-060AB9A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 Equations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A8B1-2436-4C13-814C-EED781FD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964674"/>
            <a:ext cx="6307667" cy="3905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A125D-48DE-4632-89C0-F9743A51EA7F}"/>
              </a:ext>
            </a:extLst>
          </p:cNvPr>
          <p:cNvSpPr txBox="1"/>
          <p:nvPr/>
        </p:nvSpPr>
        <p:spPr>
          <a:xfrm>
            <a:off x="7924800" y="2226733"/>
            <a:ext cx="183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Polymer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B0A9E-B11A-4248-A084-292157C82369}"/>
              </a:ext>
            </a:extLst>
          </p:cNvPr>
          <p:cNvSpPr txBox="1"/>
          <p:nvPr/>
        </p:nvSpPr>
        <p:spPr>
          <a:xfrm>
            <a:off x="7924800" y="3149138"/>
            <a:ext cx="17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Solvent 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7812B-393E-4EDD-A1F3-0362CC310E2F}"/>
              </a:ext>
            </a:extLst>
          </p:cNvPr>
          <p:cNvSpPr txBox="1"/>
          <p:nvPr/>
        </p:nvSpPr>
        <p:spPr>
          <a:xfrm>
            <a:off x="7924800" y="4173605"/>
            <a:ext cx="371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Polymer volume frac.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181B0-9CDF-4194-9D80-48F7DCC0D350}"/>
              </a:ext>
            </a:extLst>
          </p:cNvPr>
          <p:cNvSpPr txBox="1"/>
          <p:nvPr/>
        </p:nvSpPr>
        <p:spPr>
          <a:xfrm>
            <a:off x="7954455" y="4749760"/>
            <a:ext cx="361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Solvent volume frac. 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13CE6-FC53-437F-9B1E-DC2909B73EAB}"/>
              </a:ext>
            </a:extLst>
          </p:cNvPr>
          <p:cNvSpPr txBox="1"/>
          <p:nvPr/>
        </p:nvSpPr>
        <p:spPr>
          <a:xfrm>
            <a:off x="7943370" y="5325916"/>
            <a:ext cx="230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Incompressibility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D6189-659F-472F-8372-85B2D2FA2E44}"/>
              </a:ext>
            </a:extLst>
          </p:cNvPr>
          <p:cNvSpPr/>
          <p:nvPr/>
        </p:nvSpPr>
        <p:spPr>
          <a:xfrm>
            <a:off x="292608" y="1865376"/>
            <a:ext cx="10899648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12F1D-8489-4598-B6FC-C299530A55CF}"/>
              </a:ext>
            </a:extLst>
          </p:cNvPr>
          <p:cNvSpPr/>
          <p:nvPr/>
        </p:nvSpPr>
        <p:spPr>
          <a:xfrm>
            <a:off x="362712" y="2923109"/>
            <a:ext cx="10899648" cy="99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B53B8-3524-49DC-A4A9-50A3ECD532AC}"/>
              </a:ext>
            </a:extLst>
          </p:cNvPr>
          <p:cNvSpPr/>
          <p:nvPr/>
        </p:nvSpPr>
        <p:spPr>
          <a:xfrm>
            <a:off x="509313" y="3909175"/>
            <a:ext cx="11013819" cy="962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D8E21-77F9-4952-9703-F4B86CAB8DD3}"/>
              </a:ext>
            </a:extLst>
          </p:cNvPr>
          <p:cNvSpPr/>
          <p:nvPr/>
        </p:nvSpPr>
        <p:spPr>
          <a:xfrm>
            <a:off x="589090" y="4872068"/>
            <a:ext cx="11013819" cy="49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A802E-A62E-4961-81B8-AA494357CF9E}"/>
              </a:ext>
            </a:extLst>
          </p:cNvPr>
          <p:cNvSpPr/>
          <p:nvPr/>
        </p:nvSpPr>
        <p:spPr>
          <a:xfrm>
            <a:off x="641435" y="5333733"/>
            <a:ext cx="11013819" cy="616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2FB7-E52D-4147-8118-3472C9D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 Equations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5C04D-E242-4980-9072-B434DFE7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3" y="2291223"/>
            <a:ext cx="4787754" cy="84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E5154-80DD-4033-96F5-9C5563092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"/>
          <a:stretch/>
        </p:blipFill>
        <p:spPr>
          <a:xfrm>
            <a:off x="986513" y="4345558"/>
            <a:ext cx="5846087" cy="2279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CD87B-21C9-49AA-913B-E04B4E958238}"/>
              </a:ext>
            </a:extLst>
          </p:cNvPr>
          <p:cNvSpPr txBox="1"/>
          <p:nvPr/>
        </p:nvSpPr>
        <p:spPr>
          <a:xfrm>
            <a:off x="8128000" y="2485043"/>
            <a:ext cx="183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Electrostatics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199E0-27B2-4040-9BCB-3281A84626B1}"/>
              </a:ext>
            </a:extLst>
          </p:cNvPr>
          <p:cNvSpPr txBox="1"/>
          <p:nvPr/>
        </p:nvSpPr>
        <p:spPr>
          <a:xfrm>
            <a:off x="8128000" y="4436610"/>
            <a:ext cx="299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Polymer elasticity and </a:t>
            </a:r>
            <a:br>
              <a:rPr lang="en-US" sz="2400" dirty="0"/>
            </a:br>
            <a:r>
              <a:rPr lang="en-US" sz="2400" dirty="0"/>
              <a:t>interaction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340EC-90F9-40EB-813F-5F21358F47A9}"/>
              </a:ext>
            </a:extLst>
          </p:cNvPr>
          <p:cNvSpPr/>
          <p:nvPr/>
        </p:nvSpPr>
        <p:spPr>
          <a:xfrm>
            <a:off x="707245" y="4014879"/>
            <a:ext cx="10899648" cy="250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675F7-1F61-4D52-AA2E-BB70B0682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84" y="3152998"/>
            <a:ext cx="2838846" cy="3810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1193B-D4CE-4A9F-A72A-C3EFD53674D5}"/>
              </a:ext>
            </a:extLst>
          </p:cNvPr>
          <p:cNvSpPr/>
          <p:nvPr/>
        </p:nvSpPr>
        <p:spPr>
          <a:xfrm>
            <a:off x="915953" y="2198799"/>
            <a:ext cx="10899648" cy="149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0CD-98AC-4C9F-B0B4-9DA0DCD0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36"/>
            <a:ext cx="10515600" cy="1325563"/>
          </a:xfrm>
        </p:spPr>
        <p:txBody>
          <a:bodyPr/>
          <a:lstStyle/>
          <a:p>
            <a:r>
              <a:rPr lang="en-US" dirty="0"/>
              <a:t>Potential application to </a:t>
            </a:r>
            <a:r>
              <a:rPr lang="en-US" dirty="0" err="1"/>
              <a:t>Nafion</a:t>
            </a:r>
            <a:r>
              <a:rPr lang="en-US" dirty="0"/>
              <a:t>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6F98-F0EA-4A3F-9FFF-86B7AA43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2" y="1422399"/>
            <a:ext cx="7484533" cy="5240868"/>
          </a:xfrm>
        </p:spPr>
        <p:txBody>
          <a:bodyPr/>
          <a:lstStyle/>
          <a:p>
            <a:r>
              <a:rPr lang="en-US" dirty="0"/>
              <a:t>Degree of free hydrogen ions in solution is a function of </a:t>
            </a:r>
            <a:r>
              <a:rPr lang="en-US" dirty="0" err="1"/>
              <a:t>Nafion</a:t>
            </a:r>
            <a:r>
              <a:rPr lang="en-US" dirty="0"/>
              <a:t> aggregation</a:t>
            </a:r>
          </a:p>
          <a:p>
            <a:endParaRPr lang="en-US" dirty="0"/>
          </a:p>
          <a:p>
            <a:r>
              <a:rPr lang="en-US" dirty="0"/>
              <a:t>Within the framework, this amounts to allowing adjacent brushes to interact at some distance</a:t>
            </a:r>
          </a:p>
          <a:p>
            <a:endParaRPr lang="en-US" dirty="0"/>
          </a:p>
          <a:p>
            <a:r>
              <a:rPr lang="en-US" dirty="0"/>
              <a:t>Possible findings:</a:t>
            </a:r>
          </a:p>
          <a:p>
            <a:pPr lvl="1"/>
            <a:r>
              <a:rPr lang="en-US" dirty="0"/>
              <a:t>Effects on polymer conformation</a:t>
            </a:r>
          </a:p>
          <a:p>
            <a:pPr lvl="1"/>
            <a:r>
              <a:rPr lang="en-US" dirty="0"/>
              <a:t>Grafting density of brush</a:t>
            </a:r>
          </a:p>
          <a:p>
            <a:pPr lvl="1"/>
            <a:r>
              <a:rPr lang="en-US" dirty="0"/>
              <a:t>Embedded charge within the brush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5614A0-7793-44D3-AFA4-B75BFFE4720E}"/>
              </a:ext>
            </a:extLst>
          </p:cNvPr>
          <p:cNvGrpSpPr/>
          <p:nvPr/>
        </p:nvGrpSpPr>
        <p:grpSpPr>
          <a:xfrm>
            <a:off x="8462221" y="5041056"/>
            <a:ext cx="3498279" cy="1494788"/>
            <a:chOff x="8462221" y="5041056"/>
            <a:chExt cx="3498279" cy="14947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AD3E85-3455-4A00-B52B-6E6BFA95FE14}"/>
                </a:ext>
              </a:extLst>
            </p:cNvPr>
            <p:cNvGrpSpPr/>
            <p:nvPr/>
          </p:nvGrpSpPr>
          <p:grpSpPr>
            <a:xfrm>
              <a:off x="8462221" y="5041056"/>
              <a:ext cx="1060026" cy="1494788"/>
              <a:chOff x="1495758" y="3407394"/>
              <a:chExt cx="1709531" cy="24106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0412BA-68D9-433A-A936-4B579A677D6B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7DF81CD-99D0-4491-A1A2-74D5EF6F383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BBA22A-065D-40D6-954D-39F798EA7E69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30680D-9218-4C97-8740-0B4EF6911D21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8705ABA-CDBE-4A6C-96DF-640BEE22864A}"/>
                </a:ext>
              </a:extLst>
            </p:cNvPr>
            <p:cNvGrpSpPr/>
            <p:nvPr/>
          </p:nvGrpSpPr>
          <p:grpSpPr>
            <a:xfrm>
              <a:off x="10900474" y="5041057"/>
              <a:ext cx="1060026" cy="1494787"/>
              <a:chOff x="6702337" y="4616401"/>
              <a:chExt cx="1380654" cy="194691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D18E306-7369-4535-90F0-3CF45D621C6E}"/>
                  </a:ext>
                </a:extLst>
              </p:cNvPr>
              <p:cNvSpPr/>
              <p:nvPr/>
            </p:nvSpPr>
            <p:spPr>
              <a:xfrm rot="16200000" flipH="1">
                <a:off x="7103212" y="4294699"/>
                <a:ext cx="436053" cy="123780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58F1515-8AFF-4280-8B27-919EC2C740BF}"/>
                  </a:ext>
                </a:extLst>
              </p:cNvPr>
              <p:cNvSpPr/>
              <p:nvPr/>
            </p:nvSpPr>
            <p:spPr>
              <a:xfrm rot="16200000" flipH="1">
                <a:off x="7124962" y="4996962"/>
                <a:ext cx="436053" cy="123780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781E688-FAD3-4474-96D5-3961C2237F12}"/>
                  </a:ext>
                </a:extLst>
              </p:cNvPr>
              <p:cNvSpPr/>
              <p:nvPr/>
            </p:nvSpPr>
            <p:spPr>
              <a:xfrm rot="16200000" flipH="1">
                <a:off x="7124962" y="5726391"/>
                <a:ext cx="436053" cy="123780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D5DB05-B7C5-42B3-B40A-29F233D06165}"/>
                  </a:ext>
                </a:extLst>
              </p:cNvPr>
              <p:cNvSpPr/>
              <p:nvPr/>
            </p:nvSpPr>
            <p:spPr>
              <a:xfrm rot="16200000" flipH="1">
                <a:off x="7056491" y="5507290"/>
                <a:ext cx="1917389" cy="13561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2674054-FBA9-4F32-BEC1-8351EAE6AB67}"/>
                </a:ext>
              </a:extLst>
            </p:cNvPr>
            <p:cNvCxnSpPr>
              <a:cxnSpLocks/>
            </p:cNvCxnSpPr>
            <p:nvPr/>
          </p:nvCxnSpPr>
          <p:spPr>
            <a:xfrm>
              <a:off x="9640634" y="5773737"/>
              <a:ext cx="1134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2B1F02-098B-4816-8ED9-C281FACE116A}"/>
                </a:ext>
              </a:extLst>
            </p:cNvPr>
            <p:cNvSpPr txBox="1"/>
            <p:nvPr/>
          </p:nvSpPr>
          <p:spPr>
            <a:xfrm>
              <a:off x="10021578" y="5368134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Lz</a:t>
              </a:r>
              <a:endParaRPr lang="en-US" sz="20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380524-6D33-4F2D-98E0-A36E5EC27685}"/>
              </a:ext>
            </a:extLst>
          </p:cNvPr>
          <p:cNvGrpSpPr/>
          <p:nvPr/>
        </p:nvGrpSpPr>
        <p:grpSpPr>
          <a:xfrm>
            <a:off x="7992533" y="1089756"/>
            <a:ext cx="3877733" cy="3598690"/>
            <a:chOff x="7992533" y="1089756"/>
            <a:chExt cx="3877733" cy="3598690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E9307158-CDE0-4C66-BC97-2C5140B6D4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72044"/>
                </p:ext>
              </p:extLst>
            </p:nvPr>
          </p:nvGraphicFramePr>
          <p:xfrm>
            <a:off x="7992533" y="1089756"/>
            <a:ext cx="3877733" cy="3598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Graph" r:id="rId3" imgW="3839040" imgH="3562560" progId="Origin95.Graph">
                    <p:embed/>
                  </p:oleObj>
                </mc:Choice>
                <mc:Fallback>
                  <p:oleObj name="Graph" r:id="rId3" imgW="3839040" imgH="3562560" progId="Origin95.Graph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92533" y="1089756"/>
                          <a:ext cx="3877733" cy="3598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E65218-93AC-47B0-BA78-68A4A16A707E}"/>
                </a:ext>
              </a:extLst>
            </p:cNvPr>
            <p:cNvSpPr txBox="1"/>
            <p:nvPr/>
          </p:nvSpPr>
          <p:spPr>
            <a:xfrm>
              <a:off x="10021578" y="3810000"/>
              <a:ext cx="1640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Sidd</a:t>
              </a:r>
              <a:r>
                <a:rPr lang="en-US" sz="1400" dirty="0"/>
                <a:t> </a:t>
              </a:r>
              <a:r>
                <a:rPr lang="en-US" sz="1400" dirty="0" err="1"/>
                <a:t>Rajupet</a:t>
              </a:r>
              <a:r>
                <a:rPr lang="en-US" sz="1400" dirty="0"/>
                <a:t>, 3/18)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7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5D91-1B4D-4C8B-878B-7D1ACCD7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8E13-6DDF-4353-ACF6-D20102EF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Graph</vt:lpstr>
      <vt:lpstr>Potential use of PE SCFT for the modeling of Nafion aggregates in water</vt:lpstr>
      <vt:lpstr>Overall chemical and physical picture</vt:lpstr>
      <vt:lpstr>Theoretical Framework</vt:lpstr>
      <vt:lpstr>Applied to polymer brushes</vt:lpstr>
      <vt:lpstr>Steps for SCFT Derivation</vt:lpstr>
      <vt:lpstr>SCF Equations (1/2)</vt:lpstr>
      <vt:lpstr>SCF Equations (2/2)</vt:lpstr>
      <vt:lpstr>Potential application to Nafion dispersion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</cp:revision>
  <dcterms:created xsi:type="dcterms:W3CDTF">2022-04-27T05:59:46Z</dcterms:created>
  <dcterms:modified xsi:type="dcterms:W3CDTF">2022-04-27T15:49:37Z</dcterms:modified>
</cp:coreProperties>
</file>