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7FAB-CEB2-B10F-7E3F-792836486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F1C9F-03CB-565D-D609-50EDF535C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BCEA-5904-7EA8-A861-1ABA5506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41288-89D4-B97D-19C0-C75B99AE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470B-5DCE-C50B-AF13-C7D716AF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8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FE85-7157-DC70-0377-CD2B308B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7E985-B55E-BD7D-BACD-AA7A012CD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2697-A01F-01E2-60A5-AB8BC8F9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503D-A15D-172A-006B-2160C3C5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B8690-A122-66E0-9B42-848A87BC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03E49-3C95-082C-2BCC-448604BF2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B3159-9450-7359-BC08-85A7DD499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EA9FF-9936-FDE0-3211-64B9135C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1A343-4A31-9600-A01A-06CB9471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34DE6-621E-E579-F58A-EC25CC51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9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4DF-C52A-0460-F65F-B102A0F8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42F1-B997-24E9-2F29-9C9EC9C1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B2736-DB63-B8A1-897E-B5EAC2FD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91840-2EF9-FF2B-8A4E-E7731643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1923-4C53-111A-F66D-92150358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2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C4B8-EE75-52F3-6EED-E26C87BE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D3E30-64D5-C3BE-2D28-A1469891B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8A16A-0238-51DD-17BF-BCFD4E12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F4CFF-A0E5-12AB-CC98-3FEC7F30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F3A5C-3E9F-D0D8-58A0-B72A6099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6B42-DFFF-61BE-EC83-5643F807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5F66-6ECD-F77B-4455-E279BDEF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0A730-8B19-2C31-31AB-A21CE1545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169A5-38A9-47A6-7BD5-DA6813EF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D3D11-2649-C9F6-38EA-681B8AEC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167F3-0499-40B4-3C65-CCF11CFC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9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3BB6-19AE-C4F1-4566-689EDCF4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81CA0-5057-9965-11B4-820957EF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024DA-B1FC-2215-E286-2537F8531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542B7-48C6-8138-F180-008A72AA7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B7E39-43EA-C08E-93FA-F73C27C59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B7984-98F8-1FBC-C4B9-B5638388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875B4-E557-F2AF-B76F-CC616ABD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341C2-1602-9289-AB05-3081AEF4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1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9BA9-D15B-E4CF-6CAF-88121837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E2A06-1B19-72E4-A226-7945532F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E5AD8-36DA-407C-400E-12886C04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51FA4-1A9F-0670-8166-C335324D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FD544-F4E3-7EAF-FCD6-9F02560D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6D649-D625-B7DE-8826-BF394DA7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0CC2-C3B8-0060-7062-6493FA76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2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771F-A615-274E-03A9-E30A6EEC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A9B9-B607-E10E-0A03-ED7E591CB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B9953-14AD-A56B-B5FF-C6144A611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5512D-1FF8-87CB-E906-8500BB31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D1CE6-01FD-4430-74E1-E5B529A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EF0DD-B441-8271-2D04-8516E0EF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2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2059-81CE-29CB-9537-AC54F6CC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C92ED-B9DE-C656-5D16-B76BB0887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607B8-412B-E234-8B80-EAA93C975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71BB6-A0CF-263C-0273-B285EADC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97803-3F88-84B9-3AA1-BE2035F8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260C9-7822-8D39-A6A1-1DD5EF17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670EF-36A1-1D46-5304-910FBAB9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F5168-DB3C-8EC1-8817-72512EEEF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5F0B-9C22-FC17-A8EE-39C54E134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9DFB9-C832-4072-ACEF-6CD4D30C38C0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BF5DA-E1F1-9968-C48C-6F8A562E0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C0F9-34C0-C254-930F-8CD905EA2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8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7718-8C36-A1C7-E4D9-4ADAD44DC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EAD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8848B-922D-BF29-1179-CB85B2FD4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10/25/2023</a:t>
            </a:r>
          </a:p>
          <a:p>
            <a:r>
              <a:rPr lang="en-US" dirty="0"/>
              <a:t>(p)NFH(D2)</a:t>
            </a:r>
          </a:p>
        </p:txBody>
      </p:sp>
    </p:spTree>
    <p:extLst>
      <p:ext uri="{BB962C8B-B14F-4D97-AF65-F5344CB8AC3E}">
        <p14:creationId xmlns:p14="http://schemas.microsoft.com/office/powerpoint/2010/main" val="63244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457C-D61B-FC7D-5275-1DEFACD0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87E4D-251B-1061-AF6A-67A9F979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Best fits for NFH with and without </a:t>
            </a:r>
            <a:r>
              <a:rPr lang="en-US" sz="2000" dirty="0" err="1"/>
              <a:t>phospho</a:t>
            </a:r>
            <a:r>
              <a:rPr lang="en-US" sz="2000" dirty="0"/>
              <a:t>, with and without D2 (residues 36-72)</a:t>
            </a:r>
          </a:p>
          <a:p>
            <a:r>
              <a:rPr lang="en-US" sz="2000" dirty="0"/>
              <a:t>Methodology</a:t>
            </a:r>
          </a:p>
          <a:p>
            <a:pPr lvl="1"/>
            <a:r>
              <a:rPr lang="en-US" sz="1800" dirty="0"/>
              <a:t>AA chi’s consistent between 4 samples, now using relative values from Monera 1995 (Sigma Aldrich) and changing maximum value</a:t>
            </a:r>
          </a:p>
          <a:p>
            <a:pPr lvl="1"/>
            <a:r>
              <a:rPr lang="en-US" sz="1800" dirty="0"/>
              <a:t>Heights based on density(H) = threshold</a:t>
            </a:r>
          </a:p>
          <a:p>
            <a:r>
              <a:rPr lang="en-US" sz="2000" dirty="0"/>
              <a:t>Takeaways:</a:t>
            </a:r>
          </a:p>
          <a:p>
            <a:pPr lvl="1"/>
            <a:r>
              <a:rPr lang="en-US" sz="1800" dirty="0"/>
              <a:t>Trends captured, some difficulties with </a:t>
            </a:r>
            <a:r>
              <a:rPr lang="en-US" sz="1800" dirty="0" err="1"/>
              <a:t>pNFH</a:t>
            </a:r>
            <a:endParaRPr lang="en-US" sz="1800" dirty="0"/>
          </a:p>
          <a:p>
            <a:pPr lvl="1"/>
            <a:r>
              <a:rPr lang="en-US" sz="1800" dirty="0"/>
              <a:t>Best fits increase segment volume after phosphorylation</a:t>
            </a:r>
          </a:p>
          <a:p>
            <a:pPr lvl="1"/>
            <a:r>
              <a:rPr lang="en-US" sz="1800" dirty="0"/>
              <a:t>Phosphorylation charge density = -1 e</a:t>
            </a:r>
          </a:p>
          <a:p>
            <a:r>
              <a:rPr lang="en-US" sz="2200" dirty="0"/>
              <a:t>2 options for </a:t>
            </a:r>
            <a:r>
              <a:rPr lang="en-US" sz="2200" dirty="0" err="1"/>
              <a:t>pNFH</a:t>
            </a:r>
            <a:r>
              <a:rPr lang="en-US" sz="2200" dirty="0"/>
              <a:t> parameters</a:t>
            </a:r>
          </a:p>
          <a:p>
            <a:pPr lvl="1"/>
            <a:r>
              <a:rPr lang="en-US" sz="1800" dirty="0"/>
              <a:t>Best fit but more complex morphology</a:t>
            </a:r>
          </a:p>
          <a:p>
            <a:pPr lvl="1"/>
            <a:r>
              <a:rPr lang="en-US" sz="1800" dirty="0"/>
              <a:t>Worse fit but straight-forward morphology</a:t>
            </a:r>
          </a:p>
        </p:txBody>
      </p:sp>
    </p:spTree>
    <p:extLst>
      <p:ext uri="{BB962C8B-B14F-4D97-AF65-F5344CB8AC3E}">
        <p14:creationId xmlns:p14="http://schemas.microsoft.com/office/powerpoint/2010/main" val="387606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85931-0F09-2114-DD25-974737897661}"/>
              </a:ext>
            </a:extLst>
          </p:cNvPr>
          <p:cNvSpPr txBox="1"/>
          <p:nvPr/>
        </p:nvSpPr>
        <p:spPr>
          <a:xfrm>
            <a:off x="421341" y="215153"/>
            <a:ext cx="614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fit: overview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5FDEFB9-86AA-7FB0-EE58-F5F8EFB75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802" y="1145550"/>
            <a:ext cx="6201081" cy="260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232EEA0-32B9-BEEE-3D64-8FC8689CB664}"/>
              </a:ext>
            </a:extLst>
          </p:cNvPr>
          <p:cNvGrpSpPr/>
          <p:nvPr/>
        </p:nvGrpSpPr>
        <p:grpSpPr>
          <a:xfrm>
            <a:off x="6956769" y="1660940"/>
            <a:ext cx="3433325" cy="1154786"/>
            <a:chOff x="6696635" y="1773370"/>
            <a:chExt cx="3433325" cy="11547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0F3D88-F4F7-4983-9B3E-29D46B0FA92A}"/>
                </a:ext>
              </a:extLst>
            </p:cNvPr>
            <p:cNvSpPr txBox="1"/>
            <p:nvPr/>
          </p:nvSpPr>
          <p:spPr>
            <a:xfrm>
              <a:off x="7028329" y="1773370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NFH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56CD1E-1817-D08C-8320-D9E03AF48272}"/>
                </a:ext>
              </a:extLst>
            </p:cNvPr>
            <p:cNvSpPr txBox="1"/>
            <p:nvPr/>
          </p:nvSpPr>
          <p:spPr>
            <a:xfrm>
              <a:off x="7377672" y="2558824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NFHD2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4468729-CD2B-B1AE-0299-1FC89C33CD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6635" y="2743490"/>
              <a:ext cx="6911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6057E4-EB8E-9A1E-8742-4F7B8E48510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6696635" y="1955149"/>
              <a:ext cx="331694" cy="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D8C59B-A497-F6CA-3280-CDDDF5CB2E50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8274142" y="2743490"/>
              <a:ext cx="18558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666AE1A-9426-EC5D-B6C9-96D08C849E54}"/>
                </a:ext>
              </a:extLst>
            </p:cNvPr>
            <p:cNvCxnSpPr>
              <a:cxnSpLocks/>
            </p:cNvCxnSpPr>
            <p:nvPr/>
          </p:nvCxnSpPr>
          <p:spPr>
            <a:xfrm>
              <a:off x="7646296" y="1955149"/>
              <a:ext cx="2214723" cy="15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884D10E-62EB-3414-8035-A83C4CA99C06}"/>
              </a:ext>
            </a:extLst>
          </p:cNvPr>
          <p:cNvSpPr txBox="1"/>
          <p:nvPr/>
        </p:nvSpPr>
        <p:spPr>
          <a:xfrm>
            <a:off x="581600" y="5270348"/>
            <a:ext cx="4491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v05 </a:t>
            </a:r>
            <a:r>
              <a:rPr lang="en-US" dirty="0">
                <a:sym typeface="Wingdings" panose="05000000000000000000" pitchFamily="2" charset="2"/>
              </a:rPr>
              <a:t> v25 after phosphorylation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Bilayer </a:t>
            </a:r>
            <a:r>
              <a:rPr lang="en-US" dirty="0" err="1">
                <a:sym typeface="Wingdings" panose="05000000000000000000" pitchFamily="2" charset="2"/>
              </a:rPr>
              <a:t>pNFH</a:t>
            </a:r>
            <a:r>
              <a:rPr lang="en-US" dirty="0">
                <a:sym typeface="Wingdings" panose="05000000000000000000" pitchFamily="2" charset="2"/>
              </a:rPr>
              <a:t> morphology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ED8A81E-3454-49DB-2C51-7CBDACC56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4" y="1758199"/>
            <a:ext cx="5044271" cy="284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BC61F00-1957-95B8-2EE6-BCE00E69EA1D}"/>
              </a:ext>
            </a:extLst>
          </p:cNvPr>
          <p:cNvGrpSpPr/>
          <p:nvPr/>
        </p:nvGrpSpPr>
        <p:grpSpPr>
          <a:xfrm>
            <a:off x="8661878" y="3992066"/>
            <a:ext cx="3385005" cy="2487775"/>
            <a:chOff x="8661878" y="3992066"/>
            <a:chExt cx="3385005" cy="248777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29C2023-C792-8DD2-7984-67AA5DA739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1878" y="3992066"/>
              <a:ext cx="3385005" cy="2487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655AE-56F8-E91B-61B9-BD0C555DF2C2}"/>
                </a:ext>
              </a:extLst>
            </p:cNvPr>
            <p:cNvSpPr txBox="1"/>
            <p:nvPr/>
          </p:nvSpPr>
          <p:spPr>
            <a:xfrm>
              <a:off x="9844126" y="4235754"/>
              <a:ext cx="1197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pNFHD2 </a:t>
              </a:r>
            </a:p>
            <a:p>
              <a:r>
                <a:rPr lang="en-US" dirty="0"/>
                <a:t>(v= -1)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41C56C-3547-A432-9380-44CEA51ADE79}"/>
              </a:ext>
            </a:extLst>
          </p:cNvPr>
          <p:cNvGrpSpPr/>
          <p:nvPr/>
        </p:nvGrpSpPr>
        <p:grpSpPr>
          <a:xfrm>
            <a:off x="5765120" y="3992067"/>
            <a:ext cx="3385005" cy="2487775"/>
            <a:chOff x="5765120" y="3992067"/>
            <a:chExt cx="3385005" cy="2487775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48E83BB1-CEEF-D87D-235E-8A3E6F2FF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120" y="3992067"/>
              <a:ext cx="3385005" cy="2487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153AD8-1021-2915-B448-83CF274573AA}"/>
                </a:ext>
              </a:extLst>
            </p:cNvPr>
            <p:cNvSpPr txBox="1"/>
            <p:nvPr/>
          </p:nvSpPr>
          <p:spPr>
            <a:xfrm>
              <a:off x="7248028" y="4235754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pNFH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5043EB-08A0-4953-D659-5BD35B750B08}"/>
                </a:ext>
              </a:extLst>
            </p:cNvPr>
            <p:cNvSpPr txBox="1"/>
            <p:nvPr/>
          </p:nvSpPr>
          <p:spPr>
            <a:xfrm>
              <a:off x="7288463" y="4535898"/>
              <a:ext cx="97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(v = -1)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93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D8156-A83F-35D8-25A8-B9881CC4466B}"/>
              </a:ext>
            </a:extLst>
          </p:cNvPr>
          <p:cNvSpPr txBox="1"/>
          <p:nvPr/>
        </p:nvSpPr>
        <p:spPr>
          <a:xfrm>
            <a:off x="421341" y="215153"/>
            <a:ext cx="614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fit: </a:t>
            </a:r>
            <a:r>
              <a:rPr lang="en-US" dirty="0" err="1"/>
              <a:t>pNFH</a:t>
            </a:r>
            <a:r>
              <a:rPr lang="en-US" dirty="0"/>
              <a:t>(D2) brush morphology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CC52C-A895-4EAB-5377-6D66F5971DFD}"/>
              </a:ext>
            </a:extLst>
          </p:cNvPr>
          <p:cNvSpPr txBox="1"/>
          <p:nvPr/>
        </p:nvSpPr>
        <p:spPr>
          <a:xfrm>
            <a:off x="9859009" y="857046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 =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3C295-CB05-378D-7136-AC74E7DC2B03}"/>
              </a:ext>
            </a:extLst>
          </p:cNvPr>
          <p:cNvSpPr txBox="1"/>
          <p:nvPr/>
        </p:nvSpPr>
        <p:spPr>
          <a:xfrm>
            <a:off x="7126941" y="857046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 =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89A9E-D967-76E5-61CD-D434D39E3926}"/>
              </a:ext>
            </a:extLst>
          </p:cNvPr>
          <p:cNvSpPr txBox="1"/>
          <p:nvPr/>
        </p:nvSpPr>
        <p:spPr>
          <a:xfrm>
            <a:off x="1362635" y="857046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76561-7536-27FD-FD34-988E78CD7A7D}"/>
              </a:ext>
            </a:extLst>
          </p:cNvPr>
          <p:cNvSpPr txBox="1"/>
          <p:nvPr/>
        </p:nvSpPr>
        <p:spPr>
          <a:xfrm>
            <a:off x="4199964" y="857046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 = 2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A585C742-D9F9-19EB-74FD-16D673924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722" y="1237128"/>
            <a:ext cx="3314774" cy="243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D7878FF-5356-00CC-6613-1BA0A14CD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945" y="1237128"/>
            <a:ext cx="3314774" cy="243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15165CD-1BE1-55CE-F6E2-6AC04FD11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85" y="1237128"/>
            <a:ext cx="3314774" cy="243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BD0E195-5488-8261-9801-60AA4D235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5" y="1237127"/>
            <a:ext cx="3314775" cy="24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D4642E58-E765-8D3A-A0E9-81E0F7919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722" y="4421841"/>
            <a:ext cx="3314774" cy="243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34FEA1FF-938F-AA95-6147-7FBFFAB00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6" y="4402792"/>
            <a:ext cx="3314774" cy="243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CC35469D-D2A6-0EF4-30AB-D819AF645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945" y="4421840"/>
            <a:ext cx="3314775" cy="24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ACB3C1-1963-76AE-7246-9246C10754CD}"/>
              </a:ext>
            </a:extLst>
          </p:cNvPr>
          <p:cNvSpPr txBox="1"/>
          <p:nvPr/>
        </p:nvSpPr>
        <p:spPr>
          <a:xfrm>
            <a:off x="3985896" y="5251539"/>
            <a:ext cx="128195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3F1629-1F23-368E-321F-4E8769438518}"/>
              </a:ext>
            </a:extLst>
          </p:cNvPr>
          <p:cNvGrpSpPr/>
          <p:nvPr/>
        </p:nvGrpSpPr>
        <p:grpSpPr>
          <a:xfrm>
            <a:off x="7122926" y="7182"/>
            <a:ext cx="5069074" cy="867792"/>
            <a:chOff x="7122926" y="0"/>
            <a:chExt cx="5069074" cy="867792"/>
          </a:xfrm>
        </p:grpSpPr>
        <p:pic>
          <p:nvPicPr>
            <p:cNvPr id="2068" name="Picture 20">
              <a:extLst>
                <a:ext uri="{FF2B5EF4-FFF2-40B4-BE49-F238E27FC236}">
                  <a16:creationId xmlns:a16="http://schemas.microsoft.com/office/drawing/2014/main" id="{6975CA7C-BE2E-E1EC-79DC-574BB9F59F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701"/>
            <a:stretch/>
          </p:blipFill>
          <p:spPr bwMode="auto">
            <a:xfrm>
              <a:off x="7122926" y="0"/>
              <a:ext cx="5037081" cy="867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470D4FDB-DDD3-4A0E-8D48-6AAFF5A83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22" b="90545"/>
            <a:stretch/>
          </p:blipFill>
          <p:spPr bwMode="auto">
            <a:xfrm>
              <a:off x="7889081" y="61802"/>
              <a:ext cx="4302919" cy="11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04634E4-499C-A20A-6460-DE0D5028CAFF}"/>
              </a:ext>
            </a:extLst>
          </p:cNvPr>
          <p:cNvSpPr txBox="1"/>
          <p:nvPr/>
        </p:nvSpPr>
        <p:spPr>
          <a:xfrm>
            <a:off x="3558839" y="3724398"/>
            <a:ext cx="242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Multilayer caused by highly charged 2</a:t>
            </a:r>
            <a:r>
              <a:rPr lang="en-US" baseline="30000" dirty="0"/>
              <a:t>nd</a:t>
            </a:r>
            <a:r>
              <a:rPr lang="en-US" dirty="0"/>
              <a:t>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B0FE5-3D4C-CD8C-A1EA-21C2220F587E}"/>
              </a:ext>
            </a:extLst>
          </p:cNvPr>
          <p:cNvSpPr txBox="1"/>
          <p:nvPr/>
        </p:nvSpPr>
        <p:spPr>
          <a:xfrm>
            <a:off x="6154196" y="3719457"/>
            <a:ext cx="311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Morphologies at 20, 50: mushroom far from surface</a:t>
            </a:r>
          </a:p>
        </p:txBody>
      </p:sp>
    </p:spTree>
    <p:extLst>
      <p:ext uri="{BB962C8B-B14F-4D97-AF65-F5344CB8AC3E}">
        <p14:creationId xmlns:p14="http://schemas.microsoft.com/office/powerpoint/2010/main" val="90347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85931-0F09-2114-DD25-974737897661}"/>
              </a:ext>
            </a:extLst>
          </p:cNvPr>
          <p:cNvSpPr txBox="1"/>
          <p:nvPr/>
        </p:nvSpPr>
        <p:spPr>
          <a:xfrm>
            <a:off x="342615" y="235668"/>
            <a:ext cx="614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Non-multilayer best fit: 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2A51BF-36C1-6330-6498-5529B34B1C73}"/>
              </a:ext>
            </a:extLst>
          </p:cNvPr>
          <p:cNvSpPr txBox="1"/>
          <p:nvPr/>
        </p:nvSpPr>
        <p:spPr>
          <a:xfrm>
            <a:off x="581600" y="5270348"/>
            <a:ext cx="4491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v05 </a:t>
            </a:r>
            <a:r>
              <a:rPr lang="en-US" dirty="0">
                <a:sym typeface="Wingdings" panose="05000000000000000000" pitchFamily="2" charset="2"/>
              </a:rPr>
              <a:t> v15 after phosphorylation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No condensed multilayer but worse fit</a:t>
            </a: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707A39D8-442D-1BBC-763A-A95B83DFB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003" y="936990"/>
            <a:ext cx="6220736" cy="26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9E4B3C9-B1DD-B875-2B3C-1CEC321F74E3}"/>
              </a:ext>
            </a:extLst>
          </p:cNvPr>
          <p:cNvGrpSpPr/>
          <p:nvPr/>
        </p:nvGrpSpPr>
        <p:grpSpPr>
          <a:xfrm>
            <a:off x="7332240" y="1584568"/>
            <a:ext cx="3433325" cy="1154786"/>
            <a:chOff x="6696635" y="1773370"/>
            <a:chExt cx="3433325" cy="11547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862ADD-06D6-A944-B854-31FB40B7F66A}"/>
                </a:ext>
              </a:extLst>
            </p:cNvPr>
            <p:cNvSpPr txBox="1"/>
            <p:nvPr/>
          </p:nvSpPr>
          <p:spPr>
            <a:xfrm>
              <a:off x="7028329" y="1773370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NFH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861742-8D34-AA60-73EF-67DC4ABAF85D}"/>
                </a:ext>
              </a:extLst>
            </p:cNvPr>
            <p:cNvSpPr txBox="1"/>
            <p:nvPr/>
          </p:nvSpPr>
          <p:spPr>
            <a:xfrm>
              <a:off x="7377672" y="2558824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NFHD2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77FA2F6-449B-91E9-20ED-8D4C4E21B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6635" y="2743490"/>
              <a:ext cx="6911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89472F1-59D0-2841-5382-3682EB8AB93D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6759388" y="1958036"/>
              <a:ext cx="2689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3A10A65-4DE9-74F7-EEEF-EF7CBD1419E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8274142" y="2743490"/>
              <a:ext cx="18558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E83379A-0826-8E8D-9AEE-70D82004A1EA}"/>
                </a:ext>
              </a:extLst>
            </p:cNvPr>
            <p:cNvCxnSpPr>
              <a:cxnSpLocks/>
            </p:cNvCxnSpPr>
            <p:nvPr/>
          </p:nvCxnSpPr>
          <p:spPr>
            <a:xfrm>
              <a:off x="7646296" y="1955149"/>
              <a:ext cx="2214723" cy="15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16">
            <a:extLst>
              <a:ext uri="{FF2B5EF4-FFF2-40B4-BE49-F238E27FC236}">
                <a16:creationId xmlns:a16="http://schemas.microsoft.com/office/drawing/2014/main" id="{08B94685-AD25-CB61-F21B-F226DFC53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15" y="1567346"/>
            <a:ext cx="4730302" cy="266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C034ABB-847A-CA47-B6E9-F8980F9FC0E2}"/>
              </a:ext>
            </a:extLst>
          </p:cNvPr>
          <p:cNvGrpSpPr/>
          <p:nvPr/>
        </p:nvGrpSpPr>
        <p:grpSpPr>
          <a:xfrm>
            <a:off x="8825947" y="3731920"/>
            <a:ext cx="3341353" cy="2455693"/>
            <a:chOff x="8825311" y="3731920"/>
            <a:chExt cx="3341353" cy="2455693"/>
          </a:xfrm>
        </p:grpSpPr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52A99D8D-DE3D-1E19-D890-60C26C683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5311" y="3731920"/>
              <a:ext cx="3341353" cy="245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DD300B-BE61-BD13-BC0B-E5F3793F2937}"/>
                </a:ext>
              </a:extLst>
            </p:cNvPr>
            <p:cNvSpPr txBox="1"/>
            <p:nvPr/>
          </p:nvSpPr>
          <p:spPr>
            <a:xfrm>
              <a:off x="9910450" y="3953371"/>
              <a:ext cx="1000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pNFHD2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DF285CE-54B0-4652-0D71-B705DF0142D1}"/>
                </a:ext>
              </a:extLst>
            </p:cNvPr>
            <p:cNvSpPr txBox="1"/>
            <p:nvPr/>
          </p:nvSpPr>
          <p:spPr>
            <a:xfrm>
              <a:off x="10071860" y="4226388"/>
              <a:ext cx="97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(v = -1)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5866-9E4A-27D6-F421-3AA803C9FD19}"/>
              </a:ext>
            </a:extLst>
          </p:cNvPr>
          <p:cNvGrpSpPr/>
          <p:nvPr/>
        </p:nvGrpSpPr>
        <p:grpSpPr>
          <a:xfrm>
            <a:off x="5968121" y="3731919"/>
            <a:ext cx="3341353" cy="2455693"/>
            <a:chOff x="7111253" y="2571265"/>
            <a:chExt cx="3341353" cy="2455693"/>
          </a:xfrm>
        </p:grpSpPr>
        <p:pic>
          <p:nvPicPr>
            <p:cNvPr id="4" name="Picture 10">
              <a:extLst>
                <a:ext uri="{FF2B5EF4-FFF2-40B4-BE49-F238E27FC236}">
                  <a16:creationId xmlns:a16="http://schemas.microsoft.com/office/drawing/2014/main" id="{8540BC61-AB8F-DE3A-4889-8C6119F3EA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1253" y="2571265"/>
              <a:ext cx="3341353" cy="245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A84032-5FA1-D97C-E621-F14BA57B4F75}"/>
                </a:ext>
              </a:extLst>
            </p:cNvPr>
            <p:cNvSpPr txBox="1"/>
            <p:nvPr/>
          </p:nvSpPr>
          <p:spPr>
            <a:xfrm>
              <a:off x="8470997" y="2759524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pNFH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A95868-A5BD-EE95-155E-6806765185BE}"/>
                </a:ext>
              </a:extLst>
            </p:cNvPr>
            <p:cNvSpPr txBox="1"/>
            <p:nvPr/>
          </p:nvSpPr>
          <p:spPr>
            <a:xfrm>
              <a:off x="8511432" y="3059668"/>
              <a:ext cx="97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(v = -1)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09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C8C92C-2CAD-967E-E38E-969C930B62E9}"/>
              </a:ext>
            </a:extLst>
          </p:cNvPr>
          <p:cNvSpPr txBox="1"/>
          <p:nvPr/>
        </p:nvSpPr>
        <p:spPr>
          <a:xfrm>
            <a:off x="342615" y="235668"/>
            <a:ext cx="614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Non-multilayer best fit: morphology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1410F-120B-1C14-E46E-97EBA93CAC00}"/>
              </a:ext>
            </a:extLst>
          </p:cNvPr>
          <p:cNvSpPr txBox="1"/>
          <p:nvPr/>
        </p:nvSpPr>
        <p:spPr>
          <a:xfrm>
            <a:off x="9768397" y="857046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49245-B818-F44E-58D4-E4C3F6B5C2DB}"/>
              </a:ext>
            </a:extLst>
          </p:cNvPr>
          <p:cNvSpPr txBox="1"/>
          <p:nvPr/>
        </p:nvSpPr>
        <p:spPr>
          <a:xfrm>
            <a:off x="7008097" y="874974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 =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23785-E9B8-1BBF-909A-B2F9ECDAEAA3}"/>
              </a:ext>
            </a:extLst>
          </p:cNvPr>
          <p:cNvSpPr txBox="1"/>
          <p:nvPr/>
        </p:nvSpPr>
        <p:spPr>
          <a:xfrm>
            <a:off x="1362635" y="857046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4A532-B681-DF66-B032-43F17B1A1B62}"/>
              </a:ext>
            </a:extLst>
          </p:cNvPr>
          <p:cNvSpPr txBox="1"/>
          <p:nvPr/>
        </p:nvSpPr>
        <p:spPr>
          <a:xfrm>
            <a:off x="4199964" y="857046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 =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5E9393-FB84-6ECB-361F-31AC07512EA5}"/>
              </a:ext>
            </a:extLst>
          </p:cNvPr>
          <p:cNvGrpSpPr/>
          <p:nvPr/>
        </p:nvGrpSpPr>
        <p:grpSpPr>
          <a:xfrm>
            <a:off x="7122926" y="7182"/>
            <a:ext cx="5069074" cy="867792"/>
            <a:chOff x="7122926" y="0"/>
            <a:chExt cx="5069074" cy="867792"/>
          </a:xfrm>
        </p:grpSpPr>
        <p:pic>
          <p:nvPicPr>
            <p:cNvPr id="10" name="Picture 20">
              <a:extLst>
                <a:ext uri="{FF2B5EF4-FFF2-40B4-BE49-F238E27FC236}">
                  <a16:creationId xmlns:a16="http://schemas.microsoft.com/office/drawing/2014/main" id="{AE44B35B-B51C-DC29-ECB9-DC4988BFDE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701"/>
            <a:stretch/>
          </p:blipFill>
          <p:spPr bwMode="auto">
            <a:xfrm>
              <a:off x="7122926" y="0"/>
              <a:ext cx="5037081" cy="867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2">
              <a:extLst>
                <a:ext uri="{FF2B5EF4-FFF2-40B4-BE49-F238E27FC236}">
                  <a16:creationId xmlns:a16="http://schemas.microsoft.com/office/drawing/2014/main" id="{943B3110-2395-FDA7-8EA1-A4E47A1CDA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22" b="90545"/>
            <a:stretch/>
          </p:blipFill>
          <p:spPr bwMode="auto">
            <a:xfrm>
              <a:off x="7889081" y="61802"/>
              <a:ext cx="4302919" cy="11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2" name="Picture 10">
            <a:extLst>
              <a:ext uri="{FF2B5EF4-FFF2-40B4-BE49-F238E27FC236}">
                <a16:creationId xmlns:a16="http://schemas.microsoft.com/office/drawing/2014/main" id="{57BC222D-486F-2A1D-6D82-8D910EB7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22" y="1226378"/>
            <a:ext cx="3325660" cy="240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7FFDE72-254D-A6F3-E11C-BBED75B7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023" y="1219193"/>
            <a:ext cx="3325658" cy="24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B71893A-D6AF-501A-D1D9-AD5627B42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476" y="1226378"/>
            <a:ext cx="3325659" cy="24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BC466E1-F007-4F6C-89A0-6138547D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78" y="1226378"/>
            <a:ext cx="3325658" cy="24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5A93D1B-FD8E-BC04-570C-923763317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338" y="4399078"/>
            <a:ext cx="3325658" cy="24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5F3CDC27-1027-BF92-9D53-D3F99BA1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023" y="4379368"/>
            <a:ext cx="3325658" cy="24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5FADED51-4C65-3F2F-43B8-E152CB662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78" y="4379368"/>
            <a:ext cx="3325658" cy="24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ACE26C-C152-373B-6CBF-3A1144325FB7}"/>
              </a:ext>
            </a:extLst>
          </p:cNvPr>
          <p:cNvSpPr txBox="1"/>
          <p:nvPr/>
        </p:nvSpPr>
        <p:spPr>
          <a:xfrm>
            <a:off x="3972328" y="5231910"/>
            <a:ext cx="128195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4D44A-F758-DB07-5032-67E7C9E07367}"/>
              </a:ext>
            </a:extLst>
          </p:cNvPr>
          <p:cNvSpPr txBox="1"/>
          <p:nvPr/>
        </p:nvSpPr>
        <p:spPr>
          <a:xfrm>
            <a:off x="3558839" y="3724398"/>
            <a:ext cx="242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Multilayer caused by highly charged 2</a:t>
            </a:r>
            <a:r>
              <a:rPr lang="en-US" baseline="30000" dirty="0"/>
              <a:t>nd</a:t>
            </a:r>
            <a:r>
              <a:rPr lang="en-US" dirty="0"/>
              <a:t> 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C27F33-85F2-A030-EDF3-F1042F75F883}"/>
              </a:ext>
            </a:extLst>
          </p:cNvPr>
          <p:cNvSpPr txBox="1"/>
          <p:nvPr/>
        </p:nvSpPr>
        <p:spPr>
          <a:xfrm>
            <a:off x="6154196" y="3719457"/>
            <a:ext cx="311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Morphology at 50: mushroom far from surface</a:t>
            </a:r>
          </a:p>
        </p:txBody>
      </p:sp>
    </p:spTree>
    <p:extLst>
      <p:ext uri="{BB962C8B-B14F-4D97-AF65-F5344CB8AC3E}">
        <p14:creationId xmlns:p14="http://schemas.microsoft.com/office/powerpoint/2010/main" val="86062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234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EAD Update</vt:lpstr>
      <vt:lpstr>Main points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 Update</dc:title>
  <dc:creator>Takashi Yokokura</dc:creator>
  <cp:lastModifiedBy>Takashi Yokokura</cp:lastModifiedBy>
  <cp:revision>1</cp:revision>
  <dcterms:created xsi:type="dcterms:W3CDTF">2023-10-22T22:36:19Z</dcterms:created>
  <dcterms:modified xsi:type="dcterms:W3CDTF">2023-10-22T23:42:43Z</dcterms:modified>
</cp:coreProperties>
</file>