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7" r:id="rId6"/>
    <p:sldId id="268" r:id="rId7"/>
    <p:sldId id="257" r:id="rId8"/>
    <p:sldId id="269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F40EAA-02DD-BB56-9A56-E223FC0F6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DC083-A740-9682-62DE-D91D0EB7F8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0B53-B3FA-440E-B97E-7F7743C74805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FB6C5-B967-EE77-A763-B3088745A8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0B02D-A73F-16D3-BA34-B5D4FD7412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5ECD7-AD9F-41C5-A7E4-41FCD970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9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06B30-C56E-4ACA-940F-52D7F8EC3A4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41314-41F3-4C24-8EBF-4CEB05E6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9A34-CB22-414B-B337-22A54F31417C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9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B1A-84CA-4261-AA50-DA2DDF53AC57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01337600-D417-47B7-AA41-087585197EDC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6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AAE8-4F5E-4E22-B18A-33ECA1052179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7CEF-216D-4711-8A5B-8A9A7F84D340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B943-E0C1-425F-4C09-23487B25D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[WIP] NF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80BD0-6948-3586-470D-6D68EFBFB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updated: 04/05/2024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DC198-57E8-FD5D-EE1B-0B04FA93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0E68-A6B6-B067-49D6-CF3547F3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7EC6-2F66-73F6-F78E-6E4AEC8D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Neurofilament-derived brush comprised of one or more of: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Light (156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Medium (438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Heavy (647 residues) sidearm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Response to ionic strength characterized by brush height measured through AFM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Question: role of each sidearm on overall morphology of brush and translation to biological neurofilaments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45F65-0099-0416-515F-EF0BF6A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400" dirty="0"/>
              <a:t>Interactions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S</a:t>
            </a:r>
            <a:r>
              <a:rPr lang="en-US" dirty="0"/>
              <a:t>elf-consistent field theory for charged multiblock macromolecules</a:t>
            </a:r>
          </a:p>
          <a:p>
            <a:pPr lvl="1"/>
            <a:r>
              <a:rPr lang="en-US" dirty="0"/>
              <a:t>Coupled system of 5 algebraic equations and 2 partial differential equations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7CF599-CB1B-2DC2-5328-CB34F4243BF5}"/>
              </a:ext>
            </a:extLst>
          </p:cNvPr>
          <p:cNvGrpSpPr/>
          <p:nvPr/>
        </p:nvGrpSpPr>
        <p:grpSpPr>
          <a:xfrm>
            <a:off x="1713997" y="1973478"/>
            <a:ext cx="9847483" cy="2170958"/>
            <a:chOff x="1482291" y="4099527"/>
            <a:chExt cx="9064587" cy="19983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734673-1DF3-7429-F19B-58CB18494CC9}"/>
                </a:ext>
              </a:extLst>
            </p:cNvPr>
            <p:cNvGrpSpPr/>
            <p:nvPr/>
          </p:nvGrpSpPr>
          <p:grpSpPr>
            <a:xfrm>
              <a:off x="1482291" y="4099527"/>
              <a:ext cx="5113243" cy="1998362"/>
              <a:chOff x="982757" y="1430638"/>
              <a:chExt cx="5113243" cy="199836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B983F8C-1386-0455-077F-26EA1FCF2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2757" y="1430638"/>
                <a:ext cx="4969309" cy="1998362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A1CD5E-469B-1939-3547-E449B4AA9C5B}"/>
                  </a:ext>
                </a:extLst>
              </p:cNvPr>
              <p:cNvSpPr/>
              <p:nvPr/>
            </p:nvSpPr>
            <p:spPr>
              <a:xfrm>
                <a:off x="5435600" y="1574800"/>
                <a:ext cx="660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7349065" y="428762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7349066" y="5024292"/>
              <a:ext cx="319781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7349065" y="570927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</p:grp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8F23-3E49-D0E8-8B79-114470D4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of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E589-3459-45B1-687E-49882BF4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Protein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Multiblock charged macromolecular model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Coarse-graining by grouping similar neighboring charges (</a:t>
            </a:r>
            <a:r>
              <a:rPr lang="en-US" dirty="0" err="1"/>
              <a:t>cusum</a:t>
            </a:r>
            <a:r>
              <a:rPr lang="en-US" dirty="0"/>
              <a:t> method)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25410-7112-B448-8DA4-3FCDF7EA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800A6-6C90-4DDE-467C-45438D1CAE80}"/>
              </a:ext>
            </a:extLst>
          </p:cNvPr>
          <p:cNvSpPr txBox="1"/>
          <p:nvPr/>
        </p:nvSpPr>
        <p:spPr>
          <a:xfrm>
            <a:off x="838200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C7B0FB-D364-2241-405B-C0B691051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5" b="378"/>
          <a:stretch/>
        </p:blipFill>
        <p:spPr>
          <a:xfrm>
            <a:off x="3510548" y="1633952"/>
            <a:ext cx="4744452" cy="1820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3AACC2-241A-06F7-6B72-9C80A242A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627" y="4380168"/>
            <a:ext cx="2866746" cy="19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4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78A9-AE01-D7EB-B6A6-DBA5B256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Coarse-grained Distributions (1 of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AD91E-A188-DC4A-1E3F-9A81D7F2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D39F52-9824-C171-569E-C549E6C56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1" y="1809960"/>
            <a:ext cx="2713304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A40FF1F-CA14-17BB-6BEE-283C10E3B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978" y="3928401"/>
            <a:ext cx="2713303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6244204-47A4-263E-A6DA-9396C1A37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43" y="3879230"/>
            <a:ext cx="2713303" cy="202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E83DCA2-D0CD-0454-3112-AB0CF68A9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43" y="1809959"/>
            <a:ext cx="2713303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F14438-7EAC-7D3E-9BEF-D17C26913949}"/>
              </a:ext>
            </a:extLst>
          </p:cNvPr>
          <p:cNvSpPr txBox="1"/>
          <p:nvPr/>
        </p:nvSpPr>
        <p:spPr>
          <a:xfrm>
            <a:off x="220134" y="247973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</a:t>
            </a:r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B6A34B-A590-1EF6-1B3A-1F41DE7BD2BB}"/>
              </a:ext>
            </a:extLst>
          </p:cNvPr>
          <p:cNvSpPr txBox="1"/>
          <p:nvPr/>
        </p:nvSpPr>
        <p:spPr>
          <a:xfrm>
            <a:off x="431800" y="4521257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72DC76-E600-D15F-9D6D-0193E138D90A}"/>
              </a:ext>
            </a:extLst>
          </p:cNvPr>
          <p:cNvSpPr txBox="1"/>
          <p:nvPr/>
        </p:nvSpPr>
        <p:spPr>
          <a:xfrm>
            <a:off x="2387864" y="1363998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C92289-9BA0-CD21-CCB9-9837F11F27E4}"/>
              </a:ext>
            </a:extLst>
          </p:cNvPr>
          <p:cNvSpPr txBox="1"/>
          <p:nvPr/>
        </p:nvSpPr>
        <p:spPr>
          <a:xfrm>
            <a:off x="5528734" y="134722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2C9C4E-3D70-5572-413E-2A2ED8E75B98}"/>
              </a:ext>
            </a:extLst>
          </p:cNvPr>
          <p:cNvSpPr txBox="1"/>
          <p:nvPr/>
        </p:nvSpPr>
        <p:spPr>
          <a:xfrm>
            <a:off x="8898467" y="134722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A32553-1073-3759-F6C3-74AE527F70C2}"/>
                  </a:ext>
                </a:extLst>
              </p:cNvPr>
              <p:cNvSpPr txBox="1"/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Note: </a:t>
                </a:r>
                <a:r>
                  <a:rPr lang="en-US" sz="1200" dirty="0" err="1"/>
                  <a:t>phospho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chosen for best agreement with experimentally measured heights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A32553-1073-3759-F6C3-74AE527F7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blipFill>
                <a:blip r:embed="rId6"/>
                <a:stretch>
                  <a:fillRect l="-67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>
            <a:extLst>
              <a:ext uri="{FF2B5EF4-FFF2-40B4-BE49-F238E27FC236}">
                <a16:creationId xmlns:a16="http://schemas.microsoft.com/office/drawing/2014/main" id="{9788A634-442F-4D3A-6342-74889D415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818" y="1809958"/>
            <a:ext cx="2713304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498FECB-2172-77FD-0F37-E65446F0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733" y="3879230"/>
            <a:ext cx="2717389" cy="202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76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78A9-AE01-D7EB-B6A6-DBA5B256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Coarse-grained Distributions (2 of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AD91E-A188-DC4A-1E3F-9A81D7F2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147D4-4EA3-95CD-36E4-100FEB23502F}"/>
              </a:ext>
            </a:extLst>
          </p:cNvPr>
          <p:cNvSpPr txBox="1"/>
          <p:nvPr/>
        </p:nvSpPr>
        <p:spPr>
          <a:xfrm>
            <a:off x="220134" y="2649069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</a:t>
            </a:r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38217-30E3-BA1A-F42E-A5E4D520E540}"/>
              </a:ext>
            </a:extLst>
          </p:cNvPr>
          <p:cNvSpPr txBox="1"/>
          <p:nvPr/>
        </p:nvSpPr>
        <p:spPr>
          <a:xfrm>
            <a:off x="431800" y="4690591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CDFED-934E-75E8-9AD5-0B1875D74274}"/>
              </a:ext>
            </a:extLst>
          </p:cNvPr>
          <p:cNvSpPr txBox="1"/>
          <p:nvPr/>
        </p:nvSpPr>
        <p:spPr>
          <a:xfrm>
            <a:off x="2387864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 S1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8D411-2A63-6B5B-F96A-75600714FFAB}"/>
              </a:ext>
            </a:extLst>
          </p:cNvPr>
          <p:cNvSpPr txBox="1"/>
          <p:nvPr/>
        </p:nvSpPr>
        <p:spPr>
          <a:xfrm>
            <a:off x="4699001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 S2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3DAEB-5E93-2B5A-C544-7DA15B06ACF7}"/>
              </a:ext>
            </a:extLst>
          </p:cNvPr>
          <p:cNvSpPr txBox="1"/>
          <p:nvPr/>
        </p:nvSpPr>
        <p:spPr>
          <a:xfrm>
            <a:off x="7399868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 D2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B735D-42F2-9DD8-34CD-690BFDA50F4F}"/>
              </a:ext>
            </a:extLst>
          </p:cNvPr>
          <p:cNvSpPr txBox="1"/>
          <p:nvPr/>
        </p:nvSpPr>
        <p:spPr>
          <a:xfrm>
            <a:off x="10100735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 D6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28B522-E60B-F1F2-AFA3-AC77BE4C5ED7}"/>
                  </a:ext>
                </a:extLst>
              </p:cNvPr>
              <p:cNvSpPr txBox="1"/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Note: </a:t>
                </a:r>
                <a:r>
                  <a:rPr lang="en-US" sz="1200" dirty="0" err="1"/>
                  <a:t>phospho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chosen for best agreement with experimentally measured heights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28B522-E60B-F1F2-AFA3-AC77BE4C5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blipFill>
                <a:blip r:embed="rId2"/>
                <a:stretch>
                  <a:fillRect l="-67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2CE400E7-C7CF-616E-ED97-B08E353DD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55" y="1917703"/>
            <a:ext cx="2366501" cy="176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97CF02-60A5-52F6-7553-E600541D8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859" y="1917703"/>
            <a:ext cx="2366099" cy="1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C25DC7-5C98-EF73-D865-B88BFB4283B1}"/>
              </a:ext>
            </a:extLst>
          </p:cNvPr>
          <p:cNvSpPr txBox="1"/>
          <p:nvPr/>
        </p:nvSpPr>
        <p:spPr>
          <a:xfrm>
            <a:off x="2480997" y="4670736"/>
            <a:ext cx="11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5F9EEA-56D4-3E3F-9562-1B20C199DDCF}"/>
              </a:ext>
            </a:extLst>
          </p:cNvPr>
          <p:cNvSpPr txBox="1"/>
          <p:nvPr/>
        </p:nvSpPr>
        <p:spPr>
          <a:xfrm>
            <a:off x="4876932" y="4670736"/>
            <a:ext cx="11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—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55A8FAF-0E5E-80B3-5EA6-A6A8B9504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451" y="1917703"/>
            <a:ext cx="2366099" cy="1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C3486B-C2AB-430F-BD0D-3186AC64F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451" y="4080518"/>
            <a:ext cx="2370065" cy="176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8359E32-3000-C828-4436-BD3A851E1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763" y="1917703"/>
            <a:ext cx="2366099" cy="1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B744896A-CFDE-7C95-7E16-A39EE723F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489" y="4044223"/>
            <a:ext cx="2440817" cy="181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06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5D25-D850-C73A-E620-1F23B6E7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Agreement with AFM-measured heights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99F345-FA69-C319-9430-7DD965D9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7</a:t>
            </a:fld>
            <a:endParaRPr lang="en-US"/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341C2F45-7258-7468-DA5C-3BEF8225B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331" y="1483942"/>
            <a:ext cx="7493001" cy="237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8F8F6982-B250-0F22-8B82-94C4D5A69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331" y="3957305"/>
            <a:ext cx="7492996" cy="237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67BD9-1221-7D64-E4C0-A0FF82038B1C}"/>
              </a:ext>
            </a:extLst>
          </p:cNvPr>
          <p:cNvSpPr txBox="1"/>
          <p:nvPr/>
        </p:nvSpPr>
        <p:spPr>
          <a:xfrm>
            <a:off x="922867" y="2435823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Unmodified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E77C7-2DF8-D68C-683F-2BDD9E211BD1}"/>
              </a:ext>
            </a:extLst>
          </p:cNvPr>
          <p:cNvSpPr txBox="1"/>
          <p:nvPr/>
        </p:nvSpPr>
        <p:spPr>
          <a:xfrm>
            <a:off x="1134533" y="4767849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Modified</a:t>
            </a:r>
          </a:p>
        </p:txBody>
      </p:sp>
    </p:spTree>
    <p:extLst>
      <p:ext uri="{BB962C8B-B14F-4D97-AF65-F5344CB8AC3E}">
        <p14:creationId xmlns:p14="http://schemas.microsoft.com/office/powerpoint/2010/main" val="194366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4AAF-FCBD-7E12-7D78-885BC44E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192001" cy="800128"/>
          </a:xfrm>
        </p:spPr>
        <p:txBody>
          <a:bodyPr>
            <a:noAutofit/>
          </a:bodyPr>
          <a:lstStyle/>
          <a:p>
            <a:r>
              <a:rPr lang="en-US" sz="3600" dirty="0"/>
              <a:t>Effect of Sequence on Morphology (Unmodified proteins)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2E5D51-47AD-14C9-832D-E08BAADC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8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AF27854-0A61-66F9-AB49-CEAA03F4F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81" y="1201208"/>
            <a:ext cx="3396498" cy="552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34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4AAF-FCBD-7E12-7D78-885BC44E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192001" cy="800128"/>
          </a:xfrm>
        </p:spPr>
        <p:txBody>
          <a:bodyPr>
            <a:noAutofit/>
          </a:bodyPr>
          <a:lstStyle/>
          <a:p>
            <a:r>
              <a:rPr lang="en-US" sz="3600" dirty="0"/>
              <a:t>Effect of Sequence on Morphology (Modified proteins)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2E5D51-47AD-14C9-832D-E08BAADC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9</a:t>
            </a:fld>
            <a:endParaRPr lang="en-US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14CF7DB3-06CF-576C-2815-92C87ADCE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94" y="1190625"/>
            <a:ext cx="3488788" cy="553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65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Template_NoButton</Template>
  <TotalTime>2647</TotalTime>
  <Words>211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 Math</vt:lpstr>
      <vt:lpstr>FreightSans Pro Semibold</vt:lpstr>
      <vt:lpstr>Lucida Grande</vt:lpstr>
      <vt:lpstr>Lucida Grande</vt:lpstr>
      <vt:lpstr>Wingdings</vt:lpstr>
      <vt:lpstr>Office Theme</vt:lpstr>
      <vt:lpstr>[WIP] NF Results</vt:lpstr>
      <vt:lpstr>Problem</vt:lpstr>
      <vt:lpstr>Model</vt:lpstr>
      <vt:lpstr>Treatment of Sequences</vt:lpstr>
      <vt:lpstr>Coarse-grained Distributions (1 of 2)</vt:lpstr>
      <vt:lpstr>Coarse-grained Distributions (2 of 2)</vt:lpstr>
      <vt:lpstr>Agreement with AFM-measured heights</vt:lpstr>
      <vt:lpstr>Effect of Sequence on Morphology (Unmodified proteins)</vt:lpstr>
      <vt:lpstr>Effect of Sequence on Morphology (Modified proteins)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 Update</dc:title>
  <dc:creator>Takashi Yokokura</dc:creator>
  <cp:lastModifiedBy>Takashi Yokokura</cp:lastModifiedBy>
  <cp:revision>21</cp:revision>
  <dcterms:created xsi:type="dcterms:W3CDTF">2023-12-14T00:46:32Z</dcterms:created>
  <dcterms:modified xsi:type="dcterms:W3CDTF">2024-04-05T22:55:31Z</dcterms:modified>
</cp:coreProperties>
</file>