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9" r:id="rId4"/>
    <p:sldId id="271" r:id="rId5"/>
    <p:sldId id="270" r:id="rId6"/>
    <p:sldId id="263" r:id="rId7"/>
    <p:sldId id="272" r:id="rId8"/>
    <p:sldId id="267" r:id="rId9"/>
    <p:sldId id="265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8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0"/>
            <a:ext cx="10515600" cy="1325563"/>
          </a:xfrm>
        </p:spPr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2333625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08F3318D-5313-A55D-25C7-FCB90FE14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26" y="1459937"/>
            <a:ext cx="4350720" cy="104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515600" cy="1012932"/>
          </a:xfrm>
        </p:spPr>
        <p:txBody>
          <a:bodyPr>
            <a:normAutofit/>
          </a:bodyPr>
          <a:lstStyle/>
          <a:p>
            <a:r>
              <a:rPr lang="en-US" sz="3600" dirty="0"/>
              <a:t>Density profiles (Proposed Figure)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AEDD7C9-57E8-E5BA-92F3-00F9ABF8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350" y="1546672"/>
            <a:ext cx="3228395" cy="24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CB14CF5-A854-6F28-219C-51498F52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30" y="3854144"/>
            <a:ext cx="3228394" cy="251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28A4F1-9C41-8C2D-C30E-9F9E5C07C7AD}"/>
              </a:ext>
            </a:extLst>
          </p:cNvPr>
          <p:cNvGrpSpPr/>
          <p:nvPr/>
        </p:nvGrpSpPr>
        <p:grpSpPr>
          <a:xfrm>
            <a:off x="195029" y="956201"/>
            <a:ext cx="3751048" cy="2829671"/>
            <a:chOff x="2221126" y="1081883"/>
            <a:chExt cx="3751048" cy="2829671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BAF92F6-08BA-F681-D146-DD3384C8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26" y="1081883"/>
              <a:ext cx="3627223" cy="282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489F7-4328-A846-0C28-E5AE24A64616}"/>
                </a:ext>
              </a:extLst>
            </p:cNvPr>
            <p:cNvSpPr txBox="1"/>
            <p:nvPr/>
          </p:nvSpPr>
          <p:spPr>
            <a:xfrm>
              <a:off x="3724275" y="2789101"/>
              <a:ext cx="2247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2 (negative block) dashed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F72D5-6B39-3E0C-9E28-DA8E7B440CA4}"/>
              </a:ext>
            </a:extLst>
          </p:cNvPr>
          <p:cNvGrpSpPr/>
          <p:nvPr/>
        </p:nvGrpSpPr>
        <p:grpSpPr>
          <a:xfrm>
            <a:off x="102974" y="3495539"/>
            <a:ext cx="3732568" cy="3270875"/>
            <a:chOff x="2325900" y="3637247"/>
            <a:chExt cx="3417673" cy="299493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1C55BCF6-F52B-BD65-7989-2CA43AED9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74"/>
            <a:stretch/>
          </p:blipFill>
          <p:spPr bwMode="auto">
            <a:xfrm>
              <a:off x="2325900" y="3637247"/>
              <a:ext cx="3417673" cy="299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7449CDC-B934-74FE-2531-410A7284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36"/>
            <a:stretch/>
          </p:blipFill>
          <p:spPr bwMode="auto">
            <a:xfrm>
              <a:off x="3625538" y="4016122"/>
              <a:ext cx="1965466" cy="1718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FA0A2-9EFE-FE1A-8672-B48BF9918318}"/>
                </a:ext>
              </a:extLst>
            </p:cNvPr>
            <p:cNvSpPr txBox="1"/>
            <p:nvPr/>
          </p:nvSpPr>
          <p:spPr>
            <a:xfrm>
              <a:off x="3343105" y="5721694"/>
              <a:ext cx="2247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3 (</a:t>
              </a:r>
              <a:r>
                <a:rPr lang="en-US" sz="1400" dirty="0" err="1"/>
                <a:t>phos</a:t>
              </a:r>
              <a:r>
                <a:rPr lang="en-US" sz="1400" dirty="0"/>
                <a:t> block) dashed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6BD399-2F5E-B963-0F1F-4BB67E4C77CE}"/>
              </a:ext>
            </a:extLst>
          </p:cNvPr>
          <p:cNvSpPr txBox="1"/>
          <p:nvPr/>
        </p:nvSpPr>
        <p:spPr>
          <a:xfrm>
            <a:off x="3973250" y="3306029"/>
            <a:ext cx="471407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(p)NFH changes: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Blocks 2 and 3 play different roles depending on ionic strength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high Cs, the </a:t>
            </a:r>
            <a:r>
              <a:rPr lang="en-US" dirty="0" err="1"/>
              <a:t>inhomogeneously</a:t>
            </a:r>
            <a:r>
              <a:rPr lang="en-US" dirty="0"/>
              <a:t> charged block (2) is at the edge of the </a:t>
            </a:r>
            <a:r>
              <a:rPr lang="en-US" dirty="0" err="1"/>
              <a:t>phos</a:t>
            </a:r>
            <a:r>
              <a:rPr lang="en-US" dirty="0"/>
              <a:t>. brush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 low Cs, the </a:t>
            </a:r>
            <a:r>
              <a:rPr lang="en-US" dirty="0" err="1"/>
              <a:t>phos</a:t>
            </a:r>
            <a:r>
              <a:rPr lang="en-US" dirty="0"/>
              <a:t>. block (3) leads the rest of the chain to a dilute outer layer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B646BAD-4F08-4B50-8315-8EB7A5BCA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030" y="2169209"/>
            <a:ext cx="4380516" cy="111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209675"/>
            <a:ext cx="10515600" cy="549513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High NFM stiffness prevents reorganization and high height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Low NFH stiffness allows for reorganization with </a:t>
            </a:r>
            <a:r>
              <a:rPr lang="en-US" sz="2000" dirty="0" err="1"/>
              <a:t>phos</a:t>
            </a:r>
            <a:r>
              <a:rPr lang="en-US" sz="2000" dirty="0"/>
              <a:t>. and ionic strength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Finish fitting </a:t>
            </a:r>
            <a:r>
              <a:rPr lang="en-US" sz="2400" dirty="0" err="1"/>
              <a:t>pNFM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Use same parameters for NFM (expect little to change)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Very fine-tune (p)NFH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BA39-0F80-1BD8-4D2A-1BD49E20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201910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397</Words>
  <Application>Microsoft Office PowerPoint</Application>
  <PresentationFormat>Widescreen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SI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41</cp:revision>
  <dcterms:created xsi:type="dcterms:W3CDTF">2023-01-30T04:46:42Z</dcterms:created>
  <dcterms:modified xsi:type="dcterms:W3CDTF">2023-05-15T05:58:36Z</dcterms:modified>
</cp:coreProperties>
</file>