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3" r:id="rId4"/>
    <p:sldId id="266" r:id="rId5"/>
    <p:sldId id="258" r:id="rId6"/>
    <p:sldId id="264" r:id="rId7"/>
    <p:sldId id="257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96C9-87D6-4397-8274-514E510AA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8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71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5.png"/><Relationship Id="rId5" Type="http://schemas.openxmlformats.org/officeDocument/2006/relationships/image" Target="../media/image21.png"/><Relationship Id="rId10" Type="http://schemas.openxmlformats.org/officeDocument/2006/relationships/image" Target="../media/image6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067"/>
            <a:ext cx="9144000" cy="2387600"/>
          </a:xfrm>
        </p:spPr>
        <p:txBody>
          <a:bodyPr/>
          <a:lstStyle/>
          <a:p>
            <a:r>
              <a:rPr lang="en-US" dirty="0"/>
              <a:t>Microphase Segregation of Polyelectrolyte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86667"/>
            <a:ext cx="9144000" cy="2540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Takashi Yokokura</a:t>
            </a:r>
          </a:p>
          <a:p>
            <a:r>
              <a:rPr lang="en-US" dirty="0"/>
              <a:t>Advisor: Prof. Rui Wang</a:t>
            </a:r>
          </a:p>
          <a:p>
            <a:r>
              <a:rPr lang="en-US" dirty="0"/>
              <a:t>UC Berkeley, Chemical and Biomolecular Engineering</a:t>
            </a:r>
          </a:p>
          <a:p>
            <a:r>
              <a:rPr lang="en-US" dirty="0"/>
              <a:t>Charged and Ion-Containing Polymers I</a:t>
            </a:r>
          </a:p>
          <a:p>
            <a:r>
              <a:rPr lang="en-US" dirty="0"/>
              <a:t>3/6/2023, 8:00 am - 11:00 am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Polymer brushes are /interesting/ for both applications and biological understanding</a:t>
            </a:r>
          </a:p>
          <a:p>
            <a:r>
              <a:rPr lang="en-US" dirty="0"/>
              <a:t>Systematic study explores possible phase space for discovery of new conformational targets and possible transition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BFB2-8B88-A303-2D5B-5DE39D06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3FD8-6026-EDB2-BD84-A17CE618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helps to understand mechanisms and structures that are not experimentally available or not predicted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A8286-906C-3629-BCAD-846FC34B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15F90-1B3C-A64E-8E68-58C7294D1A8D}"/>
                  </a:ext>
                </a:extLst>
              </p:cNvPr>
              <p:cNvSpPr txBox="1"/>
              <p:nvPr/>
            </p:nvSpPr>
            <p:spPr>
              <a:xfrm>
                <a:off x="5278979" y="6497861"/>
                <a:ext cx="41962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1400" dirty="0">
                    <a:latin typeface="Lucida grande" panose="020B0502040204020203"/>
                  </a:rPr>
                  <a:t>(Indices)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latin typeface="Lucida grande" panose="020B0502040204020203"/>
                  </a:rPr>
                  <a:t> : Solvent;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dirty="0">
                    <a:latin typeface="Lucida grande" panose="020B0502040204020203"/>
                  </a:rPr>
                  <a:t> : Cation;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1400" dirty="0">
                    <a:latin typeface="Lucida grande" panose="020B0502040204020203"/>
                  </a:rPr>
                  <a:t>  : Anion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15F90-1B3C-A64E-8E68-58C7294D1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79" y="6497861"/>
                <a:ext cx="4196239" cy="362984"/>
              </a:xfrm>
              <a:prstGeom prst="rect">
                <a:avLst/>
              </a:prstGeom>
              <a:blipFill>
                <a:blip r:embed="rId3"/>
                <a:stretch>
                  <a:fillRect l="-436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093570" cy="800128"/>
          </a:xfrm>
        </p:spPr>
        <p:txBody>
          <a:bodyPr>
            <a:normAutofit/>
          </a:bodyPr>
          <a:lstStyle/>
          <a:p>
            <a:r>
              <a:rPr lang="en-US" dirty="0"/>
              <a:t>System Species and Interactions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1579" y="2098171"/>
            <a:ext cx="407738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latin typeface="Lucida grande" panose="020B0502040204020203"/>
              </a:rPr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Elasticity (</a:t>
            </a:r>
            <a:r>
              <a:rPr lang="en-US" dirty="0">
                <a:solidFill>
                  <a:schemeClr val="accent2"/>
                </a:solidFill>
                <a:latin typeface="Lucida grande" panose="020B0502040204020203"/>
              </a:rPr>
              <a:t>monomer</a:t>
            </a:r>
            <a:r>
              <a:rPr lang="en-US" dirty="0">
                <a:latin typeface="Lucida grande" panose="020B0502040204020203"/>
              </a:rPr>
              <a:t>-</a:t>
            </a:r>
            <a:r>
              <a:rPr lang="en-US" dirty="0">
                <a:solidFill>
                  <a:schemeClr val="accent2"/>
                </a:solidFill>
                <a:latin typeface="Lucida grande" panose="020B0502040204020203"/>
              </a:rPr>
              <a:t>monomer</a:t>
            </a:r>
            <a:r>
              <a:rPr lang="en-US" dirty="0">
                <a:latin typeface="Lucida grande" panose="020B0502040204020203"/>
              </a:rPr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Solubility (</a:t>
            </a:r>
            <a:r>
              <a:rPr lang="en-US" dirty="0">
                <a:solidFill>
                  <a:schemeClr val="tx2"/>
                </a:solidFill>
                <a:latin typeface="Lucida grande" panose="020B0502040204020203"/>
              </a:rPr>
              <a:t>solvent</a:t>
            </a:r>
            <a:r>
              <a:rPr lang="en-US" dirty="0">
                <a:latin typeface="Lucida grande" panose="020B0502040204020203"/>
              </a:rPr>
              <a:t>-</a:t>
            </a:r>
            <a:r>
              <a:rPr lang="en-US" dirty="0">
                <a:solidFill>
                  <a:schemeClr val="accent2"/>
                </a:solidFill>
                <a:latin typeface="Lucida grande" panose="020B0502040204020203"/>
              </a:rPr>
              <a:t>monomer</a:t>
            </a:r>
            <a:r>
              <a:rPr lang="en-US" dirty="0">
                <a:latin typeface="Lucida grande" panose="020B0502040204020203"/>
              </a:rPr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Electrostatics (</a:t>
            </a:r>
            <a:r>
              <a:rPr lang="en-US" dirty="0">
                <a:solidFill>
                  <a:schemeClr val="accent1"/>
                </a:solidFill>
                <a:latin typeface="Lucida grande" panose="020B0502040204020203"/>
              </a:rPr>
              <a:t>ion</a:t>
            </a:r>
            <a:r>
              <a:rPr lang="en-US" dirty="0">
                <a:latin typeface="Lucida grande" panose="020B0502040204020203"/>
              </a:rPr>
              <a:t>-</a:t>
            </a:r>
            <a:r>
              <a:rPr lang="en-US" dirty="0">
                <a:solidFill>
                  <a:schemeClr val="accent2"/>
                </a:solidFill>
                <a:latin typeface="Lucida grande" panose="020B0502040204020203"/>
              </a:rPr>
              <a:t>monomer</a:t>
            </a:r>
            <a:r>
              <a:rPr lang="en-US" dirty="0">
                <a:latin typeface="Lucida grande" panose="020B0502040204020203"/>
              </a:rPr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4" y="6342099"/>
            <a:ext cx="1430607" cy="3842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096000" y="1426764"/>
            <a:ext cx="479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>
                <a:latin typeface="Lucida grande" panose="020B0502040204020203"/>
              </a:rPr>
              <a:t>What is the system made up of?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C95931-AB20-84C6-09E7-6506EBECEEA9}"/>
              </a:ext>
            </a:extLst>
          </p:cNvPr>
          <p:cNvSpPr txBox="1"/>
          <p:nvPr/>
        </p:nvSpPr>
        <p:spPr>
          <a:xfrm>
            <a:off x="9475218" y="2200934"/>
            <a:ext cx="206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Polymer curve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B847FA-7868-4315-BB00-AB8FD5AF596D}"/>
              </a:ext>
            </a:extLst>
          </p:cNvPr>
          <p:cNvGrpSpPr/>
          <p:nvPr/>
        </p:nvGrpSpPr>
        <p:grpSpPr>
          <a:xfrm>
            <a:off x="9369912" y="4204193"/>
            <a:ext cx="2527388" cy="2106320"/>
            <a:chOff x="9084313" y="4133482"/>
            <a:chExt cx="2762513" cy="230227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46B3CE6-12AB-88F9-DDEA-1FA88CF20D27}"/>
                </a:ext>
              </a:extLst>
            </p:cNvPr>
            <p:cNvGrpSpPr/>
            <p:nvPr/>
          </p:nvGrpSpPr>
          <p:grpSpPr>
            <a:xfrm>
              <a:off x="9084313" y="4133482"/>
              <a:ext cx="2762513" cy="2302273"/>
              <a:chOff x="9084313" y="4133482"/>
              <a:chExt cx="2762513" cy="2302273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333E279B-E589-2C65-8C68-34011FC051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23400" y="4456673"/>
                <a:ext cx="0" cy="19790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14FB392A-F632-3E7E-9E08-A0765A3CB2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4313" y="5472915"/>
                <a:ext cx="2474540" cy="1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9A1E5AE5-AFB7-FAE4-AA77-370F2E1FF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5680" y="4133482"/>
                <a:ext cx="171805" cy="203042"/>
              </a:xfrm>
              <a:prstGeom prst="rect">
                <a:avLst/>
              </a:prstGeom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42E257D-592E-7A01-A5CB-40A8E0545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41874" y="5399869"/>
                <a:ext cx="204952" cy="167688"/>
              </a:xfrm>
              <a:prstGeom prst="rect">
                <a:avLst/>
              </a:prstGeom>
            </p:spPr>
          </p:pic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1EA976DF-1A9E-7731-168E-2220B8A0D490}"/>
                </a:ext>
              </a:extLst>
            </p:cNvPr>
            <p:cNvGrpSpPr/>
            <p:nvPr/>
          </p:nvGrpSpPr>
          <p:grpSpPr>
            <a:xfrm>
              <a:off x="9580183" y="4447592"/>
              <a:ext cx="2084182" cy="1718178"/>
              <a:chOff x="9580183" y="4447592"/>
              <a:chExt cx="2084182" cy="1718178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BFEF03E-6331-7AA7-308C-1E5B93BEE2BF}"/>
                  </a:ext>
                </a:extLst>
              </p:cNvPr>
              <p:cNvSpPr/>
              <p:nvPr/>
            </p:nvSpPr>
            <p:spPr>
              <a:xfrm>
                <a:off x="9697886" y="4554716"/>
                <a:ext cx="120544" cy="1205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E48C732-567B-E6CD-BD43-4BDDD47AEA47}"/>
                  </a:ext>
                </a:extLst>
              </p:cNvPr>
              <p:cNvSpPr/>
              <p:nvPr/>
            </p:nvSpPr>
            <p:spPr>
              <a:xfrm>
                <a:off x="9811808" y="5666148"/>
                <a:ext cx="120544" cy="1205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09A491E-366D-19DE-204B-9105653A083D}"/>
                  </a:ext>
                </a:extLst>
              </p:cNvPr>
              <p:cNvSpPr/>
              <p:nvPr/>
            </p:nvSpPr>
            <p:spPr>
              <a:xfrm>
                <a:off x="10652929" y="5053021"/>
                <a:ext cx="120544" cy="1205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E44C539-8D10-66B2-C604-C46AC87C18F5}"/>
                  </a:ext>
                </a:extLst>
              </p:cNvPr>
              <p:cNvSpPr/>
              <p:nvPr/>
            </p:nvSpPr>
            <p:spPr>
              <a:xfrm>
                <a:off x="10984611" y="4447592"/>
                <a:ext cx="120544" cy="1205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179061E8-3A4F-5835-A694-DC1341D00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66282" y="4798491"/>
                <a:ext cx="269528" cy="215622"/>
              </a:xfrm>
              <a:prstGeom prst="rect">
                <a:avLst/>
              </a:prstGeom>
            </p:spPr>
          </p:pic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F6A5509-C8D2-ABB6-949E-3E0DB6C65A15}"/>
                  </a:ext>
                </a:extLst>
              </p:cNvPr>
              <p:cNvSpPr/>
              <p:nvPr/>
            </p:nvSpPr>
            <p:spPr>
              <a:xfrm>
                <a:off x="11290790" y="5820508"/>
                <a:ext cx="120544" cy="1205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B3BFCB90-C522-A452-2122-D9542EDC5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45208" y="4615630"/>
                <a:ext cx="602642" cy="199261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B63A938E-1CC7-9EE4-56A3-F4133A46B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0183" y="5874220"/>
                <a:ext cx="622303" cy="205762"/>
              </a:xfrm>
              <a:prstGeom prst="rect">
                <a:avLst/>
              </a:prstGeom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58411CE4-284C-C506-A6F4-ED72E2D09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37440" y="5220057"/>
                <a:ext cx="593389" cy="196201"/>
              </a:xfrm>
              <a:prstGeom prst="rect">
                <a:avLst/>
              </a:prstGeom>
            </p:spPr>
          </p:pic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69688FA6-06B7-6546-6723-148AD4EB2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18084" y="5952081"/>
                <a:ext cx="646281" cy="213689"/>
              </a:xfrm>
              <a:prstGeom prst="rect">
                <a:avLst/>
              </a:prstGeom>
            </p:spPr>
          </p:pic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F120FD33-2491-9B51-0CE4-10B3B110B9F2}"/>
              </a:ext>
            </a:extLst>
          </p:cNvPr>
          <p:cNvSpPr txBox="1"/>
          <p:nvPr/>
        </p:nvSpPr>
        <p:spPr>
          <a:xfrm>
            <a:off x="9109101" y="3815919"/>
            <a:ext cx="285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Discrete particle locations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E6C7972-7AC7-7159-6063-518FABBDBD9C}"/>
              </a:ext>
            </a:extLst>
          </p:cNvPr>
          <p:cNvGrpSpPr/>
          <p:nvPr/>
        </p:nvGrpSpPr>
        <p:grpSpPr>
          <a:xfrm>
            <a:off x="9336861" y="2665197"/>
            <a:ext cx="2505083" cy="886080"/>
            <a:chOff x="9530938" y="2633717"/>
            <a:chExt cx="2505083" cy="8860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2DD0E91-E753-CFBA-362D-B0D6595DCCE2}"/>
                </a:ext>
              </a:extLst>
            </p:cNvPr>
            <p:cNvSpPr/>
            <p:nvPr/>
          </p:nvSpPr>
          <p:spPr>
            <a:xfrm>
              <a:off x="9780672" y="2831553"/>
              <a:ext cx="2023583" cy="471109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897467 w 2016565"/>
                <a:gd name="connsiteY16" fmla="*/ 409196 h 477166"/>
                <a:gd name="connsiteX17" fmla="*/ 1413934 w 2016565"/>
                <a:gd name="connsiteY17" fmla="*/ 392263 h 477166"/>
                <a:gd name="connsiteX18" fmla="*/ 1388534 w 2016565"/>
                <a:gd name="connsiteY18" fmla="*/ 205996 h 477166"/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897467 w 2016565"/>
                <a:gd name="connsiteY15" fmla="*/ 409196 h 477166"/>
                <a:gd name="connsiteX16" fmla="*/ 1413934 w 2016565"/>
                <a:gd name="connsiteY16" fmla="*/ 392263 h 477166"/>
                <a:gd name="connsiteX17" fmla="*/ 1388534 w 2016565"/>
                <a:gd name="connsiteY17" fmla="*/ 205996 h 477166"/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1126067 w 2016565"/>
                <a:gd name="connsiteY4" fmla="*/ 299129 h 477166"/>
                <a:gd name="connsiteX5" fmla="*/ 1354667 w 2016565"/>
                <a:gd name="connsiteY5" fmla="*/ 112863 h 477166"/>
                <a:gd name="connsiteX6" fmla="*/ 1701800 w 2016565"/>
                <a:gd name="connsiteY6" fmla="*/ 290663 h 477166"/>
                <a:gd name="connsiteX7" fmla="*/ 1938867 w 2016565"/>
                <a:gd name="connsiteY7" fmla="*/ 163663 h 477166"/>
                <a:gd name="connsiteX8" fmla="*/ 1820334 w 2016565"/>
                <a:gd name="connsiteY8" fmla="*/ 2796 h 477166"/>
                <a:gd name="connsiteX9" fmla="*/ 1693334 w 2016565"/>
                <a:gd name="connsiteY9" fmla="*/ 307596 h 477166"/>
                <a:gd name="connsiteX10" fmla="*/ 1879600 w 2016565"/>
                <a:gd name="connsiteY10" fmla="*/ 476929 h 477166"/>
                <a:gd name="connsiteX11" fmla="*/ 2006600 w 2016565"/>
                <a:gd name="connsiteY11" fmla="*/ 273729 h 477166"/>
                <a:gd name="connsiteX12" fmla="*/ 1608667 w 2016565"/>
                <a:gd name="connsiteY12" fmla="*/ 78996 h 477166"/>
                <a:gd name="connsiteX13" fmla="*/ 1278467 w 2016565"/>
                <a:gd name="connsiteY13" fmla="*/ 332996 h 477166"/>
                <a:gd name="connsiteX14" fmla="*/ 897467 w 2016565"/>
                <a:gd name="connsiteY14" fmla="*/ 409196 h 477166"/>
                <a:gd name="connsiteX15" fmla="*/ 1413934 w 2016565"/>
                <a:gd name="connsiteY15" fmla="*/ 392263 h 477166"/>
                <a:gd name="connsiteX16" fmla="*/ 1388534 w 2016565"/>
                <a:gd name="connsiteY16" fmla="*/ 205996 h 477166"/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1354667 w 2016565"/>
                <a:gd name="connsiteY4" fmla="*/ 112863 h 477166"/>
                <a:gd name="connsiteX5" fmla="*/ 1701800 w 2016565"/>
                <a:gd name="connsiteY5" fmla="*/ 290663 h 477166"/>
                <a:gd name="connsiteX6" fmla="*/ 1938867 w 2016565"/>
                <a:gd name="connsiteY6" fmla="*/ 163663 h 477166"/>
                <a:gd name="connsiteX7" fmla="*/ 1820334 w 2016565"/>
                <a:gd name="connsiteY7" fmla="*/ 2796 h 477166"/>
                <a:gd name="connsiteX8" fmla="*/ 1693334 w 2016565"/>
                <a:gd name="connsiteY8" fmla="*/ 307596 h 477166"/>
                <a:gd name="connsiteX9" fmla="*/ 1879600 w 2016565"/>
                <a:gd name="connsiteY9" fmla="*/ 476929 h 477166"/>
                <a:gd name="connsiteX10" fmla="*/ 2006600 w 2016565"/>
                <a:gd name="connsiteY10" fmla="*/ 273729 h 477166"/>
                <a:gd name="connsiteX11" fmla="*/ 1608667 w 2016565"/>
                <a:gd name="connsiteY11" fmla="*/ 78996 h 477166"/>
                <a:gd name="connsiteX12" fmla="*/ 1278467 w 2016565"/>
                <a:gd name="connsiteY12" fmla="*/ 332996 h 477166"/>
                <a:gd name="connsiteX13" fmla="*/ 897467 w 2016565"/>
                <a:gd name="connsiteY13" fmla="*/ 409196 h 477166"/>
                <a:gd name="connsiteX14" fmla="*/ 1413934 w 2016565"/>
                <a:gd name="connsiteY14" fmla="*/ 392263 h 477166"/>
                <a:gd name="connsiteX15" fmla="*/ 1388534 w 2016565"/>
                <a:gd name="connsiteY15" fmla="*/ 205996 h 477166"/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1701800 w 2016565"/>
                <a:gd name="connsiteY4" fmla="*/ 290663 h 477166"/>
                <a:gd name="connsiteX5" fmla="*/ 1938867 w 2016565"/>
                <a:gd name="connsiteY5" fmla="*/ 163663 h 477166"/>
                <a:gd name="connsiteX6" fmla="*/ 1820334 w 2016565"/>
                <a:gd name="connsiteY6" fmla="*/ 2796 h 477166"/>
                <a:gd name="connsiteX7" fmla="*/ 1693334 w 2016565"/>
                <a:gd name="connsiteY7" fmla="*/ 307596 h 477166"/>
                <a:gd name="connsiteX8" fmla="*/ 1879600 w 2016565"/>
                <a:gd name="connsiteY8" fmla="*/ 476929 h 477166"/>
                <a:gd name="connsiteX9" fmla="*/ 2006600 w 2016565"/>
                <a:gd name="connsiteY9" fmla="*/ 273729 h 477166"/>
                <a:gd name="connsiteX10" fmla="*/ 1608667 w 2016565"/>
                <a:gd name="connsiteY10" fmla="*/ 78996 h 477166"/>
                <a:gd name="connsiteX11" fmla="*/ 1278467 w 2016565"/>
                <a:gd name="connsiteY11" fmla="*/ 332996 h 477166"/>
                <a:gd name="connsiteX12" fmla="*/ 897467 w 2016565"/>
                <a:gd name="connsiteY12" fmla="*/ 409196 h 477166"/>
                <a:gd name="connsiteX13" fmla="*/ 1413934 w 2016565"/>
                <a:gd name="connsiteY13" fmla="*/ 392263 h 477166"/>
                <a:gd name="connsiteX14" fmla="*/ 1388534 w 2016565"/>
                <a:gd name="connsiteY14" fmla="*/ 205996 h 477166"/>
                <a:gd name="connsiteX0" fmla="*/ 0 w 2037018"/>
                <a:gd name="connsiteY0" fmla="*/ 70529 h 477166"/>
                <a:gd name="connsiteX1" fmla="*/ 211667 w 2037018"/>
                <a:gd name="connsiteY1" fmla="*/ 349929 h 477166"/>
                <a:gd name="connsiteX2" fmla="*/ 533400 w 2037018"/>
                <a:gd name="connsiteY2" fmla="*/ 155196 h 477166"/>
                <a:gd name="connsiteX3" fmla="*/ 651934 w 2037018"/>
                <a:gd name="connsiteY3" fmla="*/ 332996 h 477166"/>
                <a:gd name="connsiteX4" fmla="*/ 1701800 w 2037018"/>
                <a:gd name="connsiteY4" fmla="*/ 290663 h 477166"/>
                <a:gd name="connsiteX5" fmla="*/ 1938867 w 2037018"/>
                <a:gd name="connsiteY5" fmla="*/ 163663 h 477166"/>
                <a:gd name="connsiteX6" fmla="*/ 1820334 w 2037018"/>
                <a:gd name="connsiteY6" fmla="*/ 2796 h 477166"/>
                <a:gd name="connsiteX7" fmla="*/ 1693334 w 2037018"/>
                <a:gd name="connsiteY7" fmla="*/ 307596 h 477166"/>
                <a:gd name="connsiteX8" fmla="*/ 1879600 w 2037018"/>
                <a:gd name="connsiteY8" fmla="*/ 476929 h 477166"/>
                <a:gd name="connsiteX9" fmla="*/ 2006600 w 2037018"/>
                <a:gd name="connsiteY9" fmla="*/ 273729 h 477166"/>
                <a:gd name="connsiteX10" fmla="*/ 1278467 w 2037018"/>
                <a:gd name="connsiteY10" fmla="*/ 332996 h 477166"/>
                <a:gd name="connsiteX11" fmla="*/ 897467 w 2037018"/>
                <a:gd name="connsiteY11" fmla="*/ 409196 h 477166"/>
                <a:gd name="connsiteX12" fmla="*/ 1413934 w 2037018"/>
                <a:gd name="connsiteY12" fmla="*/ 392263 h 477166"/>
                <a:gd name="connsiteX13" fmla="*/ 1388534 w 2037018"/>
                <a:gd name="connsiteY13" fmla="*/ 205996 h 477166"/>
                <a:gd name="connsiteX0" fmla="*/ 0 w 2037018"/>
                <a:gd name="connsiteY0" fmla="*/ 70529 h 477166"/>
                <a:gd name="connsiteX1" fmla="*/ 211667 w 2037018"/>
                <a:gd name="connsiteY1" fmla="*/ 349929 h 477166"/>
                <a:gd name="connsiteX2" fmla="*/ 533400 w 2037018"/>
                <a:gd name="connsiteY2" fmla="*/ 155196 h 477166"/>
                <a:gd name="connsiteX3" fmla="*/ 651934 w 2037018"/>
                <a:gd name="connsiteY3" fmla="*/ 332996 h 477166"/>
                <a:gd name="connsiteX4" fmla="*/ 1701800 w 2037018"/>
                <a:gd name="connsiteY4" fmla="*/ 290663 h 477166"/>
                <a:gd name="connsiteX5" fmla="*/ 1938867 w 2037018"/>
                <a:gd name="connsiteY5" fmla="*/ 163663 h 477166"/>
                <a:gd name="connsiteX6" fmla="*/ 1820334 w 2037018"/>
                <a:gd name="connsiteY6" fmla="*/ 2796 h 477166"/>
                <a:gd name="connsiteX7" fmla="*/ 1693334 w 2037018"/>
                <a:gd name="connsiteY7" fmla="*/ 307596 h 477166"/>
                <a:gd name="connsiteX8" fmla="*/ 1879600 w 2037018"/>
                <a:gd name="connsiteY8" fmla="*/ 476929 h 477166"/>
                <a:gd name="connsiteX9" fmla="*/ 2006600 w 2037018"/>
                <a:gd name="connsiteY9" fmla="*/ 273729 h 477166"/>
                <a:gd name="connsiteX10" fmla="*/ 1278467 w 2037018"/>
                <a:gd name="connsiteY10" fmla="*/ 332996 h 477166"/>
                <a:gd name="connsiteX11" fmla="*/ 897467 w 2037018"/>
                <a:gd name="connsiteY11" fmla="*/ 409196 h 477166"/>
                <a:gd name="connsiteX12" fmla="*/ 1413934 w 2037018"/>
                <a:gd name="connsiteY12" fmla="*/ 392263 h 477166"/>
                <a:gd name="connsiteX0" fmla="*/ 0 w 2037018"/>
                <a:gd name="connsiteY0" fmla="*/ 70529 h 477166"/>
                <a:gd name="connsiteX1" fmla="*/ 211667 w 2037018"/>
                <a:gd name="connsiteY1" fmla="*/ 349929 h 477166"/>
                <a:gd name="connsiteX2" fmla="*/ 533400 w 2037018"/>
                <a:gd name="connsiteY2" fmla="*/ 155196 h 477166"/>
                <a:gd name="connsiteX3" fmla="*/ 651934 w 2037018"/>
                <a:gd name="connsiteY3" fmla="*/ 332996 h 477166"/>
                <a:gd name="connsiteX4" fmla="*/ 1701800 w 2037018"/>
                <a:gd name="connsiteY4" fmla="*/ 290663 h 477166"/>
                <a:gd name="connsiteX5" fmla="*/ 1938867 w 2037018"/>
                <a:gd name="connsiteY5" fmla="*/ 163663 h 477166"/>
                <a:gd name="connsiteX6" fmla="*/ 1820334 w 2037018"/>
                <a:gd name="connsiteY6" fmla="*/ 2796 h 477166"/>
                <a:gd name="connsiteX7" fmla="*/ 1693334 w 2037018"/>
                <a:gd name="connsiteY7" fmla="*/ 307596 h 477166"/>
                <a:gd name="connsiteX8" fmla="*/ 1879600 w 2037018"/>
                <a:gd name="connsiteY8" fmla="*/ 476929 h 477166"/>
                <a:gd name="connsiteX9" fmla="*/ 2006600 w 2037018"/>
                <a:gd name="connsiteY9" fmla="*/ 273729 h 477166"/>
                <a:gd name="connsiteX10" fmla="*/ 1278467 w 2037018"/>
                <a:gd name="connsiteY10" fmla="*/ 332996 h 477166"/>
                <a:gd name="connsiteX11" fmla="*/ 897467 w 2037018"/>
                <a:gd name="connsiteY11" fmla="*/ 409196 h 477166"/>
                <a:gd name="connsiteX0" fmla="*/ 0 w 2063155"/>
                <a:gd name="connsiteY0" fmla="*/ 70529 h 477166"/>
                <a:gd name="connsiteX1" fmla="*/ 211667 w 2063155"/>
                <a:gd name="connsiteY1" fmla="*/ 349929 h 477166"/>
                <a:gd name="connsiteX2" fmla="*/ 533400 w 2063155"/>
                <a:gd name="connsiteY2" fmla="*/ 155196 h 477166"/>
                <a:gd name="connsiteX3" fmla="*/ 651934 w 2063155"/>
                <a:gd name="connsiteY3" fmla="*/ 332996 h 477166"/>
                <a:gd name="connsiteX4" fmla="*/ 1701800 w 2063155"/>
                <a:gd name="connsiteY4" fmla="*/ 290663 h 477166"/>
                <a:gd name="connsiteX5" fmla="*/ 1938867 w 2063155"/>
                <a:gd name="connsiteY5" fmla="*/ 163663 h 477166"/>
                <a:gd name="connsiteX6" fmla="*/ 1820334 w 2063155"/>
                <a:gd name="connsiteY6" fmla="*/ 2796 h 477166"/>
                <a:gd name="connsiteX7" fmla="*/ 1693334 w 2063155"/>
                <a:gd name="connsiteY7" fmla="*/ 307596 h 477166"/>
                <a:gd name="connsiteX8" fmla="*/ 1879600 w 2063155"/>
                <a:gd name="connsiteY8" fmla="*/ 476929 h 477166"/>
                <a:gd name="connsiteX9" fmla="*/ 2006600 w 2063155"/>
                <a:gd name="connsiteY9" fmla="*/ 273729 h 477166"/>
                <a:gd name="connsiteX10" fmla="*/ 897467 w 2063155"/>
                <a:gd name="connsiteY10" fmla="*/ 409196 h 477166"/>
                <a:gd name="connsiteX0" fmla="*/ 0 w 2063155"/>
                <a:gd name="connsiteY0" fmla="*/ 67759 h 474396"/>
                <a:gd name="connsiteX1" fmla="*/ 211667 w 2063155"/>
                <a:gd name="connsiteY1" fmla="*/ 347159 h 474396"/>
                <a:gd name="connsiteX2" fmla="*/ 533400 w 2063155"/>
                <a:gd name="connsiteY2" fmla="*/ 152426 h 474396"/>
                <a:gd name="connsiteX3" fmla="*/ 651934 w 2063155"/>
                <a:gd name="connsiteY3" fmla="*/ 330226 h 474396"/>
                <a:gd name="connsiteX4" fmla="*/ 1701800 w 2063155"/>
                <a:gd name="connsiteY4" fmla="*/ 287893 h 474396"/>
                <a:gd name="connsiteX5" fmla="*/ 1820334 w 2063155"/>
                <a:gd name="connsiteY5" fmla="*/ 26 h 474396"/>
                <a:gd name="connsiteX6" fmla="*/ 1693334 w 2063155"/>
                <a:gd name="connsiteY6" fmla="*/ 304826 h 474396"/>
                <a:gd name="connsiteX7" fmla="*/ 1879600 w 2063155"/>
                <a:gd name="connsiteY7" fmla="*/ 474159 h 474396"/>
                <a:gd name="connsiteX8" fmla="*/ 2006600 w 2063155"/>
                <a:gd name="connsiteY8" fmla="*/ 270959 h 474396"/>
                <a:gd name="connsiteX9" fmla="*/ 897467 w 2063155"/>
                <a:gd name="connsiteY9" fmla="*/ 406426 h 474396"/>
                <a:gd name="connsiteX0" fmla="*/ 0 w 2051297"/>
                <a:gd name="connsiteY0" fmla="*/ 67759 h 474396"/>
                <a:gd name="connsiteX1" fmla="*/ 211667 w 2051297"/>
                <a:gd name="connsiteY1" fmla="*/ 347159 h 474396"/>
                <a:gd name="connsiteX2" fmla="*/ 533400 w 2051297"/>
                <a:gd name="connsiteY2" fmla="*/ 152426 h 474396"/>
                <a:gd name="connsiteX3" fmla="*/ 651934 w 2051297"/>
                <a:gd name="connsiteY3" fmla="*/ 330226 h 474396"/>
                <a:gd name="connsiteX4" fmla="*/ 1701800 w 2051297"/>
                <a:gd name="connsiteY4" fmla="*/ 287893 h 474396"/>
                <a:gd name="connsiteX5" fmla="*/ 1820334 w 2051297"/>
                <a:gd name="connsiteY5" fmla="*/ 26 h 474396"/>
                <a:gd name="connsiteX6" fmla="*/ 1693334 w 2051297"/>
                <a:gd name="connsiteY6" fmla="*/ 304826 h 474396"/>
                <a:gd name="connsiteX7" fmla="*/ 1879600 w 2051297"/>
                <a:gd name="connsiteY7" fmla="*/ 474159 h 474396"/>
                <a:gd name="connsiteX8" fmla="*/ 2006600 w 2051297"/>
                <a:gd name="connsiteY8" fmla="*/ 270959 h 474396"/>
                <a:gd name="connsiteX9" fmla="*/ 1067796 w 2051297"/>
                <a:gd name="connsiteY9" fmla="*/ 110590 h 474396"/>
                <a:gd name="connsiteX0" fmla="*/ 0 w 2062023"/>
                <a:gd name="connsiteY0" fmla="*/ 68050 h 476290"/>
                <a:gd name="connsiteX1" fmla="*/ 211667 w 2062023"/>
                <a:gd name="connsiteY1" fmla="*/ 347450 h 476290"/>
                <a:gd name="connsiteX2" fmla="*/ 533400 w 2062023"/>
                <a:gd name="connsiteY2" fmla="*/ 152717 h 476290"/>
                <a:gd name="connsiteX3" fmla="*/ 651934 w 2062023"/>
                <a:gd name="connsiteY3" fmla="*/ 330517 h 476290"/>
                <a:gd name="connsiteX4" fmla="*/ 1701800 w 2062023"/>
                <a:gd name="connsiteY4" fmla="*/ 288184 h 476290"/>
                <a:gd name="connsiteX5" fmla="*/ 1820334 w 2062023"/>
                <a:gd name="connsiteY5" fmla="*/ 317 h 476290"/>
                <a:gd name="connsiteX6" fmla="*/ 1271992 w 2062023"/>
                <a:gd name="connsiteY6" fmla="*/ 349940 h 476290"/>
                <a:gd name="connsiteX7" fmla="*/ 1879600 w 2062023"/>
                <a:gd name="connsiteY7" fmla="*/ 474450 h 476290"/>
                <a:gd name="connsiteX8" fmla="*/ 2006600 w 2062023"/>
                <a:gd name="connsiteY8" fmla="*/ 271250 h 476290"/>
                <a:gd name="connsiteX9" fmla="*/ 1067796 w 2062023"/>
                <a:gd name="connsiteY9" fmla="*/ 110881 h 476290"/>
                <a:gd name="connsiteX0" fmla="*/ 0 w 2062023"/>
                <a:gd name="connsiteY0" fmla="*/ 68050 h 476290"/>
                <a:gd name="connsiteX1" fmla="*/ 211667 w 2062023"/>
                <a:gd name="connsiteY1" fmla="*/ 347450 h 476290"/>
                <a:gd name="connsiteX2" fmla="*/ 533400 w 2062023"/>
                <a:gd name="connsiteY2" fmla="*/ 152717 h 476290"/>
                <a:gd name="connsiteX3" fmla="*/ 651934 w 2062023"/>
                <a:gd name="connsiteY3" fmla="*/ 330517 h 476290"/>
                <a:gd name="connsiteX4" fmla="*/ 1701800 w 2062023"/>
                <a:gd name="connsiteY4" fmla="*/ 288184 h 476290"/>
                <a:gd name="connsiteX5" fmla="*/ 1820334 w 2062023"/>
                <a:gd name="connsiteY5" fmla="*/ 317 h 476290"/>
                <a:gd name="connsiteX6" fmla="*/ 1271992 w 2062023"/>
                <a:gd name="connsiteY6" fmla="*/ 349940 h 476290"/>
                <a:gd name="connsiteX7" fmla="*/ 1879600 w 2062023"/>
                <a:gd name="connsiteY7" fmla="*/ 474450 h 476290"/>
                <a:gd name="connsiteX8" fmla="*/ 2006600 w 2062023"/>
                <a:gd name="connsiteY8" fmla="*/ 271250 h 476290"/>
                <a:gd name="connsiteX0" fmla="*/ 0 w 2062023"/>
                <a:gd name="connsiteY0" fmla="*/ 0 h 408240"/>
                <a:gd name="connsiteX1" fmla="*/ 211667 w 2062023"/>
                <a:gd name="connsiteY1" fmla="*/ 279400 h 408240"/>
                <a:gd name="connsiteX2" fmla="*/ 533400 w 2062023"/>
                <a:gd name="connsiteY2" fmla="*/ 84667 h 408240"/>
                <a:gd name="connsiteX3" fmla="*/ 651934 w 2062023"/>
                <a:gd name="connsiteY3" fmla="*/ 262467 h 408240"/>
                <a:gd name="connsiteX4" fmla="*/ 1701800 w 2062023"/>
                <a:gd name="connsiteY4" fmla="*/ 220134 h 408240"/>
                <a:gd name="connsiteX5" fmla="*/ 1271992 w 2062023"/>
                <a:gd name="connsiteY5" fmla="*/ 281890 h 408240"/>
                <a:gd name="connsiteX6" fmla="*/ 1879600 w 2062023"/>
                <a:gd name="connsiteY6" fmla="*/ 406400 h 408240"/>
                <a:gd name="connsiteX7" fmla="*/ 2006600 w 2062023"/>
                <a:gd name="connsiteY7" fmla="*/ 203200 h 408240"/>
                <a:gd name="connsiteX0" fmla="*/ 0 w 2062023"/>
                <a:gd name="connsiteY0" fmla="*/ 0 h 408240"/>
                <a:gd name="connsiteX1" fmla="*/ 211667 w 2062023"/>
                <a:gd name="connsiteY1" fmla="*/ 279400 h 408240"/>
                <a:gd name="connsiteX2" fmla="*/ 533400 w 2062023"/>
                <a:gd name="connsiteY2" fmla="*/ 84667 h 408240"/>
                <a:gd name="connsiteX3" fmla="*/ 651934 w 2062023"/>
                <a:gd name="connsiteY3" fmla="*/ 262467 h 408240"/>
                <a:gd name="connsiteX4" fmla="*/ 1271992 w 2062023"/>
                <a:gd name="connsiteY4" fmla="*/ 281890 h 408240"/>
                <a:gd name="connsiteX5" fmla="*/ 1879600 w 2062023"/>
                <a:gd name="connsiteY5" fmla="*/ 406400 h 408240"/>
                <a:gd name="connsiteX6" fmla="*/ 2006600 w 2062023"/>
                <a:gd name="connsiteY6" fmla="*/ 203200 h 408240"/>
                <a:gd name="connsiteX0" fmla="*/ 0 w 2062599"/>
                <a:gd name="connsiteY0" fmla="*/ 0 h 408126"/>
                <a:gd name="connsiteX1" fmla="*/ 211667 w 2062599"/>
                <a:gd name="connsiteY1" fmla="*/ 279400 h 408126"/>
                <a:gd name="connsiteX2" fmla="*/ 533400 w 2062599"/>
                <a:gd name="connsiteY2" fmla="*/ 84667 h 408126"/>
                <a:gd name="connsiteX3" fmla="*/ 651934 w 2062599"/>
                <a:gd name="connsiteY3" fmla="*/ 262467 h 408126"/>
                <a:gd name="connsiteX4" fmla="*/ 1252942 w 2062599"/>
                <a:gd name="connsiteY4" fmla="*/ 81865 h 408126"/>
                <a:gd name="connsiteX5" fmla="*/ 1879600 w 2062599"/>
                <a:gd name="connsiteY5" fmla="*/ 406400 h 408126"/>
                <a:gd name="connsiteX6" fmla="*/ 2006600 w 2062599"/>
                <a:gd name="connsiteY6" fmla="*/ 203200 h 408126"/>
                <a:gd name="connsiteX0" fmla="*/ 0 w 2062599"/>
                <a:gd name="connsiteY0" fmla="*/ 0 h 408126"/>
                <a:gd name="connsiteX1" fmla="*/ 211667 w 2062599"/>
                <a:gd name="connsiteY1" fmla="*/ 279400 h 408126"/>
                <a:gd name="connsiteX2" fmla="*/ 533400 w 2062599"/>
                <a:gd name="connsiteY2" fmla="*/ 84667 h 408126"/>
                <a:gd name="connsiteX3" fmla="*/ 651934 w 2062599"/>
                <a:gd name="connsiteY3" fmla="*/ 262467 h 408126"/>
                <a:gd name="connsiteX4" fmla="*/ 1252942 w 2062599"/>
                <a:gd name="connsiteY4" fmla="*/ 81865 h 408126"/>
                <a:gd name="connsiteX5" fmla="*/ 1879600 w 2062599"/>
                <a:gd name="connsiteY5" fmla="*/ 406400 h 408126"/>
                <a:gd name="connsiteX6" fmla="*/ 2006600 w 2062599"/>
                <a:gd name="connsiteY6" fmla="*/ 203200 h 408126"/>
                <a:gd name="connsiteX0" fmla="*/ 0 w 2035054"/>
                <a:gd name="connsiteY0" fmla="*/ 0 h 464858"/>
                <a:gd name="connsiteX1" fmla="*/ 211667 w 2035054"/>
                <a:gd name="connsiteY1" fmla="*/ 279400 h 464858"/>
                <a:gd name="connsiteX2" fmla="*/ 533400 w 2035054"/>
                <a:gd name="connsiteY2" fmla="*/ 84667 h 464858"/>
                <a:gd name="connsiteX3" fmla="*/ 651934 w 2035054"/>
                <a:gd name="connsiteY3" fmla="*/ 262467 h 464858"/>
                <a:gd name="connsiteX4" fmla="*/ 1252942 w 2035054"/>
                <a:gd name="connsiteY4" fmla="*/ 81865 h 464858"/>
                <a:gd name="connsiteX5" fmla="*/ 1631950 w 2035054"/>
                <a:gd name="connsiteY5" fmla="*/ 463550 h 464858"/>
                <a:gd name="connsiteX6" fmla="*/ 2006600 w 2035054"/>
                <a:gd name="connsiteY6" fmla="*/ 203200 h 464858"/>
                <a:gd name="connsiteX0" fmla="*/ 0 w 2023583"/>
                <a:gd name="connsiteY0" fmla="*/ 0 h 471109"/>
                <a:gd name="connsiteX1" fmla="*/ 211667 w 2023583"/>
                <a:gd name="connsiteY1" fmla="*/ 279400 h 471109"/>
                <a:gd name="connsiteX2" fmla="*/ 533400 w 2023583"/>
                <a:gd name="connsiteY2" fmla="*/ 84667 h 471109"/>
                <a:gd name="connsiteX3" fmla="*/ 651934 w 2023583"/>
                <a:gd name="connsiteY3" fmla="*/ 262467 h 471109"/>
                <a:gd name="connsiteX4" fmla="*/ 1252942 w 2023583"/>
                <a:gd name="connsiteY4" fmla="*/ 81865 h 471109"/>
                <a:gd name="connsiteX5" fmla="*/ 1631950 w 2023583"/>
                <a:gd name="connsiteY5" fmla="*/ 463550 h 471109"/>
                <a:gd name="connsiteX6" fmla="*/ 2006600 w 2023583"/>
                <a:gd name="connsiteY6" fmla="*/ 203200 h 47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3583" h="471109">
                  <a:moveTo>
                    <a:pt x="0" y="0"/>
                  </a:moveTo>
                  <a:cubicBezTo>
                    <a:pt x="61383" y="132644"/>
                    <a:pt x="122767" y="265289"/>
                    <a:pt x="211667" y="279400"/>
                  </a:cubicBezTo>
                  <a:cubicBezTo>
                    <a:pt x="300567" y="293511"/>
                    <a:pt x="460022" y="87489"/>
                    <a:pt x="533400" y="84667"/>
                  </a:cubicBezTo>
                  <a:cubicBezTo>
                    <a:pt x="606778" y="81845"/>
                    <a:pt x="532010" y="262934"/>
                    <a:pt x="651934" y="262467"/>
                  </a:cubicBezTo>
                  <a:cubicBezTo>
                    <a:pt x="771858" y="262000"/>
                    <a:pt x="1089606" y="48351"/>
                    <a:pt x="1252942" y="81865"/>
                  </a:cubicBezTo>
                  <a:cubicBezTo>
                    <a:pt x="1416278" y="115379"/>
                    <a:pt x="1506340" y="443328"/>
                    <a:pt x="1631950" y="463550"/>
                  </a:cubicBezTo>
                  <a:cubicBezTo>
                    <a:pt x="1757560" y="483772"/>
                    <a:pt x="2103801" y="482870"/>
                    <a:pt x="2006600" y="2032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83C14BA-876E-4E71-D110-8DA0DE02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41951" y="3234388"/>
              <a:ext cx="549934" cy="285409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BEF5E71-469C-80D2-90D6-CE6C3EFF18AC}"/>
                </a:ext>
              </a:extLst>
            </p:cNvPr>
            <p:cNvSpPr/>
            <p:nvPr/>
          </p:nvSpPr>
          <p:spPr>
            <a:xfrm>
              <a:off x="9763834" y="2811444"/>
              <a:ext cx="74394" cy="7439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36FFF77-8AE2-5E2F-2E1F-0BED03788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530938" y="2633717"/>
              <a:ext cx="499467" cy="153682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4EF1307-63CD-FAD0-4A0C-2DBBDF633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03023" y="2836243"/>
              <a:ext cx="532998" cy="138184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7AD599-2A29-3C75-68F6-BAA77B11469E}"/>
                </a:ext>
              </a:extLst>
            </p:cNvPr>
            <p:cNvSpPr/>
            <p:nvPr/>
          </p:nvSpPr>
          <p:spPr>
            <a:xfrm>
              <a:off x="11746699" y="3012605"/>
              <a:ext cx="74394" cy="7439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04FE4785-F896-64E1-2B9C-CDBFB951F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39483" y="2958575"/>
            <a:ext cx="1791567" cy="28182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5C89B28-FC16-57B8-A4C2-C666EA607D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39483" y="4269657"/>
            <a:ext cx="2134685" cy="28156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BCE5C17-9FF0-53ED-BA93-E54C9BE098D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39483" y="5548047"/>
            <a:ext cx="2286000" cy="279256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6AB4A1F0-0E18-FCA7-5056-AB07E75424CC}"/>
              </a:ext>
            </a:extLst>
          </p:cNvPr>
          <p:cNvSpPr/>
          <p:nvPr/>
        </p:nvSpPr>
        <p:spPr>
          <a:xfrm>
            <a:off x="5218902" y="6484578"/>
            <a:ext cx="197031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79F0C9-4C7D-5C3E-71B6-180F5B18FD5C}"/>
              </a:ext>
            </a:extLst>
          </p:cNvPr>
          <p:cNvSpPr/>
          <p:nvPr/>
        </p:nvSpPr>
        <p:spPr>
          <a:xfrm>
            <a:off x="7300244" y="6497861"/>
            <a:ext cx="197031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76" grpId="0"/>
      <p:bldP spid="158" grpId="0"/>
      <p:bldP spid="78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4617"/>
            <a:ext cx="11999345" cy="800128"/>
          </a:xfrm>
        </p:spPr>
        <p:txBody>
          <a:bodyPr>
            <a:normAutofit/>
          </a:bodyPr>
          <a:lstStyle/>
          <a:p>
            <a:r>
              <a:rPr lang="en-US" dirty="0"/>
              <a:t>Partition Function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15" y="1836884"/>
            <a:ext cx="3343196" cy="74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40" y="2713247"/>
            <a:ext cx="2696062" cy="60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41" y="3391455"/>
            <a:ext cx="4239588" cy="651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575CC-177D-4E0A-5EA2-A0F43D78F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26" y="1126622"/>
            <a:ext cx="6086940" cy="6589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D20109-2B24-6477-26B2-0F7FFBE65EC3}"/>
              </a:ext>
            </a:extLst>
          </p:cNvPr>
          <p:cNvCxnSpPr>
            <a:cxnSpLocks/>
          </p:cNvCxnSpPr>
          <p:nvPr/>
        </p:nvCxnSpPr>
        <p:spPr>
          <a:xfrm>
            <a:off x="8720216" y="2125275"/>
            <a:ext cx="0" cy="3011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B473ED-80ED-C2B5-CB4A-3BD8B1A6F278}"/>
              </a:ext>
            </a:extLst>
          </p:cNvPr>
          <p:cNvCxnSpPr>
            <a:cxnSpLocks/>
          </p:cNvCxnSpPr>
          <p:nvPr/>
        </p:nvCxnSpPr>
        <p:spPr>
          <a:xfrm>
            <a:off x="8714924" y="5136984"/>
            <a:ext cx="3475270" cy="15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671500E-E51B-0AA3-262C-1EF901F12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471" y="4776230"/>
            <a:ext cx="2305954" cy="2627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046E91-AFD5-2022-9A47-DD9D856F0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0891" y="3166121"/>
            <a:ext cx="2305954" cy="4835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3AC03F-7BA3-2568-9164-05D41367B1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0559" y="3765355"/>
            <a:ext cx="2836655" cy="5503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1FC915-2EA6-739E-0BF7-666FE431729F}"/>
              </a:ext>
            </a:extLst>
          </p:cNvPr>
          <p:cNvSpPr txBox="1"/>
          <p:nvPr/>
        </p:nvSpPr>
        <p:spPr>
          <a:xfrm>
            <a:off x="5614580" y="1937463"/>
            <a:ext cx="310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Elastic entropy following Gaussian statistics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21FA03-FB28-A4F2-5C82-B4AF01A9F5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6661"/>
          <a:stretch/>
        </p:blipFill>
        <p:spPr>
          <a:xfrm>
            <a:off x="363113" y="5302908"/>
            <a:ext cx="9098860" cy="152880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2B462F-1B73-CFBD-FEE2-1CB2E3896691}"/>
              </a:ext>
            </a:extLst>
          </p:cNvPr>
          <p:cNvCxnSpPr>
            <a:cxnSpLocks/>
          </p:cNvCxnSpPr>
          <p:nvPr/>
        </p:nvCxnSpPr>
        <p:spPr>
          <a:xfrm>
            <a:off x="797859" y="1785551"/>
            <a:ext cx="0" cy="3533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8228BD-9C20-93E2-69E9-FB3E5A3546AB}"/>
              </a:ext>
            </a:extLst>
          </p:cNvPr>
          <p:cNvSpPr txBox="1"/>
          <p:nvPr/>
        </p:nvSpPr>
        <p:spPr>
          <a:xfrm>
            <a:off x="5614580" y="2657346"/>
            <a:ext cx="33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Flory-Huggins short-range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61ED2-17D2-3B8D-F956-39896394C174}"/>
              </a:ext>
            </a:extLst>
          </p:cNvPr>
          <p:cNvSpPr txBox="1"/>
          <p:nvPr/>
        </p:nvSpPr>
        <p:spPr>
          <a:xfrm>
            <a:off x="5609288" y="3556138"/>
            <a:ext cx="31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correlations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441F2-F8FD-A06C-67EC-D810391E1BB4}"/>
              </a:ext>
            </a:extLst>
          </p:cNvPr>
          <p:cNvSpPr txBox="1"/>
          <p:nvPr/>
        </p:nvSpPr>
        <p:spPr>
          <a:xfrm>
            <a:off x="5632833" y="4240839"/>
            <a:ext cx="31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Local incompressibility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3D1C13-82E4-2C4E-2399-92B2149861A7}"/>
              </a:ext>
            </a:extLst>
          </p:cNvPr>
          <p:cNvSpPr txBox="1"/>
          <p:nvPr/>
        </p:nvSpPr>
        <p:spPr>
          <a:xfrm>
            <a:off x="1036240" y="4813783"/>
            <a:ext cx="2809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Semicanonical Ensemble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FF36AD4-80F9-70A7-88CA-896255969232}"/>
              </a:ext>
            </a:extLst>
          </p:cNvPr>
          <p:cNvSpPr/>
          <p:nvPr/>
        </p:nvSpPr>
        <p:spPr>
          <a:xfrm rot="5400000">
            <a:off x="2314516" y="4368410"/>
            <a:ext cx="252489" cy="1882233"/>
          </a:xfrm>
          <a:prstGeom prst="leftBrace">
            <a:avLst>
              <a:gd name="adj1" fmla="val 359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8BBCAB-CC65-AD4B-AF1A-64A642C9510B}"/>
              </a:ext>
            </a:extLst>
          </p:cNvPr>
          <p:cNvCxnSpPr>
            <a:cxnSpLocks/>
          </p:cNvCxnSpPr>
          <p:nvPr/>
        </p:nvCxnSpPr>
        <p:spPr>
          <a:xfrm>
            <a:off x="8720216" y="2125275"/>
            <a:ext cx="3469978" cy="1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8A8EF1-D2B5-6D62-C575-AEC3C3786123}"/>
                  </a:ext>
                </a:extLst>
              </p:cNvPr>
              <p:cNvSpPr txBox="1"/>
              <p:nvPr/>
            </p:nvSpPr>
            <p:spPr>
              <a:xfrm>
                <a:off x="7895113" y="1297959"/>
                <a:ext cx="41962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1400" dirty="0">
                    <a:latin typeface="Lucida grande" panose="020B0502040204020203"/>
                  </a:rPr>
                  <a:t>(Indices)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latin typeface="Lucida grande" panose="020B0502040204020203"/>
                  </a:rPr>
                  <a:t> : Solvent;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dirty="0">
                    <a:latin typeface="Lucida grande" panose="020B0502040204020203"/>
                  </a:rPr>
                  <a:t> : Cation;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1400" dirty="0">
                    <a:latin typeface="Lucida grande" panose="020B0502040204020203"/>
                  </a:rPr>
                  <a:t>  : Anion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8A8EF1-D2B5-6D62-C575-AEC3C378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13" y="1297959"/>
                <a:ext cx="4196239" cy="362984"/>
              </a:xfrm>
              <a:prstGeom prst="rect">
                <a:avLst/>
              </a:prstGeom>
              <a:blipFill>
                <a:blip r:embed="rId10"/>
                <a:stretch>
                  <a:fillRect l="-436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58230-3B34-A90A-84A8-C19BF6E8938D}"/>
                  </a:ext>
                </a:extLst>
              </p:cNvPr>
              <p:cNvSpPr txBox="1"/>
              <p:nvPr/>
            </p:nvSpPr>
            <p:spPr>
              <a:xfrm>
                <a:off x="7524207" y="977734"/>
                <a:ext cx="474126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1400" dirty="0">
                    <a:latin typeface="Lucida grande" panose="020B0502040204020203"/>
                  </a:rPr>
                  <a:t>(Subscripts)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>
                    <a:latin typeface="Lucida grande" panose="020B0502040204020203"/>
                  </a:rPr>
                  <a:t> : Solvent;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Lucida grande" panose="020B0502040204020203"/>
                  </a:rPr>
                  <a:t> : Polymer;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400" dirty="0">
                    <a:latin typeface="Lucida grande" panose="020B0502040204020203"/>
                  </a:rPr>
                  <a:t> : Charged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58230-3B34-A90A-84A8-C19BF6E89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207" y="977734"/>
                <a:ext cx="4741268" cy="362984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2544FB1-2A25-837B-F97A-98E95325B711}"/>
              </a:ext>
            </a:extLst>
          </p:cNvPr>
          <p:cNvSpPr txBox="1"/>
          <p:nvPr/>
        </p:nvSpPr>
        <p:spPr>
          <a:xfrm>
            <a:off x="8738469" y="2180292"/>
            <a:ext cx="1940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400" dirty="0">
                <a:latin typeface="Lucida grande" panose="020B0502040204020203"/>
              </a:rPr>
              <a:t>Particle Operators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FCCAFB-0EEE-F045-C676-E069A53CF4DF}"/>
              </a:ext>
            </a:extLst>
          </p:cNvPr>
          <p:cNvSpPr txBox="1"/>
          <p:nvPr/>
        </p:nvSpPr>
        <p:spPr>
          <a:xfrm>
            <a:off x="8748494" y="4418590"/>
            <a:ext cx="1940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400" dirty="0">
                <a:latin typeface="Lucida grande" panose="020B0502040204020203"/>
              </a:rPr>
              <a:t>Coulomb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E82A-49A9-07C7-D1E5-4D3F878A45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240" y="4236448"/>
            <a:ext cx="3771141" cy="29094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B218E-52E8-2555-3CC3-7055A7881B22}"/>
              </a:ext>
            </a:extLst>
          </p:cNvPr>
          <p:cNvGrpSpPr/>
          <p:nvPr/>
        </p:nvGrpSpPr>
        <p:grpSpPr>
          <a:xfrm>
            <a:off x="2384271" y="6185716"/>
            <a:ext cx="2315478" cy="614052"/>
            <a:chOff x="2451760" y="2003022"/>
            <a:chExt cx="2315478" cy="6140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0746CF-355B-629E-FB1C-36EE89478A97}"/>
                </a:ext>
              </a:extLst>
            </p:cNvPr>
            <p:cNvSpPr/>
            <p:nvPr/>
          </p:nvSpPr>
          <p:spPr>
            <a:xfrm>
              <a:off x="2451760" y="2003022"/>
              <a:ext cx="1940946" cy="614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B711703-D1CC-C345-2734-17EED4CF9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27644" r="2243"/>
            <a:stretch/>
          </p:blipFill>
          <p:spPr>
            <a:xfrm>
              <a:off x="2493674" y="2111985"/>
              <a:ext cx="2273564" cy="25018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AFFC753-4774-1E14-C390-389F0647AF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29558" y="2508443"/>
            <a:ext cx="1842773" cy="6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  <p:bldP spid="38" grpId="0"/>
      <p:bldP spid="45" grpId="0"/>
      <p:bldP spid="46" grpId="0" animBg="1"/>
      <p:bldP spid="40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87BC-4C34-6A5C-2AE7-52093AE29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9E965-67C8-83B2-50B9-665CA948F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212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Microphase Segregation of Polyelectrolyte Brushes</vt:lpstr>
      <vt:lpstr>Introduction</vt:lpstr>
      <vt:lpstr>Motivation</vt:lpstr>
      <vt:lpstr>System Species and Interactions</vt:lpstr>
      <vt:lpstr>Partition Function Formulation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26</cp:revision>
  <dcterms:created xsi:type="dcterms:W3CDTF">2022-03-28T18:43:16Z</dcterms:created>
  <dcterms:modified xsi:type="dcterms:W3CDTF">2023-03-02T04:13:14Z</dcterms:modified>
</cp:coreProperties>
</file>