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58" r:id="rId4"/>
    <p:sldId id="263" r:id="rId5"/>
    <p:sldId id="257" r:id="rId6"/>
    <p:sldId id="262" r:id="rId7"/>
    <p:sldId id="277" r:id="rId8"/>
    <p:sldId id="264" r:id="rId9"/>
    <p:sldId id="265" r:id="rId10"/>
    <p:sldId id="267" r:id="rId11"/>
    <p:sldId id="268" r:id="rId12"/>
    <p:sldId id="269" r:id="rId13"/>
    <p:sldId id="272" r:id="rId14"/>
    <p:sldId id="275" r:id="rId15"/>
    <p:sldId id="270" r:id="rId16"/>
    <p:sldId id="271" r:id="rId17"/>
    <p:sldId id="274" r:id="rId18"/>
    <p:sldId id="273" r:id="rId19"/>
    <p:sldId id="278" r:id="rId20"/>
    <p:sldId id="276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9E-BC1F-78C6-B99D-E6D55E6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(theory)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3948-1CF0-2B79-F8DC-73C726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6D6E-6E98-E940-6FD1-68B314E1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39" y="1237112"/>
            <a:ext cx="3263122" cy="5420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55CB1-E2B3-DF62-5F52-DD214CA7CF24}"/>
              </a:ext>
            </a:extLst>
          </p:cNvPr>
          <p:cNvSpPr/>
          <p:nvPr/>
        </p:nvSpPr>
        <p:spPr>
          <a:xfrm>
            <a:off x="846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A3970-0AB8-8D51-9FE7-701040430290}"/>
              </a:ext>
            </a:extLst>
          </p:cNvPr>
          <p:cNvSpPr/>
          <p:nvPr/>
        </p:nvSpPr>
        <p:spPr>
          <a:xfrm>
            <a:off x="9355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 equations</a:t>
            </a:r>
          </a:p>
        </p:txBody>
      </p:sp>
    </p:spTree>
    <p:extLst>
      <p:ext uri="{BB962C8B-B14F-4D97-AF65-F5344CB8AC3E}">
        <p14:creationId xmlns:p14="http://schemas.microsoft.com/office/powerpoint/2010/main" val="377716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BA33-6CE8-4C6A-4397-2E8BAE79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(analytical compare)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6B200-B8E2-6E95-7A7F-8E7753C1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B33E95-8636-64AA-9F76-53A662868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7" y="2231687"/>
            <a:ext cx="4716334" cy="352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4558A8F-B6B2-7CA4-0161-044C6CB80145}"/>
              </a:ext>
            </a:extLst>
          </p:cNvPr>
          <p:cNvGrpSpPr/>
          <p:nvPr/>
        </p:nvGrpSpPr>
        <p:grpSpPr>
          <a:xfrm>
            <a:off x="5134212" y="2736080"/>
            <a:ext cx="4709248" cy="713790"/>
            <a:chOff x="5134212" y="2736080"/>
            <a:chExt cx="4709248" cy="713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866C3-7612-7965-D320-B34EA517051D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B5D56FF-CA26-7459-7D96-4776181E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33595-02C6-CC3B-10F5-6AB7CDED35CA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36A51E-6FB0-386C-59CB-4D619D139825}"/>
              </a:ext>
            </a:extLst>
          </p:cNvPr>
          <p:cNvGrpSpPr/>
          <p:nvPr/>
        </p:nvGrpSpPr>
        <p:grpSpPr>
          <a:xfrm>
            <a:off x="5134212" y="3706421"/>
            <a:ext cx="6837335" cy="1422745"/>
            <a:chOff x="5134212" y="3706421"/>
            <a:chExt cx="6837335" cy="142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141201-BD02-DBF5-CFAF-72D175EA4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8707" y="3794329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72536-6113-1FAD-AFB3-9A39BCF0E82B}"/>
                </a:ext>
              </a:extLst>
            </p:cNvPr>
            <p:cNvSpPr txBox="1"/>
            <p:nvPr/>
          </p:nvSpPr>
          <p:spPr>
            <a:xfrm>
              <a:off x="9228347" y="4643656"/>
              <a:ext cx="2641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Srivastav et al. Part I. 2024. </a:t>
              </a:r>
              <a:r>
                <a:rPr lang="en-US" sz="1200" i="1" dirty="0"/>
                <a:t>Langmuir</a:t>
              </a:r>
              <a:endParaRPr 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10584F-3755-7EBF-F80D-35C85FFF10E7}"/>
                </a:ext>
              </a:extLst>
            </p:cNvPr>
            <p:cNvSpPr txBox="1"/>
            <p:nvPr/>
          </p:nvSpPr>
          <p:spPr>
            <a:xfrm>
              <a:off x="9228347" y="3706421"/>
              <a:ext cx="2743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Note: midpoint concentration can be calculated analytically but wasn’t quite right. In plot, used midpoint concentration obtained with N = 10,000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0B6B1B-1E11-A18F-7F04-5F71BA849150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Dashed: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C655A2-0E61-BE57-D4E2-1A58BF41242B}"/>
                </a:ext>
              </a:extLst>
            </p:cNvPr>
            <p:cNvSpPr txBox="1"/>
            <p:nvPr/>
          </p:nvSpPr>
          <p:spPr>
            <a:xfrm>
              <a:off x="6352278" y="4852167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Finite boundary condition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34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Transition knee in red (z ~ 90)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F7FE1-8AC5-4BF5-D055-2372EE5BB4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86053" y="1506868"/>
            <a:ext cx="3025281" cy="326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DAF1DB-9397-854F-027F-767953804AA9}"/>
              </a:ext>
            </a:extLst>
          </p:cNvPr>
          <p:cNvSpPr txBox="1"/>
          <p:nvPr/>
        </p:nvSpPr>
        <p:spPr>
          <a:xfrm>
            <a:off x="8838565" y="1208374"/>
            <a:ext cx="2718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Analytical = log-divergence (original)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left)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  <a:p>
            <a:pPr algn="ctr"/>
            <a:r>
              <a:rPr lang="en-US" dirty="0"/>
              <a:t>(N=1471)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  <a:p>
            <a:pPr algn="ctr"/>
            <a:r>
              <a:rPr lang="en-US" dirty="0"/>
              <a:t>(N=2884)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  <a:p>
            <a:pPr algn="ctr"/>
            <a:r>
              <a:rPr lang="en-US" dirty="0"/>
              <a:t>(N=764)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D3A00-289D-6224-45D4-B44A9531AD50}"/>
              </a:ext>
            </a:extLst>
          </p:cNvPr>
          <p:cNvGrpSpPr/>
          <p:nvPr/>
        </p:nvGrpSpPr>
        <p:grpSpPr>
          <a:xfrm>
            <a:off x="5028140" y="2208899"/>
            <a:ext cx="6993469" cy="3114979"/>
            <a:chOff x="5028140" y="2208899"/>
            <a:chExt cx="6993469" cy="31149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87314B-6AB7-763B-AB37-22318898F823}"/>
                </a:ext>
              </a:extLst>
            </p:cNvPr>
            <p:cNvGrpSpPr/>
            <p:nvPr/>
          </p:nvGrpSpPr>
          <p:grpSpPr>
            <a:xfrm>
              <a:off x="5028140" y="2208899"/>
              <a:ext cx="6993469" cy="3114979"/>
              <a:chOff x="5198531" y="2143800"/>
              <a:chExt cx="6993469" cy="311497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92EDC-32FC-797F-05EA-5C3F162CFF80}"/>
                  </a:ext>
                </a:extLst>
              </p:cNvPr>
              <p:cNvSpPr txBox="1"/>
              <p:nvPr/>
            </p:nvSpPr>
            <p:spPr>
              <a:xfrm>
                <a:off x="7252475" y="2143800"/>
                <a:ext cx="321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 = −20e-20</a:t>
                </a:r>
              </a:p>
            </p:txBody>
          </p:sp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B90DC5C4-0CF4-F56D-23C8-2AB17DE74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260" y="2639942"/>
                <a:ext cx="3660740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9BD06989-FD30-A4BD-4097-14EE25BF5A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8531" y="2639941"/>
                <a:ext cx="3660741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765789-B611-2B7D-959D-B48B72E7302A}"/>
                </a:ext>
              </a:extLst>
            </p:cNvPr>
            <p:cNvSpPr/>
            <p:nvPr/>
          </p:nvSpPr>
          <p:spPr>
            <a:xfrm>
              <a:off x="7419976" y="2724089"/>
              <a:ext cx="1152524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27B7-831A-502E-BD6D-0D7F0BCB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6BF90413-C0D7-19BE-630F-2C31106F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5" y="1323301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8C490-9822-0282-F834-C6D8A23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right)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A7FC9-1511-4948-8B25-372C0B8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713C-DE14-86E9-0794-012B044AC44C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457FB-153D-2D18-B8E0-BCF76D4214C1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101</a:t>
            </a:r>
          </a:p>
          <a:p>
            <a:pPr algn="ctr"/>
            <a:r>
              <a:rPr lang="en-US" dirty="0"/>
              <a:t>(N=1051)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8215F-E6D1-1CD6-F5CD-C3125D2C6F5F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110</a:t>
            </a:r>
          </a:p>
          <a:p>
            <a:pPr algn="ctr"/>
            <a:r>
              <a:rPr lang="en-US" dirty="0"/>
              <a:t>(N=1508)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23146-A752-C947-F39A-268B97D6546D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9A5E-92EE-BC0D-08CE-182AFC392093}"/>
              </a:ext>
            </a:extLst>
          </p:cNvPr>
          <p:cNvSpPr txBox="1"/>
          <p:nvPr/>
        </p:nvSpPr>
        <p:spPr>
          <a:xfrm>
            <a:off x="3267227" y="4429869"/>
            <a:ext cx="1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right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93B4A-16B4-6D86-E88E-86553260D17A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95</a:t>
            </a:r>
          </a:p>
          <a:p>
            <a:pPr algn="ctr"/>
            <a:r>
              <a:rPr lang="en-US" dirty="0"/>
              <a:t>(N=746)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917ED-6D01-1C14-24C9-D84D5E76F117}"/>
              </a:ext>
            </a:extLst>
          </p:cNvPr>
          <p:cNvSpPr txBox="1"/>
          <p:nvPr/>
        </p:nvSpPr>
        <p:spPr>
          <a:xfrm>
            <a:off x="3365486" y="1885734"/>
            <a:ext cx="130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right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5C52B-B28A-29CE-2989-B4580E41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4" y="2687522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563E86B-FD9E-8AEA-B2D6-2F9C4595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3" y="4037938"/>
            <a:ext cx="2016821" cy="14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F0142E-1D3B-B972-6B43-14D3C8BE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2" y="5388355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FD5EB4-586A-FF33-8924-068230D8A9A4}"/>
              </a:ext>
            </a:extLst>
          </p:cNvPr>
          <p:cNvGrpSpPr/>
          <p:nvPr/>
        </p:nvGrpSpPr>
        <p:grpSpPr>
          <a:xfrm>
            <a:off x="4972936" y="2257567"/>
            <a:ext cx="7117464" cy="3091965"/>
            <a:chOff x="5079128" y="2117963"/>
            <a:chExt cx="7117464" cy="30919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4971D9-FEB3-D2C5-FCEB-1DEBB68A5778}"/>
                </a:ext>
              </a:extLst>
            </p:cNvPr>
            <p:cNvSpPr txBox="1"/>
            <p:nvPr/>
          </p:nvSpPr>
          <p:spPr>
            <a:xfrm>
              <a:off x="7232054" y="2117963"/>
              <a:ext cx="3213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−20e-20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AB00CEA-1D3A-C687-5D38-922D9420F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128" y="2580733"/>
              <a:ext cx="3579097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F6BE39ED-D089-0B06-354D-78E31B723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704" y="2532065"/>
              <a:ext cx="3501888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868C48-3E08-0544-536B-17A2A58F7BB2}"/>
                </a:ext>
              </a:extLst>
            </p:cNvPr>
            <p:cNvSpPr/>
            <p:nvPr/>
          </p:nvSpPr>
          <p:spPr>
            <a:xfrm>
              <a:off x="8560595" y="2600264"/>
              <a:ext cx="73818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607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rmAutofit fontScale="90000"/>
          </a:bodyPr>
          <a:lstStyle/>
          <a:p>
            <a:r>
              <a:rPr lang="en-US" dirty="0"/>
              <a:t>Uneven grid + homo “polymer” (neg/pos surf)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0B2CA-305D-0102-6853-106CFC8B0CD8}"/>
              </a:ext>
            </a:extLst>
          </p:cNvPr>
          <p:cNvGrpSpPr/>
          <p:nvPr/>
        </p:nvGrpSpPr>
        <p:grpSpPr>
          <a:xfrm>
            <a:off x="38100" y="1216437"/>
            <a:ext cx="4043015" cy="5029791"/>
            <a:chOff x="2594" y="1399811"/>
            <a:chExt cx="4043015" cy="5029791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8" y="1741661"/>
              <a:ext cx="3032261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531494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C2BBEAC-412B-E65E-4C06-8C8C2CEB9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" y="4116961"/>
              <a:ext cx="4043015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B07469-E52A-F2DA-DE11-1149B5990346}"/>
                </a:ext>
              </a:extLst>
            </p:cNvPr>
            <p:cNvSpPr txBox="1"/>
            <p:nvPr/>
          </p:nvSpPr>
          <p:spPr>
            <a:xfrm>
              <a:off x="511297" y="3786815"/>
              <a:ext cx="2066486" cy="37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4806ED-8471-FA2C-B8D3-0461A19634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7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E073F-6E9D-9A14-91D1-B6026BD55BB3}"/>
                </a:ext>
              </a:extLst>
            </p:cNvPr>
            <p:cNvSpPr txBox="1"/>
            <p:nvPr/>
          </p:nvSpPr>
          <p:spPr>
            <a:xfrm>
              <a:off x="1910309" y="5897502"/>
              <a:ext cx="918664" cy="53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41566-DD5F-69AA-C2D0-D168E4C884B4}"/>
              </a:ext>
            </a:extLst>
          </p:cNvPr>
          <p:cNvGrpSpPr/>
          <p:nvPr/>
        </p:nvGrpSpPr>
        <p:grpSpPr>
          <a:xfrm>
            <a:off x="4070849" y="1216437"/>
            <a:ext cx="4043016" cy="5040230"/>
            <a:chOff x="4005811" y="1396741"/>
            <a:chExt cx="4043016" cy="5040230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077" y="1731041"/>
              <a:ext cx="3032262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534665" y="139674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FB2799D-062A-8A7A-8981-71709FFF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811" y="4116961"/>
              <a:ext cx="4043016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35957-E2B9-1C82-3B69-D3EFAC94CD69}"/>
                </a:ext>
              </a:extLst>
            </p:cNvPr>
            <p:cNvSpPr txBox="1"/>
            <p:nvPr/>
          </p:nvSpPr>
          <p:spPr>
            <a:xfrm>
              <a:off x="4518063" y="3753433"/>
              <a:ext cx="2048602" cy="37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973081-85A4-087A-99E6-2DE0E357130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F8F801-BC9C-F6E3-E4E6-36591D8E991A}"/>
                </a:ext>
              </a:extLst>
            </p:cNvPr>
            <p:cNvSpPr txBox="1"/>
            <p:nvPr/>
          </p:nvSpPr>
          <p:spPr>
            <a:xfrm>
              <a:off x="5905165" y="5909476"/>
              <a:ext cx="910713" cy="52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3BA095-2AE5-BF87-E89E-F3A8CC9B0A7A}"/>
              </a:ext>
            </a:extLst>
          </p:cNvPr>
          <p:cNvGrpSpPr/>
          <p:nvPr/>
        </p:nvGrpSpPr>
        <p:grpSpPr>
          <a:xfrm>
            <a:off x="8063397" y="1251542"/>
            <a:ext cx="4043016" cy="5015524"/>
            <a:chOff x="8025028" y="1399811"/>
            <a:chExt cx="4043016" cy="5015524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892" y="1760932"/>
              <a:ext cx="3032260" cy="186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8610600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48F6D043-A69D-8932-0D21-8E9DE329B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028" y="4133798"/>
              <a:ext cx="4043016" cy="1829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B5647D-51CD-F09B-37DC-533C823D4678}"/>
                </a:ext>
              </a:extLst>
            </p:cNvPr>
            <p:cNvSpPr txBox="1"/>
            <p:nvPr/>
          </p:nvSpPr>
          <p:spPr>
            <a:xfrm>
              <a:off x="8818077" y="3780766"/>
              <a:ext cx="1740488" cy="31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80E16F-FBEE-D204-A7FD-95EE2E0A0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86" y="1834882"/>
              <a:ext cx="0" cy="3935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67C212-CC99-BE85-7EF6-1B239232F7D7}"/>
                </a:ext>
              </a:extLst>
            </p:cNvPr>
            <p:cNvSpPr txBox="1"/>
            <p:nvPr/>
          </p:nvSpPr>
          <p:spPr>
            <a:xfrm>
              <a:off x="10151911" y="5967177"/>
              <a:ext cx="773740" cy="44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669C-48E5-E1B0-C350-0B8F0E59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SCFT Validations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5B755-A670-1624-BABA-3E8B858C5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1005-5395-8CD5-A3EB-EB077441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9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0B48-21B4-0AF6-EAEE-66D23171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charge (neutral polymer)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495ABE-7B01-512F-34BE-9FA195CC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0A104D-9A9F-8485-76F1-08782C94FD64}"/>
              </a:ext>
            </a:extLst>
          </p:cNvPr>
          <p:cNvGrpSpPr/>
          <p:nvPr/>
        </p:nvGrpSpPr>
        <p:grpSpPr>
          <a:xfrm>
            <a:off x="1758540" y="4966826"/>
            <a:ext cx="8674920" cy="1389524"/>
            <a:chOff x="5134212" y="3794329"/>
            <a:chExt cx="7421854" cy="13895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F51229-44EB-9472-F3CF-0993DDE77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707" y="3794329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D42C33-A90F-277B-DDB0-B89B69205A43}"/>
                </a:ext>
              </a:extLst>
            </p:cNvPr>
            <p:cNvSpPr txBox="1"/>
            <p:nvPr/>
          </p:nvSpPr>
          <p:spPr>
            <a:xfrm>
              <a:off x="9219881" y="4660633"/>
              <a:ext cx="2641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Srivastav et al. Part I. 2024. </a:t>
              </a:r>
              <a:r>
                <a:rPr lang="en-US" sz="1400" i="1" dirty="0"/>
                <a:t>Langmuir</a:t>
              </a:r>
              <a:endParaRPr lang="en-US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006976-5A10-7068-20A8-E2560E86F086}"/>
                </a:ext>
              </a:extLst>
            </p:cNvPr>
            <p:cNvSpPr txBox="1"/>
            <p:nvPr/>
          </p:nvSpPr>
          <p:spPr>
            <a:xfrm>
              <a:off x="9219881" y="3819349"/>
              <a:ext cx="33361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Note: midpoint concentration can be calculated analytically but couldn’t get to work. In plot, used midpoint concentration obtained with N = 10,000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7A62C6-FD48-8F30-5E6C-DE4ABF92CD2B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Dashed: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C7394-B924-CB56-1253-BC6CAFF94763}"/>
                </a:ext>
              </a:extLst>
            </p:cNvPr>
            <p:cNvSpPr txBox="1"/>
            <p:nvPr/>
          </p:nvSpPr>
          <p:spPr>
            <a:xfrm>
              <a:off x="6352278" y="4852167"/>
              <a:ext cx="3360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Finite boundary condition</a:t>
              </a:r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E835B3AF-76D9-82EE-0D8A-42963BC41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400" y="1534799"/>
            <a:ext cx="4968216" cy="309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59F591E-4CF9-E1A9-40A1-B63162E0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43" y="1534799"/>
            <a:ext cx="4909161" cy="309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675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6369-11B5-FB64-0AEB-67FA9B80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/>
          <a:lstStyle/>
          <a:p>
            <a:r>
              <a:rPr lang="en-US" dirty="0"/>
              <a:t>Extending PEM (left), </a:t>
            </a:r>
            <a:r>
              <a:rPr lang="en-US" sz="2800" dirty="0"/>
              <a:t>s = -10e-20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093FC-D19D-683B-7B5A-99944CCE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2644E-0CE1-8196-194B-0E57B76F9D25}"/>
              </a:ext>
            </a:extLst>
          </p:cNvPr>
          <p:cNvSpPr/>
          <p:nvPr/>
        </p:nvSpPr>
        <p:spPr>
          <a:xfrm>
            <a:off x="1425190" y="4515369"/>
            <a:ext cx="3462867" cy="7027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Redo 145 &amp; 195 by scaling N10000 to </a:t>
            </a:r>
            <a:r>
              <a:rPr lang="en-US" dirty="0" err="1"/>
              <a:t>Lz</a:t>
            </a:r>
            <a:r>
              <a:rPr lang="en-US" dirty="0"/>
              <a:t> (check by </a:t>
            </a:r>
            <a:r>
              <a:rPr lang="en-US" dirty="0" err="1"/>
              <a:t>xscale</a:t>
            </a:r>
            <a:r>
              <a:rPr lang="en-US" dirty="0"/>
              <a:t>(log))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DC170F-0F44-E96B-67FB-6309A8A18265}"/>
              </a:ext>
            </a:extLst>
          </p:cNvPr>
          <p:cNvGrpSpPr/>
          <p:nvPr/>
        </p:nvGrpSpPr>
        <p:grpSpPr>
          <a:xfrm>
            <a:off x="518719" y="5861633"/>
            <a:ext cx="4709248" cy="713790"/>
            <a:chOff x="5134212" y="2736080"/>
            <a:chExt cx="4709248" cy="71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258E25-569C-72D6-6335-B5B838A324BC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A5C036E-9454-AB51-8774-2D34CF055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0D5BA1-832B-B7E1-3CE8-B1E64B2AD5E8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4377F367-DCC3-4316-2CB5-FA92B47FA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590" y="1121508"/>
            <a:ext cx="5082691" cy="273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DAB377F-C1DD-DD0A-8726-A96A28138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443273"/>
            <a:ext cx="4488912" cy="27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99384BD-102E-A14B-7019-30C72940F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110" y="3983306"/>
            <a:ext cx="3635455" cy="273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170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0DAB2-1072-31A8-39DE-255F9933A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A12E-874C-852E-1F74-AA64236D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rmAutofit/>
          </a:bodyPr>
          <a:lstStyle/>
          <a:p>
            <a:r>
              <a:rPr lang="en-US" dirty="0"/>
              <a:t>Extending water layer, </a:t>
            </a:r>
            <a:r>
              <a:rPr lang="en-US" sz="2800" dirty="0"/>
              <a:t>s = 0e-20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878964-ACA8-6A30-F2C4-A88E8DBE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35BF87-FCC0-72FB-BDE7-14C680DF8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214702"/>
            <a:ext cx="5359400" cy="335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18B736B-9C4E-BB68-8C9C-984A6204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967" y="1243662"/>
            <a:ext cx="4881033" cy="26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4B693F5-C87D-BC9D-5336-EA4C4B100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1" y="3891287"/>
            <a:ext cx="3694360" cy="26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33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2275-C697-254E-5FC4-3E62D282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PB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5995D-D445-E2EC-1E30-392AC2A74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21313-B619-93AC-0A76-9D8D4C4E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1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4608</TotalTime>
  <Words>1246</Words>
  <Application>Microsoft Office PowerPoint</Application>
  <PresentationFormat>Widescreen</PresentationFormat>
  <Paragraphs>205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PB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Uneven grid (theory)</vt:lpstr>
      <vt:lpstr>Uneven grid (analytical compare)</vt:lpstr>
      <vt:lpstr>Uneven grid (N)</vt:lpstr>
      <vt:lpstr>Uneven grid (Lx, left)</vt:lpstr>
      <vt:lpstr>Uneven grid (Lx, right)</vt:lpstr>
      <vt:lpstr>Uneven grid + homo “polymer” (neg/pos surf)</vt:lpstr>
      <vt:lpstr>Full SCFT Validations</vt:lpstr>
      <vt:lpstr>Surface charge (neutral polymer)</vt:lpstr>
      <vt:lpstr>Extending PEM (left), s = -10e-20 C/nm2</vt:lpstr>
      <vt:lpstr>Extending water layer, s = 0e-20 C/nm2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103</cp:revision>
  <dcterms:created xsi:type="dcterms:W3CDTF">2022-03-28T18:43:16Z</dcterms:created>
  <dcterms:modified xsi:type="dcterms:W3CDTF">2024-11-01T22:52:50Z</dcterms:modified>
</cp:coreProperties>
</file>