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4" r:id="rId5"/>
    <p:sldId id="259" r:id="rId6"/>
    <p:sldId id="263" r:id="rId7"/>
    <p:sldId id="262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7FE3E-279B-4F94-9B6C-43A7E7B4D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3FF67E-A0D6-4650-94B2-49F76E71D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969F7-F628-4948-9C6B-D187A8C88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912B5-E4BD-48E9-8095-F1EDD862F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301A4-8003-4D8C-8A09-8F142FE6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5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6926A2-C9B6-4E02-91E5-B95F5CAD1D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41540-0DC2-40CC-9A9E-483A77A7E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2CD48-D633-4C43-90AE-0B62A13EA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14EAC-B30D-4677-BA8E-2870B569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CD924-51D3-4D42-BA25-10269C6EF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69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9CF83-8D29-4555-9FF8-EC2E695F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CBFEC-721F-4B00-A944-81BE5F540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8B627-6ED1-4608-BB7B-88BFEF260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392499-63F6-4A01-9560-E20554505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EFBD71-7A56-4D2D-A16A-16B140C43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895288-E3B3-42F5-B83F-D970A7191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A61DF6-AE5E-4DD7-A248-343D341B3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D6CEAF-E2C7-4F56-B7B7-3C4B19F80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41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4A58A6-9497-4602-8410-9582AF89F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F2855-21B3-46AD-A09A-BF3FFC0FB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7E9D0-3951-4711-A315-85055E0B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31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16BD-BDDD-404B-A737-D451640E5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10A48-15AA-440B-94D7-208B6A192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1BD622-7B5B-4961-8450-FA006C270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8B510-0A2B-4BE4-A2BF-37039DD82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60D50-3050-4615-B3DB-A5BD1992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F9272-3109-4994-82DF-63220203D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83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1A70D-8DA6-41B3-B0BD-6720143CB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C84238-60FD-438B-A4D3-E3183A433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F590D-599E-4ACA-8854-9CCCDC01D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FB307-B30F-473C-B014-03F8C3E0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96B3E-9305-48BB-A601-5A741B66C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D4B01-7215-42D9-96F3-99337EFD4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65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svg"/><Relationship Id="rId11" Type="http://schemas.openxmlformats.org/officeDocument/2006/relationships/image" Target="../media/image20.sv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image" Target="../media/image30.png"/><Relationship Id="rId21" Type="http://schemas.openxmlformats.org/officeDocument/2006/relationships/image" Target="../media/image48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en-US" b="0" dirty="0"/>
              <a:t>Why polymer theory is beautiful (and why you should care)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72972"/>
            <a:ext cx="9144000" cy="165576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Takashi Yokokura</a:t>
            </a:r>
          </a:p>
          <a:p>
            <a:pPr>
              <a:lnSpc>
                <a:spcPct val="110000"/>
              </a:lnSpc>
            </a:pPr>
            <a:r>
              <a:rPr lang="en-US" dirty="0"/>
              <a:t>CBE Student Colloquium</a:t>
            </a:r>
          </a:p>
          <a:p>
            <a:pPr>
              <a:lnSpc>
                <a:spcPct val="110000"/>
              </a:lnSpc>
            </a:pPr>
            <a:r>
              <a:rPr lang="en-US" dirty="0"/>
              <a:t>04/27/2023</a:t>
            </a:r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beauty (in physics)?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3310D0-C9D9-7CFF-BB52-FC87DACBCA93}"/>
              </a:ext>
            </a:extLst>
          </p:cNvPr>
          <p:cNvSpPr/>
          <p:nvPr/>
        </p:nvSpPr>
        <p:spPr>
          <a:xfrm>
            <a:off x="838200" y="1550708"/>
            <a:ext cx="4724400" cy="1878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Blue butterfly &lt;--&gt; </a:t>
            </a:r>
            <a:r>
              <a:rPr lang="en-US" dirty="0">
                <a:sym typeface="Wingdings" panose="05000000000000000000" pitchFamily="2" charset="2"/>
              </a:rPr>
              <a:t>microscopic patterns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BA29F6-9A43-BE70-CD8C-C53BDA91C492}"/>
              </a:ext>
            </a:extLst>
          </p:cNvPr>
          <p:cNvSpPr txBox="1"/>
          <p:nvPr/>
        </p:nvSpPr>
        <p:spPr>
          <a:xfrm>
            <a:off x="639233" y="3525334"/>
            <a:ext cx="5122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Traditional beauty and its underlying mechanisms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5A71B4-9E52-5EEB-DAFA-52525C8A934B}"/>
              </a:ext>
            </a:extLst>
          </p:cNvPr>
          <p:cNvSpPr/>
          <p:nvPr/>
        </p:nvSpPr>
        <p:spPr>
          <a:xfrm>
            <a:off x="6629400" y="1550708"/>
            <a:ext cx="4724400" cy="1878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CRISPR, radiation, quantum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21C603-1073-BC82-C0A1-8EDD2628A18A}"/>
              </a:ext>
            </a:extLst>
          </p:cNvPr>
          <p:cNvSpPr txBox="1"/>
          <p:nvPr/>
        </p:nvSpPr>
        <p:spPr>
          <a:xfrm>
            <a:off x="6430435" y="3525334"/>
            <a:ext cx="5122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Civilizational triumphs in fundamental breakthroughs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D337DD-1849-E1E5-7723-D074B9D9F3C0}"/>
              </a:ext>
            </a:extLst>
          </p:cNvPr>
          <p:cNvSpPr/>
          <p:nvPr/>
        </p:nvSpPr>
        <p:spPr>
          <a:xfrm>
            <a:off x="1905000" y="4463013"/>
            <a:ext cx="4724400" cy="1878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Gauss’s Law, Navier-Stokes, Poisson-Boltzmann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07F929-2627-CB32-2F81-B0F541974877}"/>
              </a:ext>
            </a:extLst>
          </p:cNvPr>
          <p:cNvSpPr txBox="1"/>
          <p:nvPr/>
        </p:nvSpPr>
        <p:spPr>
          <a:xfrm>
            <a:off x="1344083" y="6429936"/>
            <a:ext cx="584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Abstracting complex phenomena into mathematical models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8249D3-5162-BC96-D4BA-9BC4B8CD4AB3}"/>
              </a:ext>
            </a:extLst>
          </p:cNvPr>
          <p:cNvSpPr txBox="1"/>
          <p:nvPr/>
        </p:nvSpPr>
        <p:spPr>
          <a:xfrm>
            <a:off x="207433" y="1085042"/>
            <a:ext cx="282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Grande" panose="020B0502040204020203"/>
              </a:rPr>
              <a:t>Before today: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C81570-A51D-8772-95CC-75EA202DFE94}"/>
              </a:ext>
            </a:extLst>
          </p:cNvPr>
          <p:cNvSpPr txBox="1"/>
          <p:nvPr/>
        </p:nvSpPr>
        <p:spPr>
          <a:xfrm>
            <a:off x="207433" y="4017027"/>
            <a:ext cx="282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Grande" panose="020B0502040204020203"/>
              </a:rPr>
              <a:t>After today: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CDA14D-4C5D-EDA5-F9A9-437841E3EEFF}"/>
              </a:ext>
            </a:extLst>
          </p:cNvPr>
          <p:cNvSpPr txBox="1"/>
          <p:nvPr/>
        </p:nvSpPr>
        <p:spPr>
          <a:xfrm>
            <a:off x="7190317" y="4633328"/>
            <a:ext cx="4724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Better understanding of the world around us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Systematic approach to solving engineering problems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DAC1D-0CC3-7DC2-18D3-0A123F6F4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(beautiful) math of polymers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CD6A22-D059-8778-90AD-6DF7467D6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8B70DE-194F-1ACC-CF63-2DFFC4F30D6D}"/>
              </a:ext>
            </a:extLst>
          </p:cNvPr>
          <p:cNvSpPr/>
          <p:nvPr/>
        </p:nvSpPr>
        <p:spPr>
          <a:xfrm>
            <a:off x="838199" y="1185333"/>
            <a:ext cx="5731933" cy="4656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1D Gaussian chain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Total possibilities (counting)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Probability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Sterling’s approximation</a:t>
            </a:r>
          </a:p>
          <a:p>
            <a:endParaRPr lang="en-US" dirty="0"/>
          </a:p>
          <a:p>
            <a:r>
              <a:rPr lang="en-US" dirty="0"/>
              <a:t>3D probability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3 independent random walks</a:t>
            </a:r>
          </a:p>
          <a:p>
            <a:endParaRPr lang="en-US" dirty="0"/>
          </a:p>
          <a:p>
            <a:r>
              <a:rPr lang="en-US" dirty="0"/>
              <a:t>Free energy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Boltzmann equation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Probability  = f(microstates)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Helmholtz free E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Extension: Hooke’s law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If ends are fixed, polymer is like a spring with entropic spring constant k = 3kT/Nb^2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AEEAA3-7D24-67DE-7BF3-C6BECCA17DE7}"/>
              </a:ext>
            </a:extLst>
          </p:cNvPr>
          <p:cNvSpPr txBox="1"/>
          <p:nvPr/>
        </p:nvSpPr>
        <p:spPr>
          <a:xfrm>
            <a:off x="2628899" y="6105525"/>
            <a:ext cx="7286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highly simplified model can still provide understanding for a complex system. But is it enough to translate to the real world?</a:t>
            </a:r>
          </a:p>
        </p:txBody>
      </p:sp>
    </p:spTree>
    <p:extLst>
      <p:ext uri="{BB962C8B-B14F-4D97-AF65-F5344CB8AC3E}">
        <p14:creationId xmlns:p14="http://schemas.microsoft.com/office/powerpoint/2010/main" val="4229866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87">
            <a:extLst>
              <a:ext uri="{FF2B5EF4-FFF2-40B4-BE49-F238E27FC236}">
                <a16:creationId xmlns:a16="http://schemas.microsoft.com/office/drawing/2014/main" id="{EA910E78-4D7B-42FE-A4C3-9E26E1BE1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632" y="4672053"/>
            <a:ext cx="8022018" cy="5758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A7ABDA-806C-DFED-5758-02D4C3ABA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(beautiful?) math of polymers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8881CF-DA80-2536-4DDC-737D40B3E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665C3A-A67C-3A30-6B76-FDF313F5F5A9}"/>
                  </a:ext>
                </a:extLst>
              </p:cNvPr>
              <p:cNvSpPr txBox="1"/>
              <p:nvPr/>
            </p:nvSpPr>
            <p:spPr>
              <a:xfrm>
                <a:off x="186266" y="1002188"/>
                <a:ext cx="12005734" cy="1434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/>
                  <a:t>1D random walk: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Monomers </a:t>
                </a:r>
                <a:r>
                  <a:rPr lang="en-US" u="sng" dirty="0"/>
                  <a:t>don’t interact</a:t>
                </a:r>
                <a:r>
                  <a:rPr lang="en-US" dirty="0"/>
                  <a:t> and randomly take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dirty="0"/>
                  <a:t> right steps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dirty="0"/>
                  <a:t> left steps for a total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dirty="0"/>
                  <a:t> steps and final distance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665C3A-A67C-3A30-6B76-FDF313F5F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66" y="1002188"/>
                <a:ext cx="12005734" cy="1434367"/>
              </a:xfrm>
              <a:prstGeom prst="rect">
                <a:avLst/>
              </a:prstGeom>
              <a:blipFill>
                <a:blip r:embed="rId3"/>
                <a:stretch>
                  <a:fillRect l="-813" b="-5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991938D2-B9FA-17B3-2C56-8BAB8FB336C9}"/>
              </a:ext>
            </a:extLst>
          </p:cNvPr>
          <p:cNvGrpSpPr/>
          <p:nvPr/>
        </p:nvGrpSpPr>
        <p:grpSpPr>
          <a:xfrm>
            <a:off x="1277939" y="3116796"/>
            <a:ext cx="9636121" cy="307848"/>
            <a:chOff x="1108077" y="2178177"/>
            <a:chExt cx="9636121" cy="307848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774E08C-DB26-053E-5EE6-33D1F67DAD71}"/>
                </a:ext>
              </a:extLst>
            </p:cNvPr>
            <p:cNvGrpSpPr/>
            <p:nvPr/>
          </p:nvGrpSpPr>
          <p:grpSpPr>
            <a:xfrm>
              <a:off x="1784350" y="2178177"/>
              <a:ext cx="8283575" cy="307848"/>
              <a:chOff x="1841500" y="3044952"/>
              <a:chExt cx="8283575" cy="307848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CF86118F-5A99-0A33-D32D-A0148A5065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41500" y="3208867"/>
                <a:ext cx="828357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C528E477-A3E9-B388-FE01-EB4902E128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000" y="3064933"/>
                <a:ext cx="0" cy="2878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E407D5B6-97E4-0617-8862-BAB439427B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400" y="3064933"/>
                <a:ext cx="0" cy="2878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CC4A1197-F767-893D-11A6-589EAE1C12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14800" y="3064933"/>
                <a:ext cx="0" cy="2878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3396334-558C-E89A-AE2E-A68E9BB0EF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29200" y="3064932"/>
                <a:ext cx="0" cy="2878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D1D08CBF-C4AE-D116-A722-D617BB0762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3600" y="3047998"/>
                <a:ext cx="0" cy="2878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1619C489-4673-02CA-A8DE-462DB023B5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8000" y="3044952"/>
                <a:ext cx="0" cy="2878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3413F2F5-BDB4-29F6-C1C7-E6970E56BD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2400" y="3044952"/>
                <a:ext cx="0" cy="2878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29A4C008-38F8-1B15-D9EB-979826748E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86800" y="3044952"/>
                <a:ext cx="0" cy="2878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959ED327-287D-B2D4-CC8B-FB6BEFE300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01200" y="3044952"/>
                <a:ext cx="0" cy="2878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33F894A-4A5A-2414-5E0C-40AD06E34BFB}"/>
                </a:ext>
              </a:extLst>
            </p:cNvPr>
            <p:cNvGrpSpPr/>
            <p:nvPr/>
          </p:nvGrpSpPr>
          <p:grpSpPr>
            <a:xfrm>
              <a:off x="10286998" y="2299904"/>
              <a:ext cx="457200" cy="91821"/>
              <a:chOff x="4181475" y="4333875"/>
              <a:chExt cx="457200" cy="91821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0A6FBD99-81C4-4453-D2C8-63CD4842292D}"/>
                  </a:ext>
                </a:extLst>
              </p:cNvPr>
              <p:cNvSpPr/>
              <p:nvPr/>
            </p:nvSpPr>
            <p:spPr>
              <a:xfrm>
                <a:off x="4181475" y="4333875"/>
                <a:ext cx="9525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6636285F-B1ED-B392-4CBD-187A36C4B2C5}"/>
                  </a:ext>
                </a:extLst>
              </p:cNvPr>
              <p:cNvSpPr/>
              <p:nvPr/>
            </p:nvSpPr>
            <p:spPr>
              <a:xfrm>
                <a:off x="4362450" y="4334256"/>
                <a:ext cx="9525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E70AE9B-6DDD-90BC-869B-40BA573FC663}"/>
                  </a:ext>
                </a:extLst>
              </p:cNvPr>
              <p:cNvSpPr/>
              <p:nvPr/>
            </p:nvSpPr>
            <p:spPr>
              <a:xfrm>
                <a:off x="4543425" y="4334256"/>
                <a:ext cx="9525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1B0226F-0C8B-FE88-7546-33B4743FE23F}"/>
                </a:ext>
              </a:extLst>
            </p:cNvPr>
            <p:cNvGrpSpPr/>
            <p:nvPr/>
          </p:nvGrpSpPr>
          <p:grpSpPr>
            <a:xfrm>
              <a:off x="1108077" y="2299904"/>
              <a:ext cx="457200" cy="91821"/>
              <a:chOff x="4181475" y="4333875"/>
              <a:chExt cx="457200" cy="91821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F64D8A6D-3237-FBA2-AD93-F91D88872337}"/>
                  </a:ext>
                </a:extLst>
              </p:cNvPr>
              <p:cNvSpPr/>
              <p:nvPr/>
            </p:nvSpPr>
            <p:spPr>
              <a:xfrm>
                <a:off x="4181475" y="4333875"/>
                <a:ext cx="9525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D229266-316D-15C1-9F7D-F8E1FFF0D270}"/>
                  </a:ext>
                </a:extLst>
              </p:cNvPr>
              <p:cNvSpPr/>
              <p:nvPr/>
            </p:nvSpPr>
            <p:spPr>
              <a:xfrm>
                <a:off x="4362450" y="4334256"/>
                <a:ext cx="9525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962F367D-3F9E-FCEE-6770-ECCE0647761B}"/>
                  </a:ext>
                </a:extLst>
              </p:cNvPr>
              <p:cNvSpPr/>
              <p:nvPr/>
            </p:nvSpPr>
            <p:spPr>
              <a:xfrm>
                <a:off x="4543425" y="4334256"/>
                <a:ext cx="9525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A3B6714A-96EA-D0DD-B468-8ABD2C4CCFBE}"/>
              </a:ext>
            </a:extLst>
          </p:cNvPr>
          <p:cNvSpPr txBox="1"/>
          <p:nvPr/>
        </p:nvSpPr>
        <p:spPr>
          <a:xfrm>
            <a:off x="5856287" y="2606578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/>
                </a:solidFill>
              </a:rPr>
              <a:t>0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97A3E0E-81B3-7DA6-73B1-AC3CF5EA270F}"/>
              </a:ext>
            </a:extLst>
          </p:cNvPr>
          <p:cNvGrpSpPr/>
          <p:nvPr/>
        </p:nvGrpSpPr>
        <p:grpSpPr>
          <a:xfrm>
            <a:off x="4941887" y="2606578"/>
            <a:ext cx="1114425" cy="631945"/>
            <a:chOff x="4941887" y="2610934"/>
            <a:chExt cx="1114425" cy="63194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4E7803-9EA1-6669-9412-008B17686410}"/>
                </a:ext>
              </a:extLst>
            </p:cNvPr>
            <p:cNvSpPr txBox="1"/>
            <p:nvPr/>
          </p:nvSpPr>
          <p:spPr>
            <a:xfrm>
              <a:off x="4941887" y="2610934"/>
              <a:ext cx="4000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3"/>
                  </a:solidFill>
                </a:rPr>
                <a:t>1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08B3B29-EDF1-7ACD-062C-DDC93DC7B096}"/>
                </a:ext>
              </a:extLst>
            </p:cNvPr>
            <p:cNvCxnSpPr/>
            <p:nvPr/>
          </p:nvCxnSpPr>
          <p:spPr>
            <a:xfrm flipH="1">
              <a:off x="5141912" y="3242879"/>
              <a:ext cx="914400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1A5566E-B108-30F1-83C1-EB0A43AC167F}"/>
              </a:ext>
            </a:extLst>
          </p:cNvPr>
          <p:cNvGrpSpPr/>
          <p:nvPr/>
        </p:nvGrpSpPr>
        <p:grpSpPr>
          <a:xfrm>
            <a:off x="5141912" y="2191272"/>
            <a:ext cx="1103313" cy="997508"/>
            <a:chOff x="5141912" y="2195628"/>
            <a:chExt cx="1103313" cy="99750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4CB1735-395D-FD60-5E1D-511D8205E46E}"/>
                </a:ext>
              </a:extLst>
            </p:cNvPr>
            <p:cNvSpPr txBox="1"/>
            <p:nvPr/>
          </p:nvSpPr>
          <p:spPr>
            <a:xfrm>
              <a:off x="5845175" y="2195628"/>
              <a:ext cx="4000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4"/>
                  </a:solidFill>
                </a:rPr>
                <a:t>2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3F23420-D722-EC19-D623-FA3A5C2FCEBC}"/>
                </a:ext>
              </a:extLst>
            </p:cNvPr>
            <p:cNvCxnSpPr/>
            <p:nvPr/>
          </p:nvCxnSpPr>
          <p:spPr>
            <a:xfrm flipH="1">
              <a:off x="5141912" y="3193136"/>
              <a:ext cx="914400" cy="0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B5CBD30-A935-199C-8BC7-2E215E43993A}"/>
              </a:ext>
            </a:extLst>
          </p:cNvPr>
          <p:cNvGrpSpPr/>
          <p:nvPr/>
        </p:nvGrpSpPr>
        <p:grpSpPr>
          <a:xfrm>
            <a:off x="6056312" y="2591382"/>
            <a:ext cx="1114425" cy="597398"/>
            <a:chOff x="6056312" y="2595738"/>
            <a:chExt cx="1114425" cy="597398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0EE06A4-480A-0B2F-0C3E-761801663331}"/>
                </a:ext>
              </a:extLst>
            </p:cNvPr>
            <p:cNvSpPr txBox="1"/>
            <p:nvPr/>
          </p:nvSpPr>
          <p:spPr>
            <a:xfrm>
              <a:off x="6770687" y="2595738"/>
              <a:ext cx="4000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5"/>
                  </a:solidFill>
                </a:rPr>
                <a:t>3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E64BE03-DF7C-F962-CE00-4365F3801EF6}"/>
                </a:ext>
              </a:extLst>
            </p:cNvPr>
            <p:cNvCxnSpPr/>
            <p:nvPr/>
          </p:nvCxnSpPr>
          <p:spPr>
            <a:xfrm flipH="1">
              <a:off x="6056312" y="3193136"/>
              <a:ext cx="914400" cy="0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10762FA-B191-4F54-BFFB-3D8D043C30B7}"/>
              </a:ext>
            </a:extLst>
          </p:cNvPr>
          <p:cNvGrpSpPr/>
          <p:nvPr/>
        </p:nvGrpSpPr>
        <p:grpSpPr>
          <a:xfrm>
            <a:off x="6970712" y="2589689"/>
            <a:ext cx="1103313" cy="599091"/>
            <a:chOff x="6970712" y="2594045"/>
            <a:chExt cx="1103313" cy="599091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3C281E8-511C-9B12-0B77-1A7F6BD17859}"/>
                </a:ext>
              </a:extLst>
            </p:cNvPr>
            <p:cNvSpPr txBox="1"/>
            <p:nvPr/>
          </p:nvSpPr>
          <p:spPr>
            <a:xfrm>
              <a:off x="7673975" y="2594045"/>
              <a:ext cx="4000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6"/>
                  </a:solidFill>
                </a:rPr>
                <a:t>4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CC248E1-382F-2999-7ADD-70308B31BF22}"/>
                </a:ext>
              </a:extLst>
            </p:cNvPr>
            <p:cNvCxnSpPr/>
            <p:nvPr/>
          </p:nvCxnSpPr>
          <p:spPr>
            <a:xfrm flipH="1">
              <a:off x="6970712" y="3193136"/>
              <a:ext cx="914400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687BC79-F407-6BE7-4C15-208D9BFF478B}"/>
              </a:ext>
            </a:extLst>
          </p:cNvPr>
          <p:cNvGrpSpPr/>
          <p:nvPr/>
        </p:nvGrpSpPr>
        <p:grpSpPr>
          <a:xfrm>
            <a:off x="6770687" y="2191272"/>
            <a:ext cx="1114425" cy="945504"/>
            <a:chOff x="6770687" y="2195628"/>
            <a:chExt cx="1114425" cy="94550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F9304DD-FC76-B282-C2FA-602C79270B73}"/>
                </a:ext>
              </a:extLst>
            </p:cNvPr>
            <p:cNvSpPr txBox="1"/>
            <p:nvPr/>
          </p:nvSpPr>
          <p:spPr>
            <a:xfrm>
              <a:off x="6770687" y="2195628"/>
              <a:ext cx="4000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2"/>
                  </a:solidFill>
                </a:rPr>
                <a:t>5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DDEB134-1285-659A-BD5C-34A7F659DE85}"/>
                </a:ext>
              </a:extLst>
            </p:cNvPr>
            <p:cNvCxnSpPr/>
            <p:nvPr/>
          </p:nvCxnSpPr>
          <p:spPr>
            <a:xfrm flipH="1">
              <a:off x="6970712" y="3141132"/>
              <a:ext cx="914400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1482CA9-5CAB-7B32-E293-851F9BAF92B7}"/>
              </a:ext>
            </a:extLst>
          </p:cNvPr>
          <p:cNvGrpSpPr/>
          <p:nvPr/>
        </p:nvGrpSpPr>
        <p:grpSpPr>
          <a:xfrm>
            <a:off x="6970712" y="2189579"/>
            <a:ext cx="1103313" cy="903021"/>
            <a:chOff x="6970712" y="2193935"/>
            <a:chExt cx="1103313" cy="903021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9216945-3F53-2F53-D163-422D0BF4D26A}"/>
                </a:ext>
              </a:extLst>
            </p:cNvPr>
            <p:cNvSpPr txBox="1"/>
            <p:nvPr/>
          </p:nvSpPr>
          <p:spPr>
            <a:xfrm>
              <a:off x="7673975" y="2193935"/>
              <a:ext cx="4000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3"/>
                  </a:solidFill>
                </a:rPr>
                <a:t>6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FCBAEA2-BBCE-7A34-A8F9-2C7574E00254}"/>
                </a:ext>
              </a:extLst>
            </p:cNvPr>
            <p:cNvCxnSpPr/>
            <p:nvPr/>
          </p:nvCxnSpPr>
          <p:spPr>
            <a:xfrm flipH="1">
              <a:off x="6970712" y="3096956"/>
              <a:ext cx="914400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19C651A-6C33-927F-7425-2A72E674461B}"/>
              </a:ext>
            </a:extLst>
          </p:cNvPr>
          <p:cNvGrpSpPr/>
          <p:nvPr/>
        </p:nvGrpSpPr>
        <p:grpSpPr>
          <a:xfrm>
            <a:off x="7885112" y="2609883"/>
            <a:ext cx="1125538" cy="477571"/>
            <a:chOff x="7885112" y="2614239"/>
            <a:chExt cx="1125538" cy="47757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E8D09AE-FFFE-9601-0BEA-A4BDDBDC2C1D}"/>
                </a:ext>
              </a:extLst>
            </p:cNvPr>
            <p:cNvSpPr txBox="1"/>
            <p:nvPr/>
          </p:nvSpPr>
          <p:spPr>
            <a:xfrm>
              <a:off x="8610600" y="2614239"/>
              <a:ext cx="4000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4"/>
                  </a:solidFill>
                </a:rPr>
                <a:t>7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5856CBC-B3CB-58EB-BE82-1CB18E6D62F2}"/>
                </a:ext>
              </a:extLst>
            </p:cNvPr>
            <p:cNvCxnSpPr/>
            <p:nvPr/>
          </p:nvCxnSpPr>
          <p:spPr>
            <a:xfrm flipH="1">
              <a:off x="7885112" y="3091810"/>
              <a:ext cx="914400" cy="0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Left Bracket 61">
            <a:extLst>
              <a:ext uri="{FF2B5EF4-FFF2-40B4-BE49-F238E27FC236}">
                <a16:creationId xmlns:a16="http://schemas.microsoft.com/office/drawing/2014/main" id="{07EA2D86-0C86-EED5-E93C-27D7937900BE}"/>
              </a:ext>
            </a:extLst>
          </p:cNvPr>
          <p:cNvSpPr/>
          <p:nvPr/>
        </p:nvSpPr>
        <p:spPr>
          <a:xfrm rot="16200000">
            <a:off x="7341811" y="2308320"/>
            <a:ext cx="172201" cy="2743200"/>
          </a:xfrm>
          <a:prstGeom prst="leftBracket">
            <a:avLst>
              <a:gd name="adj" fmla="val 11527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967ABFE-70F8-2EF1-CFAA-C1C4BAB98E71}"/>
                  </a:ext>
                </a:extLst>
              </p:cNvPr>
              <p:cNvSpPr txBox="1"/>
              <p:nvPr/>
            </p:nvSpPr>
            <p:spPr>
              <a:xfrm>
                <a:off x="6513512" y="3618810"/>
                <a:ext cx="1896081" cy="2780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5 −2=3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967ABFE-70F8-2EF1-CFAA-C1C4BAB98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3512" y="3618810"/>
                <a:ext cx="1896081" cy="278087"/>
              </a:xfrm>
              <a:prstGeom prst="rect">
                <a:avLst/>
              </a:prstGeom>
              <a:blipFill>
                <a:blip r:embed="rId4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7B9E759-C761-D171-2DF8-C901E2D2C2E4}"/>
                  </a:ext>
                </a:extLst>
              </p:cNvPr>
              <p:cNvSpPr txBox="1"/>
              <p:nvPr/>
            </p:nvSpPr>
            <p:spPr>
              <a:xfrm>
                <a:off x="186266" y="4151086"/>
                <a:ext cx="12005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Total number of trajectories (possible polymers) for a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7B9E759-C761-D171-2DF8-C901E2D2C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66" y="4151086"/>
                <a:ext cx="12005727" cy="369332"/>
              </a:xfrm>
              <a:prstGeom prst="rect">
                <a:avLst/>
              </a:prstGeom>
              <a:blipFill>
                <a:blip r:embed="rId5"/>
                <a:stretch>
                  <a:fillRect l="-356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6" name="Picture 95">
            <a:extLst>
              <a:ext uri="{FF2B5EF4-FFF2-40B4-BE49-F238E27FC236}">
                <a16:creationId xmlns:a16="http://schemas.microsoft.com/office/drawing/2014/main" id="{E4D24A12-B6AC-6E0E-7210-4B7C55D2F5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5942" y="6030009"/>
            <a:ext cx="2954339" cy="573317"/>
          </a:xfrm>
          <a:prstGeom prst="rect">
            <a:avLst/>
          </a:prstGeom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AF99B6E5-CA15-CE31-574C-9578C8A463E9}"/>
              </a:ext>
            </a:extLst>
          </p:cNvPr>
          <p:cNvGrpSpPr/>
          <p:nvPr/>
        </p:nvGrpSpPr>
        <p:grpSpPr>
          <a:xfrm>
            <a:off x="5599112" y="5099416"/>
            <a:ext cx="3375025" cy="1000954"/>
            <a:chOff x="5599112" y="5179465"/>
            <a:chExt cx="3375025" cy="1000954"/>
          </a:xfrm>
        </p:grpSpPr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F549D429-13EE-19D0-A194-98AFB193E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99112" y="5611002"/>
              <a:ext cx="3375025" cy="211695"/>
            </a:xfrm>
            <a:prstGeom prst="rect">
              <a:avLst/>
            </a:prstGeom>
          </p:spPr>
        </p:pic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8E5212A0-7027-74F4-9334-00EF34CBEC6E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9" y="5179465"/>
              <a:ext cx="12701" cy="32947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0901349E-F2BA-2264-9830-C7479DC9C0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34275" y="5179465"/>
              <a:ext cx="428625" cy="32947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7BD3F21D-1976-C8AF-0D48-281125716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068898" y="5924758"/>
              <a:ext cx="1465377" cy="2556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5196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9525F34-9A3A-8138-B6C5-6E389C471A15}"/>
              </a:ext>
            </a:extLst>
          </p:cNvPr>
          <p:cNvGrpSpPr/>
          <p:nvPr/>
        </p:nvGrpSpPr>
        <p:grpSpPr>
          <a:xfrm>
            <a:off x="5593854" y="4241054"/>
            <a:ext cx="3212668" cy="2339973"/>
            <a:chOff x="3102348" y="699247"/>
            <a:chExt cx="6381750" cy="4648200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F4021864-0DC2-F5E4-310E-609AA340ED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2348" y="699247"/>
              <a:ext cx="6381750" cy="4648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A372B5FB-5DCB-6F4A-C239-37B4436A7C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482911" y="980216"/>
              <a:ext cx="2249687" cy="775597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D05E8539-4FD7-CE60-F61A-C7594716E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416468" y="1736763"/>
              <a:ext cx="2249687" cy="1383376"/>
            </a:xfrm>
            <a:prstGeom prst="rect">
              <a:avLst/>
            </a:prstGeom>
          </p:spPr>
        </p:pic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5C0CDC20-D6EB-2BBE-3BA3-4988B9E49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907043" y="2987226"/>
              <a:ext cx="2249424" cy="1419496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750F54B-8DF7-D26D-E84B-A04D08EA13AD}"/>
              </a:ext>
            </a:extLst>
          </p:cNvPr>
          <p:cNvGrpSpPr/>
          <p:nvPr/>
        </p:nvGrpSpPr>
        <p:grpSpPr>
          <a:xfrm>
            <a:off x="8721852" y="4246216"/>
            <a:ext cx="2989416" cy="2372912"/>
            <a:chOff x="6269858" y="4411816"/>
            <a:chExt cx="2989416" cy="2372912"/>
          </a:xfrm>
        </p:grpSpPr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88C5E7E3-A9B2-9BFC-60A8-9C32988EC3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9858" y="4444754"/>
              <a:ext cx="2989416" cy="23399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047C0EC-6BEA-9E6A-A49A-45E75D5AF7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21132" y="4831085"/>
              <a:ext cx="525990" cy="7859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5D09BE-E985-6A3F-6858-8F2B0AD7A547}"/>
                </a:ext>
              </a:extLst>
            </p:cNvPr>
            <p:cNvSpPr txBox="1"/>
            <p:nvPr/>
          </p:nvSpPr>
          <p:spPr>
            <a:xfrm>
              <a:off x="7740563" y="4568182"/>
              <a:ext cx="269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2068627-2772-46CC-E704-8AB7C7D7E39E}"/>
                </a:ext>
              </a:extLst>
            </p:cNvPr>
            <p:cNvSpPr/>
            <p:nvPr/>
          </p:nvSpPr>
          <p:spPr>
            <a:xfrm>
              <a:off x="6322797" y="4411816"/>
              <a:ext cx="269626" cy="3489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FE8E39B-2BE3-A8DF-6377-AEE8408215A1}"/>
              </a:ext>
            </a:extLst>
          </p:cNvPr>
          <p:cNvSpPr txBox="1"/>
          <p:nvPr/>
        </p:nvSpPr>
        <p:spPr>
          <a:xfrm>
            <a:off x="5963570" y="3910251"/>
            <a:ext cx="2723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Polymer organization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D1DE3-65CF-F565-DBDB-34611CB56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2192000" cy="800128"/>
          </a:xfrm>
        </p:spPr>
        <p:txBody>
          <a:bodyPr>
            <a:noAutofit/>
          </a:bodyPr>
          <a:lstStyle/>
          <a:p>
            <a:r>
              <a:rPr lang="en-US" sz="2800" dirty="0"/>
              <a:t>With a little more sophistication, theory can be a powerful, relevant tool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5C6E76-66C1-16C9-E30D-489BD54E4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40344-FED5-4CC6-7B20-431323F6CD8E}"/>
              </a:ext>
            </a:extLst>
          </p:cNvPr>
          <p:cNvSpPr/>
          <p:nvPr/>
        </p:nvSpPr>
        <p:spPr>
          <a:xfrm>
            <a:off x="5466070" y="1605174"/>
            <a:ext cx="5218642" cy="1400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Consider Gaussian chain attached to substrate (brush), polymer-solvent interactions (FH), and polymer-ion electrostatic interactions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BFBEEF1-2175-581E-7D11-F4C03B6CDA0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77629" y="1358019"/>
            <a:ext cx="2940576" cy="2136978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9FEEC928-BEB1-6D4F-9A0B-341EC8260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9" y="4226527"/>
            <a:ext cx="3062546" cy="246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AB8A539-7431-5B3B-002A-F5270A3B6233}"/>
              </a:ext>
            </a:extLst>
          </p:cNvPr>
          <p:cNvSpPr txBox="1"/>
          <p:nvPr/>
        </p:nvSpPr>
        <p:spPr>
          <a:xfrm>
            <a:off x="480080" y="3910251"/>
            <a:ext cx="2723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Experimental comparison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BAB809-9AE0-A419-D153-4FBD1D7F0E99}"/>
              </a:ext>
            </a:extLst>
          </p:cNvPr>
          <p:cNvSpPr txBox="1"/>
          <p:nvPr/>
        </p:nvSpPr>
        <p:spPr>
          <a:xfrm>
            <a:off x="9056303" y="3910251"/>
            <a:ext cx="2723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Spectra predictions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11183B3-1EB8-970F-1784-256AE10711D4}"/>
              </a:ext>
            </a:extLst>
          </p:cNvPr>
          <p:cNvGrpSpPr/>
          <p:nvPr/>
        </p:nvGrpSpPr>
        <p:grpSpPr>
          <a:xfrm>
            <a:off x="2962448" y="4827234"/>
            <a:ext cx="2723017" cy="462464"/>
            <a:chOff x="2894596" y="4839932"/>
            <a:chExt cx="2723017" cy="46246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9548881-C724-2774-A377-D4531AADD6D2}"/>
                </a:ext>
              </a:extLst>
            </p:cNvPr>
            <p:cNvSpPr txBox="1"/>
            <p:nvPr/>
          </p:nvSpPr>
          <p:spPr>
            <a:xfrm>
              <a:off x="2894596" y="4839932"/>
              <a:ext cx="2723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More importantly,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A967AB2-3354-8557-D019-2F182EA00348}"/>
                </a:ext>
              </a:extLst>
            </p:cNvPr>
            <p:cNvCxnSpPr>
              <a:cxnSpLocks/>
            </p:cNvCxnSpPr>
            <p:nvPr/>
          </p:nvCxnSpPr>
          <p:spPr>
            <a:xfrm>
              <a:off x="3353507" y="5302396"/>
              <a:ext cx="192122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585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E62D4-638E-C533-21DE-1A7FE84BF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36525"/>
            <a:ext cx="12098867" cy="800128"/>
          </a:xfrm>
        </p:spPr>
        <p:txBody>
          <a:bodyPr>
            <a:normAutofit/>
          </a:bodyPr>
          <a:lstStyle/>
          <a:p>
            <a:r>
              <a:rPr lang="en-US" dirty="0"/>
              <a:t>Other (beautiful?) applications of our theory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1296AE-ED3B-9719-0359-B66411E39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AA92A5-961D-50F8-18F6-F067A8F7CD5B}"/>
              </a:ext>
            </a:extLst>
          </p:cNvPr>
          <p:cNvSpPr/>
          <p:nvPr/>
        </p:nvSpPr>
        <p:spPr>
          <a:xfrm>
            <a:off x="7268634" y="2065866"/>
            <a:ext cx="3479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Aggregation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5732DC-2C5D-6C8A-1C9F-A89F366A095D}"/>
              </a:ext>
            </a:extLst>
          </p:cNvPr>
          <p:cNvSpPr/>
          <p:nvPr/>
        </p:nvSpPr>
        <p:spPr>
          <a:xfrm>
            <a:off x="1358900" y="2065866"/>
            <a:ext cx="3479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Vesicle fission by topology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F9190-7433-ED92-33D1-DA8D477FEAF8}"/>
              </a:ext>
            </a:extLst>
          </p:cNvPr>
          <p:cNvSpPr/>
          <p:nvPr/>
        </p:nvSpPr>
        <p:spPr>
          <a:xfrm>
            <a:off x="4356100" y="4521199"/>
            <a:ext cx="3479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Something about NLH? </a:t>
            </a:r>
          </a:p>
        </p:txBody>
      </p:sp>
    </p:spTree>
    <p:extLst>
      <p:ext uri="{BB962C8B-B14F-4D97-AF65-F5344CB8AC3E}">
        <p14:creationId xmlns:p14="http://schemas.microsoft.com/office/powerpoint/2010/main" val="2020412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02C9F-4AC3-C533-2C94-E5834A071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425D0B-D0BB-797F-73BE-9CDF4FE8F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470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B8741C3-A523-2256-94CA-936229A0D562}"/>
              </a:ext>
            </a:extLst>
          </p:cNvPr>
          <p:cNvGrpSpPr/>
          <p:nvPr/>
        </p:nvGrpSpPr>
        <p:grpSpPr>
          <a:xfrm>
            <a:off x="3838894" y="5233557"/>
            <a:ext cx="8353106" cy="1403505"/>
            <a:chOff x="2972576" y="5118509"/>
            <a:chExt cx="9098860" cy="1528808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021FA03-FB28-A4F2-5C82-B4AF01A9F5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6661"/>
            <a:stretch/>
          </p:blipFill>
          <p:spPr>
            <a:xfrm>
              <a:off x="2972576" y="5118509"/>
              <a:ext cx="9098860" cy="1528808"/>
            </a:xfrm>
            <a:prstGeom prst="rect">
              <a:avLst/>
            </a:prstGeom>
          </p:spPr>
        </p:pic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80B218E-52E8-2555-3CC3-7055A7881B22}"/>
                </a:ext>
              </a:extLst>
            </p:cNvPr>
            <p:cNvGrpSpPr/>
            <p:nvPr/>
          </p:nvGrpSpPr>
          <p:grpSpPr>
            <a:xfrm>
              <a:off x="5016538" y="5994239"/>
              <a:ext cx="2315478" cy="614052"/>
              <a:chOff x="2451760" y="2003022"/>
              <a:chExt cx="2315478" cy="614052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30746CF-355B-629E-FB1C-36EE89478A97}"/>
                  </a:ext>
                </a:extLst>
              </p:cNvPr>
              <p:cNvSpPr/>
              <p:nvPr/>
            </p:nvSpPr>
            <p:spPr>
              <a:xfrm>
                <a:off x="2451760" y="2003022"/>
                <a:ext cx="1940946" cy="6140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FB711703-D1CC-C345-2734-17EED4CF968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7644" r="2243"/>
              <a:stretch/>
            </p:blipFill>
            <p:spPr>
              <a:xfrm>
                <a:off x="2493674" y="2111985"/>
                <a:ext cx="2273564" cy="250181"/>
              </a:xfrm>
              <a:prstGeom prst="rect">
                <a:avLst/>
              </a:prstGeom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F1AB731-D17B-4E42-9EED-A5115D554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144617"/>
            <a:ext cx="11999345" cy="800128"/>
          </a:xfrm>
        </p:spPr>
        <p:txBody>
          <a:bodyPr>
            <a:normAutofit/>
          </a:bodyPr>
          <a:lstStyle/>
          <a:p>
            <a:r>
              <a:rPr lang="en-US" dirty="0"/>
              <a:t>Partition Function Formulation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6AF9EB-87EF-4B2B-A001-06DC8F28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3A8672-1D17-47CE-9EC1-6690E91C36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4176" y="1963663"/>
            <a:ext cx="3343196" cy="7410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E94616-A947-46D4-8E21-15EE32F156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0201" y="2840026"/>
            <a:ext cx="2696062" cy="6003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C11893-D7D0-43FE-8290-26DAE1B7F4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0602" y="3518234"/>
            <a:ext cx="4239588" cy="65138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1C575CC-177D-4E0A-5EA2-A0F43D78F4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59480" y="1124739"/>
            <a:ext cx="6086940" cy="65892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71FC915-2EA6-739E-0BF7-666FE431729F}"/>
              </a:ext>
            </a:extLst>
          </p:cNvPr>
          <p:cNvSpPr txBox="1"/>
          <p:nvPr/>
        </p:nvSpPr>
        <p:spPr>
          <a:xfrm>
            <a:off x="9198708" y="2071908"/>
            <a:ext cx="2811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1600" dirty="0">
                <a:latin typeface="Lucida grande" panose="020B0502040204020203"/>
              </a:rPr>
              <a:t>Elastic entropy following Gaussian statistics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8228BD-9C20-93E2-69E9-FB3E5A3546AB}"/>
              </a:ext>
            </a:extLst>
          </p:cNvPr>
          <p:cNvSpPr txBox="1"/>
          <p:nvPr/>
        </p:nvSpPr>
        <p:spPr>
          <a:xfrm>
            <a:off x="9216961" y="2840103"/>
            <a:ext cx="2793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1600" dirty="0">
                <a:latin typeface="Lucida grande" panose="020B0502040204020203"/>
              </a:rPr>
              <a:t>Flory-Huggins short-range interactions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8F61ED2-17D2-3B8D-F956-39896394C174}"/>
              </a:ext>
            </a:extLst>
          </p:cNvPr>
          <p:cNvSpPr txBox="1"/>
          <p:nvPr/>
        </p:nvSpPr>
        <p:spPr>
          <a:xfrm>
            <a:off x="9193416" y="3690583"/>
            <a:ext cx="2817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1600" dirty="0">
                <a:latin typeface="Lucida grande" panose="020B0502040204020203"/>
              </a:rPr>
              <a:t>Electrostatic correlations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A6441F2-F8FD-A06C-67EC-D810391E1BB4}"/>
              </a:ext>
            </a:extLst>
          </p:cNvPr>
          <p:cNvSpPr txBox="1"/>
          <p:nvPr/>
        </p:nvSpPr>
        <p:spPr>
          <a:xfrm>
            <a:off x="9216961" y="4346709"/>
            <a:ext cx="26243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1600" dirty="0">
                <a:latin typeface="Lucida grande" panose="020B0502040204020203"/>
              </a:rPr>
              <a:t>Local incompressibility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2CE82A-49A9-07C7-D1E5-4D3F878A4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201" y="4363227"/>
            <a:ext cx="3771141" cy="290949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92B462F-1B73-CFBD-FEE2-1CB2E3896691}"/>
              </a:ext>
            </a:extLst>
          </p:cNvPr>
          <p:cNvCxnSpPr>
            <a:cxnSpLocks/>
          </p:cNvCxnSpPr>
          <p:nvPr/>
        </p:nvCxnSpPr>
        <p:spPr>
          <a:xfrm>
            <a:off x="4625526" y="1954925"/>
            <a:ext cx="0" cy="31283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07E54DE4-98E4-5282-CEE9-69FC75A23D97}"/>
              </a:ext>
            </a:extLst>
          </p:cNvPr>
          <p:cNvGrpSpPr/>
          <p:nvPr/>
        </p:nvGrpSpPr>
        <p:grpSpPr>
          <a:xfrm>
            <a:off x="350661" y="1778151"/>
            <a:ext cx="2027640" cy="3328717"/>
            <a:chOff x="1014729" y="1785621"/>
            <a:chExt cx="2587196" cy="4247323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5683DB6-6706-898B-B2B2-5F52F95696AD}"/>
                </a:ext>
              </a:extLst>
            </p:cNvPr>
            <p:cNvSpPr/>
            <p:nvPr/>
          </p:nvSpPr>
          <p:spPr>
            <a:xfrm>
              <a:off x="1058014" y="4397891"/>
              <a:ext cx="2319866" cy="582016"/>
            </a:xfrm>
            <a:custGeom>
              <a:avLst/>
              <a:gdLst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202266 w 2319866"/>
                <a:gd name="connsiteY14" fmla="*/ 216237 h 582016"/>
                <a:gd name="connsiteX15" fmla="*/ 1473200 w 2319866"/>
                <a:gd name="connsiteY15" fmla="*/ 199303 h 582016"/>
                <a:gd name="connsiteX16" fmla="*/ 1464733 w 2319866"/>
                <a:gd name="connsiteY16" fmla="*/ 419437 h 582016"/>
                <a:gd name="connsiteX17" fmla="*/ 1667933 w 2319866"/>
                <a:gd name="connsiteY17" fmla="*/ 444837 h 582016"/>
                <a:gd name="connsiteX18" fmla="*/ 1642533 w 2319866"/>
                <a:gd name="connsiteY18" fmla="*/ 156970 h 582016"/>
                <a:gd name="connsiteX19" fmla="*/ 1490133 w 2319866"/>
                <a:gd name="connsiteY19" fmla="*/ 106170 h 582016"/>
                <a:gd name="connsiteX20" fmla="*/ 1397000 w 2319866"/>
                <a:gd name="connsiteY20" fmla="*/ 283970 h 582016"/>
                <a:gd name="connsiteX21" fmla="*/ 1490133 w 2319866"/>
                <a:gd name="connsiteY21" fmla="*/ 537970 h 582016"/>
                <a:gd name="connsiteX22" fmla="*/ 1913466 w 2319866"/>
                <a:gd name="connsiteY22" fmla="*/ 436370 h 582016"/>
                <a:gd name="connsiteX23" fmla="*/ 1964266 w 2319866"/>
                <a:gd name="connsiteY23" fmla="*/ 199303 h 582016"/>
                <a:gd name="connsiteX24" fmla="*/ 2082800 w 2319866"/>
                <a:gd name="connsiteY24" fmla="*/ 89237 h 582016"/>
                <a:gd name="connsiteX25" fmla="*/ 2294466 w 2319866"/>
                <a:gd name="connsiteY25" fmla="*/ 275503 h 582016"/>
                <a:gd name="connsiteX26" fmla="*/ 2142066 w 2319866"/>
                <a:gd name="connsiteY26" fmla="*/ 427903 h 582016"/>
                <a:gd name="connsiteX27" fmla="*/ 2319866 w 2319866"/>
                <a:gd name="connsiteY27" fmla="*/ 521037 h 582016"/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202266 w 2319866"/>
                <a:gd name="connsiteY14" fmla="*/ 216237 h 582016"/>
                <a:gd name="connsiteX15" fmla="*/ 1464733 w 2319866"/>
                <a:gd name="connsiteY15" fmla="*/ 419437 h 582016"/>
                <a:gd name="connsiteX16" fmla="*/ 1667933 w 2319866"/>
                <a:gd name="connsiteY16" fmla="*/ 444837 h 582016"/>
                <a:gd name="connsiteX17" fmla="*/ 1642533 w 2319866"/>
                <a:gd name="connsiteY17" fmla="*/ 156970 h 582016"/>
                <a:gd name="connsiteX18" fmla="*/ 1490133 w 2319866"/>
                <a:gd name="connsiteY18" fmla="*/ 106170 h 582016"/>
                <a:gd name="connsiteX19" fmla="*/ 1397000 w 2319866"/>
                <a:gd name="connsiteY19" fmla="*/ 283970 h 582016"/>
                <a:gd name="connsiteX20" fmla="*/ 1490133 w 2319866"/>
                <a:gd name="connsiteY20" fmla="*/ 537970 h 582016"/>
                <a:gd name="connsiteX21" fmla="*/ 1913466 w 2319866"/>
                <a:gd name="connsiteY21" fmla="*/ 436370 h 582016"/>
                <a:gd name="connsiteX22" fmla="*/ 1964266 w 2319866"/>
                <a:gd name="connsiteY22" fmla="*/ 199303 h 582016"/>
                <a:gd name="connsiteX23" fmla="*/ 2082800 w 2319866"/>
                <a:gd name="connsiteY23" fmla="*/ 89237 h 582016"/>
                <a:gd name="connsiteX24" fmla="*/ 2294466 w 2319866"/>
                <a:gd name="connsiteY24" fmla="*/ 275503 h 582016"/>
                <a:gd name="connsiteX25" fmla="*/ 2142066 w 2319866"/>
                <a:gd name="connsiteY25" fmla="*/ 427903 h 582016"/>
                <a:gd name="connsiteX26" fmla="*/ 2319866 w 2319866"/>
                <a:gd name="connsiteY26" fmla="*/ 521037 h 582016"/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464733 w 2319866"/>
                <a:gd name="connsiteY14" fmla="*/ 419437 h 582016"/>
                <a:gd name="connsiteX15" fmla="*/ 1667933 w 2319866"/>
                <a:gd name="connsiteY15" fmla="*/ 444837 h 582016"/>
                <a:gd name="connsiteX16" fmla="*/ 1642533 w 2319866"/>
                <a:gd name="connsiteY16" fmla="*/ 156970 h 582016"/>
                <a:gd name="connsiteX17" fmla="*/ 1490133 w 2319866"/>
                <a:gd name="connsiteY17" fmla="*/ 106170 h 582016"/>
                <a:gd name="connsiteX18" fmla="*/ 1397000 w 2319866"/>
                <a:gd name="connsiteY18" fmla="*/ 283970 h 582016"/>
                <a:gd name="connsiteX19" fmla="*/ 1490133 w 2319866"/>
                <a:gd name="connsiteY19" fmla="*/ 537970 h 582016"/>
                <a:gd name="connsiteX20" fmla="*/ 1913466 w 2319866"/>
                <a:gd name="connsiteY20" fmla="*/ 436370 h 582016"/>
                <a:gd name="connsiteX21" fmla="*/ 1964266 w 2319866"/>
                <a:gd name="connsiteY21" fmla="*/ 199303 h 582016"/>
                <a:gd name="connsiteX22" fmla="*/ 2082800 w 2319866"/>
                <a:gd name="connsiteY22" fmla="*/ 89237 h 582016"/>
                <a:gd name="connsiteX23" fmla="*/ 2294466 w 2319866"/>
                <a:gd name="connsiteY23" fmla="*/ 275503 h 582016"/>
                <a:gd name="connsiteX24" fmla="*/ 2142066 w 2319866"/>
                <a:gd name="connsiteY24" fmla="*/ 427903 h 582016"/>
                <a:gd name="connsiteX25" fmla="*/ 2319866 w 2319866"/>
                <a:gd name="connsiteY25" fmla="*/ 521037 h 582016"/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464733 w 2319866"/>
                <a:gd name="connsiteY14" fmla="*/ 419437 h 582016"/>
                <a:gd name="connsiteX15" fmla="*/ 1642533 w 2319866"/>
                <a:gd name="connsiteY15" fmla="*/ 156970 h 582016"/>
                <a:gd name="connsiteX16" fmla="*/ 1490133 w 2319866"/>
                <a:gd name="connsiteY16" fmla="*/ 106170 h 582016"/>
                <a:gd name="connsiteX17" fmla="*/ 1397000 w 2319866"/>
                <a:gd name="connsiteY17" fmla="*/ 283970 h 582016"/>
                <a:gd name="connsiteX18" fmla="*/ 1490133 w 2319866"/>
                <a:gd name="connsiteY18" fmla="*/ 537970 h 582016"/>
                <a:gd name="connsiteX19" fmla="*/ 1913466 w 2319866"/>
                <a:gd name="connsiteY19" fmla="*/ 436370 h 582016"/>
                <a:gd name="connsiteX20" fmla="*/ 1964266 w 2319866"/>
                <a:gd name="connsiteY20" fmla="*/ 199303 h 582016"/>
                <a:gd name="connsiteX21" fmla="*/ 2082800 w 2319866"/>
                <a:gd name="connsiteY21" fmla="*/ 89237 h 582016"/>
                <a:gd name="connsiteX22" fmla="*/ 2294466 w 2319866"/>
                <a:gd name="connsiteY22" fmla="*/ 275503 h 582016"/>
                <a:gd name="connsiteX23" fmla="*/ 2142066 w 2319866"/>
                <a:gd name="connsiteY23" fmla="*/ 427903 h 582016"/>
                <a:gd name="connsiteX24" fmla="*/ 2319866 w 2319866"/>
                <a:gd name="connsiteY24" fmla="*/ 521037 h 582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319866" h="582016">
                  <a:moveTo>
                    <a:pt x="0" y="563370"/>
                  </a:moveTo>
                  <a:cubicBezTo>
                    <a:pt x="64205" y="307253"/>
                    <a:pt x="128411" y="51137"/>
                    <a:pt x="245533" y="4570"/>
                  </a:cubicBezTo>
                  <a:cubicBezTo>
                    <a:pt x="362655" y="-41997"/>
                    <a:pt x="561622" y="282559"/>
                    <a:pt x="702733" y="283970"/>
                  </a:cubicBezTo>
                  <a:cubicBezTo>
                    <a:pt x="843844" y="285381"/>
                    <a:pt x="983545" y="18681"/>
                    <a:pt x="1092200" y="13037"/>
                  </a:cubicBezTo>
                  <a:cubicBezTo>
                    <a:pt x="1200855" y="7393"/>
                    <a:pt x="1354666" y="192248"/>
                    <a:pt x="1354666" y="250103"/>
                  </a:cubicBezTo>
                  <a:cubicBezTo>
                    <a:pt x="1354666" y="307958"/>
                    <a:pt x="1185333" y="388392"/>
                    <a:pt x="1092200" y="360170"/>
                  </a:cubicBezTo>
                  <a:cubicBezTo>
                    <a:pt x="999067" y="331948"/>
                    <a:pt x="890410" y="79359"/>
                    <a:pt x="795866" y="80770"/>
                  </a:cubicBezTo>
                  <a:cubicBezTo>
                    <a:pt x="701322" y="82181"/>
                    <a:pt x="567266" y="289615"/>
                    <a:pt x="524933" y="368637"/>
                  </a:cubicBezTo>
                  <a:cubicBezTo>
                    <a:pt x="482600" y="447659"/>
                    <a:pt x="485422" y="523859"/>
                    <a:pt x="541866" y="554903"/>
                  </a:cubicBezTo>
                  <a:cubicBezTo>
                    <a:pt x="598310" y="585947"/>
                    <a:pt x="798689" y="595825"/>
                    <a:pt x="863600" y="554903"/>
                  </a:cubicBezTo>
                  <a:cubicBezTo>
                    <a:pt x="928511" y="513981"/>
                    <a:pt x="944033" y="343237"/>
                    <a:pt x="931333" y="309370"/>
                  </a:cubicBezTo>
                  <a:cubicBezTo>
                    <a:pt x="918633" y="275503"/>
                    <a:pt x="808567" y="320658"/>
                    <a:pt x="787400" y="351703"/>
                  </a:cubicBezTo>
                  <a:cubicBezTo>
                    <a:pt x="766233" y="382747"/>
                    <a:pt x="749300" y="471648"/>
                    <a:pt x="804333" y="495637"/>
                  </a:cubicBezTo>
                  <a:cubicBezTo>
                    <a:pt x="859366" y="519626"/>
                    <a:pt x="1007533" y="508337"/>
                    <a:pt x="1117600" y="495637"/>
                  </a:cubicBezTo>
                  <a:cubicBezTo>
                    <a:pt x="1227667" y="482937"/>
                    <a:pt x="1377244" y="475881"/>
                    <a:pt x="1464733" y="419437"/>
                  </a:cubicBezTo>
                  <a:cubicBezTo>
                    <a:pt x="1552222" y="362993"/>
                    <a:pt x="1638300" y="209181"/>
                    <a:pt x="1642533" y="156970"/>
                  </a:cubicBezTo>
                  <a:cubicBezTo>
                    <a:pt x="1646766" y="104759"/>
                    <a:pt x="1531055" y="85003"/>
                    <a:pt x="1490133" y="106170"/>
                  </a:cubicBezTo>
                  <a:cubicBezTo>
                    <a:pt x="1449211" y="127337"/>
                    <a:pt x="1397000" y="212003"/>
                    <a:pt x="1397000" y="283970"/>
                  </a:cubicBezTo>
                  <a:cubicBezTo>
                    <a:pt x="1397000" y="355937"/>
                    <a:pt x="1404055" y="512570"/>
                    <a:pt x="1490133" y="537970"/>
                  </a:cubicBezTo>
                  <a:cubicBezTo>
                    <a:pt x="1576211" y="563370"/>
                    <a:pt x="1834444" y="492814"/>
                    <a:pt x="1913466" y="436370"/>
                  </a:cubicBezTo>
                  <a:cubicBezTo>
                    <a:pt x="1992488" y="379925"/>
                    <a:pt x="1936044" y="257158"/>
                    <a:pt x="1964266" y="199303"/>
                  </a:cubicBezTo>
                  <a:cubicBezTo>
                    <a:pt x="1992488" y="141447"/>
                    <a:pt x="2027767" y="76537"/>
                    <a:pt x="2082800" y="89237"/>
                  </a:cubicBezTo>
                  <a:cubicBezTo>
                    <a:pt x="2137833" y="101937"/>
                    <a:pt x="2284588" y="219059"/>
                    <a:pt x="2294466" y="275503"/>
                  </a:cubicBezTo>
                  <a:cubicBezTo>
                    <a:pt x="2304344" y="331947"/>
                    <a:pt x="2137833" y="386981"/>
                    <a:pt x="2142066" y="427903"/>
                  </a:cubicBezTo>
                  <a:cubicBezTo>
                    <a:pt x="2146299" y="468825"/>
                    <a:pt x="2233082" y="494931"/>
                    <a:pt x="2319866" y="52103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DB32CC9-0B6F-A4B7-55A6-DC68D89CBBED}"/>
                </a:ext>
              </a:extLst>
            </p:cNvPr>
            <p:cNvSpPr/>
            <p:nvPr/>
          </p:nvSpPr>
          <p:spPr>
            <a:xfrm>
              <a:off x="1162334" y="2754382"/>
              <a:ext cx="2035842" cy="696222"/>
            </a:xfrm>
            <a:custGeom>
              <a:avLst/>
              <a:gdLst>
                <a:gd name="connsiteX0" fmla="*/ 0 w 2035842"/>
                <a:gd name="connsiteY0" fmla="*/ 696222 h 696222"/>
                <a:gd name="connsiteX1" fmla="*/ 347133 w 2035842"/>
                <a:gd name="connsiteY1" fmla="*/ 272888 h 696222"/>
                <a:gd name="connsiteX2" fmla="*/ 745067 w 2035842"/>
                <a:gd name="connsiteY2" fmla="*/ 450688 h 696222"/>
                <a:gd name="connsiteX3" fmla="*/ 541867 w 2035842"/>
                <a:gd name="connsiteY3" fmla="*/ 679288 h 696222"/>
                <a:gd name="connsiteX4" fmla="*/ 397933 w 2035842"/>
                <a:gd name="connsiteY4" fmla="*/ 442222 h 696222"/>
                <a:gd name="connsiteX5" fmla="*/ 685800 w 2035842"/>
                <a:gd name="connsiteY5" fmla="*/ 205155 h 696222"/>
                <a:gd name="connsiteX6" fmla="*/ 1075267 w 2035842"/>
                <a:gd name="connsiteY6" fmla="*/ 222088 h 696222"/>
                <a:gd name="connsiteX7" fmla="*/ 1337733 w 2035842"/>
                <a:gd name="connsiteY7" fmla="*/ 128955 h 696222"/>
                <a:gd name="connsiteX8" fmla="*/ 1049867 w 2035842"/>
                <a:gd name="connsiteY8" fmla="*/ 10422 h 696222"/>
                <a:gd name="connsiteX9" fmla="*/ 829733 w 2035842"/>
                <a:gd name="connsiteY9" fmla="*/ 416822 h 696222"/>
                <a:gd name="connsiteX10" fmla="*/ 905933 w 2035842"/>
                <a:gd name="connsiteY10" fmla="*/ 611555 h 696222"/>
                <a:gd name="connsiteX11" fmla="*/ 1320800 w 2035842"/>
                <a:gd name="connsiteY11" fmla="*/ 645422 h 696222"/>
                <a:gd name="connsiteX12" fmla="*/ 1075267 w 2035842"/>
                <a:gd name="connsiteY12" fmla="*/ 366022 h 696222"/>
                <a:gd name="connsiteX13" fmla="*/ 1337733 w 2035842"/>
                <a:gd name="connsiteY13" fmla="*/ 306755 h 696222"/>
                <a:gd name="connsiteX14" fmla="*/ 1405467 w 2035842"/>
                <a:gd name="connsiteY14" fmla="*/ 213622 h 696222"/>
                <a:gd name="connsiteX15" fmla="*/ 1041400 w 2035842"/>
                <a:gd name="connsiteY15" fmla="*/ 95088 h 696222"/>
                <a:gd name="connsiteX16" fmla="*/ 1397000 w 2035842"/>
                <a:gd name="connsiteY16" fmla="*/ 442222 h 696222"/>
                <a:gd name="connsiteX17" fmla="*/ 1634067 w 2035842"/>
                <a:gd name="connsiteY17" fmla="*/ 416822 h 696222"/>
                <a:gd name="connsiteX18" fmla="*/ 1718733 w 2035842"/>
                <a:gd name="connsiteY18" fmla="*/ 230555 h 696222"/>
                <a:gd name="connsiteX19" fmla="*/ 2032000 w 2035842"/>
                <a:gd name="connsiteY19" fmla="*/ 340622 h 696222"/>
                <a:gd name="connsiteX20" fmla="*/ 1871133 w 2035842"/>
                <a:gd name="connsiteY20" fmla="*/ 484555 h 696222"/>
                <a:gd name="connsiteX21" fmla="*/ 1549400 w 2035842"/>
                <a:gd name="connsiteY21" fmla="*/ 620022 h 696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35842" h="696222">
                  <a:moveTo>
                    <a:pt x="0" y="696222"/>
                  </a:moveTo>
                  <a:cubicBezTo>
                    <a:pt x="111477" y="505016"/>
                    <a:pt x="222955" y="313810"/>
                    <a:pt x="347133" y="272888"/>
                  </a:cubicBezTo>
                  <a:cubicBezTo>
                    <a:pt x="471311" y="231966"/>
                    <a:pt x="712611" y="382955"/>
                    <a:pt x="745067" y="450688"/>
                  </a:cubicBezTo>
                  <a:cubicBezTo>
                    <a:pt x="777523" y="518421"/>
                    <a:pt x="599723" y="680699"/>
                    <a:pt x="541867" y="679288"/>
                  </a:cubicBezTo>
                  <a:cubicBezTo>
                    <a:pt x="484011" y="677877"/>
                    <a:pt x="373944" y="521244"/>
                    <a:pt x="397933" y="442222"/>
                  </a:cubicBezTo>
                  <a:cubicBezTo>
                    <a:pt x="421922" y="363200"/>
                    <a:pt x="572911" y="241844"/>
                    <a:pt x="685800" y="205155"/>
                  </a:cubicBezTo>
                  <a:cubicBezTo>
                    <a:pt x="798689" y="168466"/>
                    <a:pt x="966612" y="234788"/>
                    <a:pt x="1075267" y="222088"/>
                  </a:cubicBezTo>
                  <a:cubicBezTo>
                    <a:pt x="1183922" y="209388"/>
                    <a:pt x="1341966" y="164233"/>
                    <a:pt x="1337733" y="128955"/>
                  </a:cubicBezTo>
                  <a:cubicBezTo>
                    <a:pt x="1333500" y="93677"/>
                    <a:pt x="1134534" y="-37556"/>
                    <a:pt x="1049867" y="10422"/>
                  </a:cubicBezTo>
                  <a:cubicBezTo>
                    <a:pt x="965200" y="58400"/>
                    <a:pt x="853722" y="316633"/>
                    <a:pt x="829733" y="416822"/>
                  </a:cubicBezTo>
                  <a:cubicBezTo>
                    <a:pt x="805744" y="517011"/>
                    <a:pt x="824089" y="573455"/>
                    <a:pt x="905933" y="611555"/>
                  </a:cubicBezTo>
                  <a:cubicBezTo>
                    <a:pt x="987777" y="649655"/>
                    <a:pt x="1292578" y="686344"/>
                    <a:pt x="1320800" y="645422"/>
                  </a:cubicBezTo>
                  <a:cubicBezTo>
                    <a:pt x="1349022" y="604500"/>
                    <a:pt x="1072445" y="422467"/>
                    <a:pt x="1075267" y="366022"/>
                  </a:cubicBezTo>
                  <a:cubicBezTo>
                    <a:pt x="1078089" y="309577"/>
                    <a:pt x="1282700" y="332155"/>
                    <a:pt x="1337733" y="306755"/>
                  </a:cubicBezTo>
                  <a:cubicBezTo>
                    <a:pt x="1392766" y="281355"/>
                    <a:pt x="1454856" y="248900"/>
                    <a:pt x="1405467" y="213622"/>
                  </a:cubicBezTo>
                  <a:cubicBezTo>
                    <a:pt x="1356078" y="178344"/>
                    <a:pt x="1042811" y="56988"/>
                    <a:pt x="1041400" y="95088"/>
                  </a:cubicBezTo>
                  <a:cubicBezTo>
                    <a:pt x="1039989" y="133188"/>
                    <a:pt x="1298222" y="388600"/>
                    <a:pt x="1397000" y="442222"/>
                  </a:cubicBezTo>
                  <a:cubicBezTo>
                    <a:pt x="1495778" y="495844"/>
                    <a:pt x="1580445" y="452100"/>
                    <a:pt x="1634067" y="416822"/>
                  </a:cubicBezTo>
                  <a:cubicBezTo>
                    <a:pt x="1687689" y="381544"/>
                    <a:pt x="1652411" y="243255"/>
                    <a:pt x="1718733" y="230555"/>
                  </a:cubicBezTo>
                  <a:cubicBezTo>
                    <a:pt x="1785055" y="217855"/>
                    <a:pt x="2006600" y="298289"/>
                    <a:pt x="2032000" y="340622"/>
                  </a:cubicBezTo>
                  <a:cubicBezTo>
                    <a:pt x="2057400" y="382955"/>
                    <a:pt x="1951566" y="437988"/>
                    <a:pt x="1871133" y="484555"/>
                  </a:cubicBezTo>
                  <a:cubicBezTo>
                    <a:pt x="1790700" y="531122"/>
                    <a:pt x="1601611" y="591800"/>
                    <a:pt x="1549400" y="62002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5D64F6C-3672-74C9-270B-2895A797DF06}"/>
                </a:ext>
              </a:extLst>
            </p:cNvPr>
            <p:cNvSpPr/>
            <p:nvPr/>
          </p:nvSpPr>
          <p:spPr>
            <a:xfrm>
              <a:off x="1104935" y="3917268"/>
              <a:ext cx="2496990" cy="580028"/>
            </a:xfrm>
            <a:custGeom>
              <a:avLst/>
              <a:gdLst>
                <a:gd name="connsiteX0" fmla="*/ 0 w 2496990"/>
                <a:gd name="connsiteY0" fmla="*/ 265910 h 580028"/>
                <a:gd name="connsiteX1" fmla="*/ 516467 w 2496990"/>
                <a:gd name="connsiteY1" fmla="*/ 579177 h 580028"/>
                <a:gd name="connsiteX2" fmla="*/ 838200 w 2496990"/>
                <a:gd name="connsiteY2" fmla="*/ 181243 h 580028"/>
                <a:gd name="connsiteX3" fmla="*/ 668867 w 2496990"/>
                <a:gd name="connsiteY3" fmla="*/ 3443 h 580028"/>
                <a:gd name="connsiteX4" fmla="*/ 584200 w 2496990"/>
                <a:gd name="connsiteY4" fmla="*/ 325177 h 580028"/>
                <a:gd name="connsiteX5" fmla="*/ 990600 w 2496990"/>
                <a:gd name="connsiteY5" fmla="*/ 308243 h 580028"/>
                <a:gd name="connsiteX6" fmla="*/ 1117600 w 2496990"/>
                <a:gd name="connsiteY6" fmla="*/ 62710 h 580028"/>
                <a:gd name="connsiteX7" fmla="*/ 1413933 w 2496990"/>
                <a:gd name="connsiteY7" fmla="*/ 147377 h 580028"/>
                <a:gd name="connsiteX8" fmla="*/ 1718733 w 2496990"/>
                <a:gd name="connsiteY8" fmla="*/ 291310 h 580028"/>
                <a:gd name="connsiteX9" fmla="*/ 1921933 w 2496990"/>
                <a:gd name="connsiteY9" fmla="*/ 88110 h 580028"/>
                <a:gd name="connsiteX10" fmla="*/ 1786467 w 2496990"/>
                <a:gd name="connsiteY10" fmla="*/ 11910 h 580028"/>
                <a:gd name="connsiteX11" fmla="*/ 1710267 w 2496990"/>
                <a:gd name="connsiteY11" fmla="*/ 198177 h 580028"/>
                <a:gd name="connsiteX12" fmla="*/ 2023533 w 2496990"/>
                <a:gd name="connsiteY12" fmla="*/ 308243 h 580028"/>
                <a:gd name="connsiteX13" fmla="*/ 2489200 w 2496990"/>
                <a:gd name="connsiteY13" fmla="*/ 291310 h 580028"/>
                <a:gd name="connsiteX14" fmla="*/ 2302933 w 2496990"/>
                <a:gd name="connsiteY14" fmla="*/ 486043 h 580028"/>
                <a:gd name="connsiteX15" fmla="*/ 2142067 w 2496990"/>
                <a:gd name="connsiteY15" fmla="*/ 113510 h 580028"/>
                <a:gd name="connsiteX16" fmla="*/ 1735667 w 2496990"/>
                <a:gd name="connsiteY16" fmla="*/ 452177 h 580028"/>
                <a:gd name="connsiteX17" fmla="*/ 1278467 w 2496990"/>
                <a:gd name="connsiteY17" fmla="*/ 443710 h 580028"/>
                <a:gd name="connsiteX18" fmla="*/ 1219200 w 2496990"/>
                <a:gd name="connsiteY18" fmla="*/ 274377 h 580028"/>
                <a:gd name="connsiteX19" fmla="*/ 1388533 w 2496990"/>
                <a:gd name="connsiteY19" fmla="*/ 223577 h 580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496990" h="580028">
                  <a:moveTo>
                    <a:pt x="0" y="265910"/>
                  </a:moveTo>
                  <a:cubicBezTo>
                    <a:pt x="188383" y="429599"/>
                    <a:pt x="376767" y="593288"/>
                    <a:pt x="516467" y="579177"/>
                  </a:cubicBezTo>
                  <a:cubicBezTo>
                    <a:pt x="656167" y="565066"/>
                    <a:pt x="812800" y="277199"/>
                    <a:pt x="838200" y="181243"/>
                  </a:cubicBezTo>
                  <a:cubicBezTo>
                    <a:pt x="863600" y="85287"/>
                    <a:pt x="711200" y="-20546"/>
                    <a:pt x="668867" y="3443"/>
                  </a:cubicBezTo>
                  <a:cubicBezTo>
                    <a:pt x="626534" y="27432"/>
                    <a:pt x="530578" y="274377"/>
                    <a:pt x="584200" y="325177"/>
                  </a:cubicBezTo>
                  <a:cubicBezTo>
                    <a:pt x="637822" y="375977"/>
                    <a:pt x="901700" y="351988"/>
                    <a:pt x="990600" y="308243"/>
                  </a:cubicBezTo>
                  <a:cubicBezTo>
                    <a:pt x="1079500" y="264498"/>
                    <a:pt x="1047044" y="89521"/>
                    <a:pt x="1117600" y="62710"/>
                  </a:cubicBezTo>
                  <a:cubicBezTo>
                    <a:pt x="1188156" y="35899"/>
                    <a:pt x="1313744" y="109277"/>
                    <a:pt x="1413933" y="147377"/>
                  </a:cubicBezTo>
                  <a:cubicBezTo>
                    <a:pt x="1514122" y="185477"/>
                    <a:pt x="1634066" y="301188"/>
                    <a:pt x="1718733" y="291310"/>
                  </a:cubicBezTo>
                  <a:cubicBezTo>
                    <a:pt x="1803400" y="281432"/>
                    <a:pt x="1910644" y="134677"/>
                    <a:pt x="1921933" y="88110"/>
                  </a:cubicBezTo>
                  <a:cubicBezTo>
                    <a:pt x="1933222" y="41543"/>
                    <a:pt x="1821745" y="-6434"/>
                    <a:pt x="1786467" y="11910"/>
                  </a:cubicBezTo>
                  <a:cubicBezTo>
                    <a:pt x="1751189" y="30254"/>
                    <a:pt x="1670756" y="148788"/>
                    <a:pt x="1710267" y="198177"/>
                  </a:cubicBezTo>
                  <a:cubicBezTo>
                    <a:pt x="1749778" y="247566"/>
                    <a:pt x="1893711" y="292721"/>
                    <a:pt x="2023533" y="308243"/>
                  </a:cubicBezTo>
                  <a:cubicBezTo>
                    <a:pt x="2153355" y="323765"/>
                    <a:pt x="2442633" y="261677"/>
                    <a:pt x="2489200" y="291310"/>
                  </a:cubicBezTo>
                  <a:cubicBezTo>
                    <a:pt x="2535767" y="320943"/>
                    <a:pt x="2360789" y="515676"/>
                    <a:pt x="2302933" y="486043"/>
                  </a:cubicBezTo>
                  <a:cubicBezTo>
                    <a:pt x="2245078" y="456410"/>
                    <a:pt x="2236611" y="119154"/>
                    <a:pt x="2142067" y="113510"/>
                  </a:cubicBezTo>
                  <a:cubicBezTo>
                    <a:pt x="2047523" y="107866"/>
                    <a:pt x="1879600" y="397144"/>
                    <a:pt x="1735667" y="452177"/>
                  </a:cubicBezTo>
                  <a:cubicBezTo>
                    <a:pt x="1591734" y="507210"/>
                    <a:pt x="1364545" y="473343"/>
                    <a:pt x="1278467" y="443710"/>
                  </a:cubicBezTo>
                  <a:cubicBezTo>
                    <a:pt x="1192389" y="414077"/>
                    <a:pt x="1200856" y="311066"/>
                    <a:pt x="1219200" y="274377"/>
                  </a:cubicBezTo>
                  <a:cubicBezTo>
                    <a:pt x="1237544" y="237688"/>
                    <a:pt x="1370189" y="247566"/>
                    <a:pt x="1388533" y="22357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E01A673-C935-193C-E18E-B6CDA70A1761}"/>
                </a:ext>
              </a:extLst>
            </p:cNvPr>
            <p:cNvSpPr/>
            <p:nvPr/>
          </p:nvSpPr>
          <p:spPr>
            <a:xfrm>
              <a:off x="1058014" y="2020960"/>
              <a:ext cx="2016565" cy="477166"/>
            </a:xfrm>
            <a:custGeom>
              <a:avLst/>
              <a:gdLst>
                <a:gd name="connsiteX0" fmla="*/ 0 w 2016565"/>
                <a:gd name="connsiteY0" fmla="*/ 70529 h 477166"/>
                <a:gd name="connsiteX1" fmla="*/ 211667 w 2016565"/>
                <a:gd name="connsiteY1" fmla="*/ 349929 h 477166"/>
                <a:gd name="connsiteX2" fmla="*/ 533400 w 2016565"/>
                <a:gd name="connsiteY2" fmla="*/ 155196 h 477166"/>
                <a:gd name="connsiteX3" fmla="*/ 651934 w 2016565"/>
                <a:gd name="connsiteY3" fmla="*/ 332996 h 477166"/>
                <a:gd name="connsiteX4" fmla="*/ 914400 w 2016565"/>
                <a:gd name="connsiteY4" fmla="*/ 172129 h 477166"/>
                <a:gd name="connsiteX5" fmla="*/ 1126067 w 2016565"/>
                <a:gd name="connsiteY5" fmla="*/ 299129 h 477166"/>
                <a:gd name="connsiteX6" fmla="*/ 1354667 w 2016565"/>
                <a:gd name="connsiteY6" fmla="*/ 112863 h 477166"/>
                <a:gd name="connsiteX7" fmla="*/ 1701800 w 2016565"/>
                <a:gd name="connsiteY7" fmla="*/ 290663 h 477166"/>
                <a:gd name="connsiteX8" fmla="*/ 1938867 w 2016565"/>
                <a:gd name="connsiteY8" fmla="*/ 163663 h 477166"/>
                <a:gd name="connsiteX9" fmla="*/ 1820334 w 2016565"/>
                <a:gd name="connsiteY9" fmla="*/ 2796 h 477166"/>
                <a:gd name="connsiteX10" fmla="*/ 1693334 w 2016565"/>
                <a:gd name="connsiteY10" fmla="*/ 307596 h 477166"/>
                <a:gd name="connsiteX11" fmla="*/ 1879600 w 2016565"/>
                <a:gd name="connsiteY11" fmla="*/ 476929 h 477166"/>
                <a:gd name="connsiteX12" fmla="*/ 2006600 w 2016565"/>
                <a:gd name="connsiteY12" fmla="*/ 273729 h 477166"/>
                <a:gd name="connsiteX13" fmla="*/ 1608667 w 2016565"/>
                <a:gd name="connsiteY13" fmla="*/ 78996 h 477166"/>
                <a:gd name="connsiteX14" fmla="*/ 1278467 w 2016565"/>
                <a:gd name="connsiteY14" fmla="*/ 332996 h 477166"/>
                <a:gd name="connsiteX15" fmla="*/ 1083734 w 2016565"/>
                <a:gd name="connsiteY15" fmla="*/ 146729 h 477166"/>
                <a:gd name="connsiteX16" fmla="*/ 795867 w 2016565"/>
                <a:gd name="connsiteY16" fmla="*/ 163663 h 477166"/>
                <a:gd name="connsiteX17" fmla="*/ 897467 w 2016565"/>
                <a:gd name="connsiteY17" fmla="*/ 409196 h 477166"/>
                <a:gd name="connsiteX18" fmla="*/ 1413934 w 2016565"/>
                <a:gd name="connsiteY18" fmla="*/ 392263 h 477166"/>
                <a:gd name="connsiteX19" fmla="*/ 1388534 w 2016565"/>
                <a:gd name="connsiteY19" fmla="*/ 205996 h 477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16565" h="477166">
                  <a:moveTo>
                    <a:pt x="0" y="70529"/>
                  </a:moveTo>
                  <a:cubicBezTo>
                    <a:pt x="61383" y="203173"/>
                    <a:pt x="122767" y="335818"/>
                    <a:pt x="211667" y="349929"/>
                  </a:cubicBezTo>
                  <a:cubicBezTo>
                    <a:pt x="300567" y="364040"/>
                    <a:pt x="460022" y="158018"/>
                    <a:pt x="533400" y="155196"/>
                  </a:cubicBezTo>
                  <a:cubicBezTo>
                    <a:pt x="606778" y="152374"/>
                    <a:pt x="588434" y="330174"/>
                    <a:pt x="651934" y="332996"/>
                  </a:cubicBezTo>
                  <a:cubicBezTo>
                    <a:pt x="715434" y="335818"/>
                    <a:pt x="835378" y="177773"/>
                    <a:pt x="914400" y="172129"/>
                  </a:cubicBezTo>
                  <a:cubicBezTo>
                    <a:pt x="993422" y="166485"/>
                    <a:pt x="1052689" y="309007"/>
                    <a:pt x="1126067" y="299129"/>
                  </a:cubicBezTo>
                  <a:cubicBezTo>
                    <a:pt x="1199445" y="289251"/>
                    <a:pt x="1258712" y="114274"/>
                    <a:pt x="1354667" y="112863"/>
                  </a:cubicBezTo>
                  <a:cubicBezTo>
                    <a:pt x="1450622" y="111452"/>
                    <a:pt x="1604433" y="282196"/>
                    <a:pt x="1701800" y="290663"/>
                  </a:cubicBezTo>
                  <a:cubicBezTo>
                    <a:pt x="1799167" y="299130"/>
                    <a:pt x="1919111" y="211641"/>
                    <a:pt x="1938867" y="163663"/>
                  </a:cubicBezTo>
                  <a:cubicBezTo>
                    <a:pt x="1958623" y="115685"/>
                    <a:pt x="1861256" y="-21193"/>
                    <a:pt x="1820334" y="2796"/>
                  </a:cubicBezTo>
                  <a:cubicBezTo>
                    <a:pt x="1779412" y="26785"/>
                    <a:pt x="1683456" y="228574"/>
                    <a:pt x="1693334" y="307596"/>
                  </a:cubicBezTo>
                  <a:cubicBezTo>
                    <a:pt x="1703212" y="386618"/>
                    <a:pt x="1827389" y="482574"/>
                    <a:pt x="1879600" y="476929"/>
                  </a:cubicBezTo>
                  <a:cubicBezTo>
                    <a:pt x="1931811" y="471285"/>
                    <a:pt x="2051755" y="340051"/>
                    <a:pt x="2006600" y="273729"/>
                  </a:cubicBezTo>
                  <a:cubicBezTo>
                    <a:pt x="1961445" y="207407"/>
                    <a:pt x="1730023" y="69118"/>
                    <a:pt x="1608667" y="78996"/>
                  </a:cubicBezTo>
                  <a:cubicBezTo>
                    <a:pt x="1487312" y="88874"/>
                    <a:pt x="1365956" y="321707"/>
                    <a:pt x="1278467" y="332996"/>
                  </a:cubicBezTo>
                  <a:cubicBezTo>
                    <a:pt x="1190978" y="344285"/>
                    <a:pt x="1164167" y="174951"/>
                    <a:pt x="1083734" y="146729"/>
                  </a:cubicBezTo>
                  <a:cubicBezTo>
                    <a:pt x="1003301" y="118507"/>
                    <a:pt x="826911" y="119919"/>
                    <a:pt x="795867" y="163663"/>
                  </a:cubicBezTo>
                  <a:cubicBezTo>
                    <a:pt x="764823" y="207407"/>
                    <a:pt x="794456" y="371096"/>
                    <a:pt x="897467" y="409196"/>
                  </a:cubicBezTo>
                  <a:cubicBezTo>
                    <a:pt x="1000478" y="447296"/>
                    <a:pt x="1332090" y="426130"/>
                    <a:pt x="1413934" y="392263"/>
                  </a:cubicBezTo>
                  <a:cubicBezTo>
                    <a:pt x="1495778" y="358396"/>
                    <a:pt x="1442156" y="282196"/>
                    <a:pt x="1388534" y="2059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346737A-E3C4-B3BE-5C86-8D428B13F2F9}"/>
                </a:ext>
              </a:extLst>
            </p:cNvPr>
            <p:cNvSpPr/>
            <p:nvPr/>
          </p:nvSpPr>
          <p:spPr>
            <a:xfrm>
              <a:off x="1058014" y="5302897"/>
              <a:ext cx="2396097" cy="730047"/>
            </a:xfrm>
            <a:custGeom>
              <a:avLst/>
              <a:gdLst>
                <a:gd name="connsiteX0" fmla="*/ 0 w 2396097"/>
                <a:gd name="connsiteY0" fmla="*/ 364703 h 730047"/>
                <a:gd name="connsiteX1" fmla="*/ 389466 w 2396097"/>
                <a:gd name="connsiteY1" fmla="*/ 280037 h 730047"/>
                <a:gd name="connsiteX2" fmla="*/ 668866 w 2396097"/>
                <a:gd name="connsiteY2" fmla="*/ 347770 h 730047"/>
                <a:gd name="connsiteX3" fmla="*/ 965200 w 2396097"/>
                <a:gd name="connsiteY3" fmla="*/ 339303 h 730047"/>
                <a:gd name="connsiteX4" fmla="*/ 1126066 w 2396097"/>
                <a:gd name="connsiteY4" fmla="*/ 491703 h 730047"/>
                <a:gd name="connsiteX5" fmla="*/ 1363133 w 2396097"/>
                <a:gd name="connsiteY5" fmla="*/ 440903 h 730047"/>
                <a:gd name="connsiteX6" fmla="*/ 1625600 w 2396097"/>
                <a:gd name="connsiteY6" fmla="*/ 415503 h 730047"/>
                <a:gd name="connsiteX7" fmla="*/ 1938866 w 2396097"/>
                <a:gd name="connsiteY7" fmla="*/ 508637 h 730047"/>
                <a:gd name="connsiteX8" fmla="*/ 2192866 w 2396097"/>
                <a:gd name="connsiteY8" fmla="*/ 491703 h 730047"/>
                <a:gd name="connsiteX9" fmla="*/ 2201333 w 2396097"/>
                <a:gd name="connsiteY9" fmla="*/ 313903 h 730047"/>
                <a:gd name="connsiteX10" fmla="*/ 2108200 w 2396097"/>
                <a:gd name="connsiteY10" fmla="*/ 127637 h 730047"/>
                <a:gd name="connsiteX11" fmla="*/ 1854200 w 2396097"/>
                <a:gd name="connsiteY11" fmla="*/ 220770 h 730047"/>
                <a:gd name="connsiteX12" fmla="*/ 1930400 w 2396097"/>
                <a:gd name="connsiteY12" fmla="*/ 474770 h 730047"/>
                <a:gd name="connsiteX13" fmla="*/ 2133600 w 2396097"/>
                <a:gd name="connsiteY13" fmla="*/ 728770 h 730047"/>
                <a:gd name="connsiteX14" fmla="*/ 2396066 w 2396097"/>
                <a:gd name="connsiteY14" fmla="*/ 559437 h 730047"/>
                <a:gd name="connsiteX15" fmla="*/ 2116666 w 2396097"/>
                <a:gd name="connsiteY15" fmla="*/ 263103 h 730047"/>
                <a:gd name="connsiteX16" fmla="*/ 2048933 w 2396097"/>
                <a:gd name="connsiteY16" fmla="*/ 457837 h 730047"/>
                <a:gd name="connsiteX17" fmla="*/ 1710266 w 2396097"/>
                <a:gd name="connsiteY17" fmla="*/ 440903 h 730047"/>
                <a:gd name="connsiteX18" fmla="*/ 1557866 w 2396097"/>
                <a:gd name="connsiteY18" fmla="*/ 263103 h 730047"/>
                <a:gd name="connsiteX19" fmla="*/ 1143000 w 2396097"/>
                <a:gd name="connsiteY19" fmla="*/ 322370 h 730047"/>
                <a:gd name="connsiteX20" fmla="*/ 982133 w 2396097"/>
                <a:gd name="connsiteY20" fmla="*/ 474770 h 730047"/>
                <a:gd name="connsiteX21" fmla="*/ 635000 w 2396097"/>
                <a:gd name="connsiteY21" fmla="*/ 288503 h 730047"/>
                <a:gd name="connsiteX22" fmla="*/ 736600 w 2396097"/>
                <a:gd name="connsiteY22" fmla="*/ 637 h 730047"/>
                <a:gd name="connsiteX23" fmla="*/ 296333 w 2396097"/>
                <a:gd name="connsiteY23" fmla="*/ 220770 h 730047"/>
                <a:gd name="connsiteX24" fmla="*/ 431800 w 2396097"/>
                <a:gd name="connsiteY24" fmla="*/ 542503 h 730047"/>
                <a:gd name="connsiteX25" fmla="*/ 795866 w 2396097"/>
                <a:gd name="connsiteY25" fmla="*/ 542503 h 730047"/>
                <a:gd name="connsiteX26" fmla="*/ 1058333 w 2396097"/>
                <a:gd name="connsiteY26" fmla="*/ 195370 h 730047"/>
                <a:gd name="connsiteX27" fmla="*/ 677333 w 2396097"/>
                <a:gd name="connsiteY27" fmla="*/ 93770 h 730047"/>
                <a:gd name="connsiteX28" fmla="*/ 533400 w 2396097"/>
                <a:gd name="connsiteY28" fmla="*/ 330837 h 730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396097" h="730047">
                  <a:moveTo>
                    <a:pt x="0" y="364703"/>
                  </a:moveTo>
                  <a:cubicBezTo>
                    <a:pt x="138994" y="323781"/>
                    <a:pt x="277988" y="282859"/>
                    <a:pt x="389466" y="280037"/>
                  </a:cubicBezTo>
                  <a:cubicBezTo>
                    <a:pt x="500944" y="277215"/>
                    <a:pt x="572910" y="337892"/>
                    <a:pt x="668866" y="347770"/>
                  </a:cubicBezTo>
                  <a:cubicBezTo>
                    <a:pt x="764822" y="357648"/>
                    <a:pt x="889000" y="315314"/>
                    <a:pt x="965200" y="339303"/>
                  </a:cubicBezTo>
                  <a:cubicBezTo>
                    <a:pt x="1041400" y="363292"/>
                    <a:pt x="1059744" y="474770"/>
                    <a:pt x="1126066" y="491703"/>
                  </a:cubicBezTo>
                  <a:cubicBezTo>
                    <a:pt x="1192388" y="508636"/>
                    <a:pt x="1279877" y="453603"/>
                    <a:pt x="1363133" y="440903"/>
                  </a:cubicBezTo>
                  <a:cubicBezTo>
                    <a:pt x="1446389" y="428203"/>
                    <a:pt x="1529645" y="404214"/>
                    <a:pt x="1625600" y="415503"/>
                  </a:cubicBezTo>
                  <a:cubicBezTo>
                    <a:pt x="1721555" y="426792"/>
                    <a:pt x="1844322" y="495937"/>
                    <a:pt x="1938866" y="508637"/>
                  </a:cubicBezTo>
                  <a:cubicBezTo>
                    <a:pt x="2033410" y="521337"/>
                    <a:pt x="2149122" y="524159"/>
                    <a:pt x="2192866" y="491703"/>
                  </a:cubicBezTo>
                  <a:cubicBezTo>
                    <a:pt x="2236610" y="459247"/>
                    <a:pt x="2215444" y="374581"/>
                    <a:pt x="2201333" y="313903"/>
                  </a:cubicBezTo>
                  <a:cubicBezTo>
                    <a:pt x="2187222" y="253225"/>
                    <a:pt x="2166055" y="143159"/>
                    <a:pt x="2108200" y="127637"/>
                  </a:cubicBezTo>
                  <a:cubicBezTo>
                    <a:pt x="2050345" y="112115"/>
                    <a:pt x="1883833" y="162914"/>
                    <a:pt x="1854200" y="220770"/>
                  </a:cubicBezTo>
                  <a:cubicBezTo>
                    <a:pt x="1824567" y="278625"/>
                    <a:pt x="1883833" y="390103"/>
                    <a:pt x="1930400" y="474770"/>
                  </a:cubicBezTo>
                  <a:cubicBezTo>
                    <a:pt x="1976967" y="559437"/>
                    <a:pt x="2055989" y="714659"/>
                    <a:pt x="2133600" y="728770"/>
                  </a:cubicBezTo>
                  <a:cubicBezTo>
                    <a:pt x="2211211" y="742881"/>
                    <a:pt x="2398888" y="637048"/>
                    <a:pt x="2396066" y="559437"/>
                  </a:cubicBezTo>
                  <a:cubicBezTo>
                    <a:pt x="2393244" y="481826"/>
                    <a:pt x="2174521" y="280036"/>
                    <a:pt x="2116666" y="263103"/>
                  </a:cubicBezTo>
                  <a:cubicBezTo>
                    <a:pt x="2058811" y="246170"/>
                    <a:pt x="2116666" y="428204"/>
                    <a:pt x="2048933" y="457837"/>
                  </a:cubicBezTo>
                  <a:cubicBezTo>
                    <a:pt x="1981200" y="487470"/>
                    <a:pt x="1792110" y="473359"/>
                    <a:pt x="1710266" y="440903"/>
                  </a:cubicBezTo>
                  <a:cubicBezTo>
                    <a:pt x="1628422" y="408447"/>
                    <a:pt x="1652410" y="282858"/>
                    <a:pt x="1557866" y="263103"/>
                  </a:cubicBezTo>
                  <a:cubicBezTo>
                    <a:pt x="1463322" y="243348"/>
                    <a:pt x="1238956" y="287092"/>
                    <a:pt x="1143000" y="322370"/>
                  </a:cubicBezTo>
                  <a:cubicBezTo>
                    <a:pt x="1047045" y="357648"/>
                    <a:pt x="1066800" y="480414"/>
                    <a:pt x="982133" y="474770"/>
                  </a:cubicBezTo>
                  <a:cubicBezTo>
                    <a:pt x="897466" y="469126"/>
                    <a:pt x="675922" y="367525"/>
                    <a:pt x="635000" y="288503"/>
                  </a:cubicBezTo>
                  <a:cubicBezTo>
                    <a:pt x="594078" y="209481"/>
                    <a:pt x="793044" y="11926"/>
                    <a:pt x="736600" y="637"/>
                  </a:cubicBezTo>
                  <a:cubicBezTo>
                    <a:pt x="680156" y="-10652"/>
                    <a:pt x="347133" y="130459"/>
                    <a:pt x="296333" y="220770"/>
                  </a:cubicBezTo>
                  <a:cubicBezTo>
                    <a:pt x="245533" y="311081"/>
                    <a:pt x="348545" y="488881"/>
                    <a:pt x="431800" y="542503"/>
                  </a:cubicBezTo>
                  <a:cubicBezTo>
                    <a:pt x="515055" y="596125"/>
                    <a:pt x="691444" y="600358"/>
                    <a:pt x="795866" y="542503"/>
                  </a:cubicBezTo>
                  <a:cubicBezTo>
                    <a:pt x="900288" y="484648"/>
                    <a:pt x="1078088" y="270159"/>
                    <a:pt x="1058333" y="195370"/>
                  </a:cubicBezTo>
                  <a:cubicBezTo>
                    <a:pt x="1038578" y="120581"/>
                    <a:pt x="764822" y="71192"/>
                    <a:pt x="677333" y="93770"/>
                  </a:cubicBezTo>
                  <a:cubicBezTo>
                    <a:pt x="589844" y="116348"/>
                    <a:pt x="553155" y="292737"/>
                    <a:pt x="533400" y="33083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CF202C8-73D8-3D3B-FD8E-1DA6621E17A7}"/>
                </a:ext>
              </a:extLst>
            </p:cNvPr>
            <p:cNvSpPr/>
            <p:nvPr/>
          </p:nvSpPr>
          <p:spPr>
            <a:xfrm>
              <a:off x="1141071" y="4953520"/>
              <a:ext cx="2118300" cy="411297"/>
            </a:xfrm>
            <a:custGeom>
              <a:avLst/>
              <a:gdLst>
                <a:gd name="connsiteX0" fmla="*/ 0 w 2118300"/>
                <a:gd name="connsiteY0" fmla="*/ 162469 h 411297"/>
                <a:gd name="connsiteX1" fmla="*/ 423333 w 2118300"/>
                <a:gd name="connsiteY1" fmla="*/ 323336 h 411297"/>
                <a:gd name="connsiteX2" fmla="*/ 626533 w 2118300"/>
                <a:gd name="connsiteY2" fmla="*/ 35469 h 411297"/>
                <a:gd name="connsiteX3" fmla="*/ 321733 w 2118300"/>
                <a:gd name="connsiteY3" fmla="*/ 230202 h 411297"/>
                <a:gd name="connsiteX4" fmla="*/ 872066 w 2118300"/>
                <a:gd name="connsiteY4" fmla="*/ 391069 h 411297"/>
                <a:gd name="connsiteX5" fmla="*/ 948266 w 2118300"/>
                <a:gd name="connsiteY5" fmla="*/ 27002 h 411297"/>
                <a:gd name="connsiteX6" fmla="*/ 905933 w 2118300"/>
                <a:gd name="connsiteY6" fmla="*/ 323336 h 411297"/>
                <a:gd name="connsiteX7" fmla="*/ 1303866 w 2118300"/>
                <a:gd name="connsiteY7" fmla="*/ 348736 h 411297"/>
                <a:gd name="connsiteX8" fmla="*/ 1261533 w 2118300"/>
                <a:gd name="connsiteY8" fmla="*/ 1602 h 411297"/>
                <a:gd name="connsiteX9" fmla="*/ 1109133 w 2118300"/>
                <a:gd name="connsiteY9" fmla="*/ 221736 h 411297"/>
                <a:gd name="connsiteX10" fmla="*/ 1701800 w 2118300"/>
                <a:gd name="connsiteY10" fmla="*/ 281002 h 411297"/>
                <a:gd name="connsiteX11" fmla="*/ 1659466 w 2118300"/>
                <a:gd name="connsiteY11" fmla="*/ 43936 h 411297"/>
                <a:gd name="connsiteX12" fmla="*/ 1473200 w 2118300"/>
                <a:gd name="connsiteY12" fmla="*/ 374136 h 411297"/>
                <a:gd name="connsiteX13" fmla="*/ 2065866 w 2118300"/>
                <a:gd name="connsiteY13" fmla="*/ 374136 h 411297"/>
                <a:gd name="connsiteX14" fmla="*/ 2065866 w 2118300"/>
                <a:gd name="connsiteY14" fmla="*/ 111669 h 411297"/>
                <a:gd name="connsiteX15" fmla="*/ 1862666 w 2118300"/>
                <a:gd name="connsiteY15" fmla="*/ 247136 h 411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18300" h="411297">
                  <a:moveTo>
                    <a:pt x="0" y="162469"/>
                  </a:moveTo>
                  <a:cubicBezTo>
                    <a:pt x="159455" y="253486"/>
                    <a:pt x="318911" y="344503"/>
                    <a:pt x="423333" y="323336"/>
                  </a:cubicBezTo>
                  <a:cubicBezTo>
                    <a:pt x="527755" y="302169"/>
                    <a:pt x="643466" y="50991"/>
                    <a:pt x="626533" y="35469"/>
                  </a:cubicBezTo>
                  <a:cubicBezTo>
                    <a:pt x="609600" y="19947"/>
                    <a:pt x="280811" y="170935"/>
                    <a:pt x="321733" y="230202"/>
                  </a:cubicBezTo>
                  <a:cubicBezTo>
                    <a:pt x="362655" y="289469"/>
                    <a:pt x="767644" y="424936"/>
                    <a:pt x="872066" y="391069"/>
                  </a:cubicBezTo>
                  <a:cubicBezTo>
                    <a:pt x="976488" y="357202"/>
                    <a:pt x="942622" y="38291"/>
                    <a:pt x="948266" y="27002"/>
                  </a:cubicBezTo>
                  <a:cubicBezTo>
                    <a:pt x="953910" y="15713"/>
                    <a:pt x="846666" y="269714"/>
                    <a:pt x="905933" y="323336"/>
                  </a:cubicBezTo>
                  <a:cubicBezTo>
                    <a:pt x="965200" y="376958"/>
                    <a:pt x="1244599" y="402358"/>
                    <a:pt x="1303866" y="348736"/>
                  </a:cubicBezTo>
                  <a:cubicBezTo>
                    <a:pt x="1363133" y="295114"/>
                    <a:pt x="1293988" y="22769"/>
                    <a:pt x="1261533" y="1602"/>
                  </a:cubicBezTo>
                  <a:cubicBezTo>
                    <a:pt x="1229078" y="-19565"/>
                    <a:pt x="1035755" y="175169"/>
                    <a:pt x="1109133" y="221736"/>
                  </a:cubicBezTo>
                  <a:cubicBezTo>
                    <a:pt x="1182511" y="268303"/>
                    <a:pt x="1610078" y="310635"/>
                    <a:pt x="1701800" y="281002"/>
                  </a:cubicBezTo>
                  <a:cubicBezTo>
                    <a:pt x="1793522" y="251369"/>
                    <a:pt x="1697566" y="28414"/>
                    <a:pt x="1659466" y="43936"/>
                  </a:cubicBezTo>
                  <a:cubicBezTo>
                    <a:pt x="1621366" y="59458"/>
                    <a:pt x="1405467" y="319103"/>
                    <a:pt x="1473200" y="374136"/>
                  </a:cubicBezTo>
                  <a:cubicBezTo>
                    <a:pt x="1540933" y="429169"/>
                    <a:pt x="1967088" y="417881"/>
                    <a:pt x="2065866" y="374136"/>
                  </a:cubicBezTo>
                  <a:cubicBezTo>
                    <a:pt x="2164644" y="330392"/>
                    <a:pt x="2099733" y="132836"/>
                    <a:pt x="2065866" y="111669"/>
                  </a:cubicBezTo>
                  <a:cubicBezTo>
                    <a:pt x="2031999" y="90502"/>
                    <a:pt x="1947332" y="168819"/>
                    <a:pt x="1862666" y="24713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29D5D71-22C1-76D9-F69B-48D7D3098C33}"/>
                </a:ext>
              </a:extLst>
            </p:cNvPr>
            <p:cNvSpPr/>
            <p:nvPr/>
          </p:nvSpPr>
          <p:spPr>
            <a:xfrm>
              <a:off x="1162334" y="2459509"/>
              <a:ext cx="2328334" cy="376909"/>
            </a:xfrm>
            <a:custGeom>
              <a:avLst/>
              <a:gdLst>
                <a:gd name="connsiteX0" fmla="*/ 0 w 2328334"/>
                <a:gd name="connsiteY0" fmla="*/ 275309 h 376909"/>
                <a:gd name="connsiteX1" fmla="*/ 414867 w 2328334"/>
                <a:gd name="connsiteY1" fmla="*/ 309176 h 376909"/>
                <a:gd name="connsiteX2" fmla="*/ 448734 w 2328334"/>
                <a:gd name="connsiteY2" fmla="*/ 46709 h 376909"/>
                <a:gd name="connsiteX3" fmla="*/ 287867 w 2328334"/>
                <a:gd name="connsiteY3" fmla="*/ 207576 h 376909"/>
                <a:gd name="connsiteX4" fmla="*/ 558800 w 2328334"/>
                <a:gd name="connsiteY4" fmla="*/ 376909 h 376909"/>
                <a:gd name="connsiteX5" fmla="*/ 778934 w 2328334"/>
                <a:gd name="connsiteY5" fmla="*/ 207576 h 376909"/>
                <a:gd name="connsiteX6" fmla="*/ 702734 w 2328334"/>
                <a:gd name="connsiteY6" fmla="*/ 55176 h 376909"/>
                <a:gd name="connsiteX7" fmla="*/ 982134 w 2328334"/>
                <a:gd name="connsiteY7" fmla="*/ 12842 h 376909"/>
                <a:gd name="connsiteX8" fmla="*/ 1032934 w 2328334"/>
                <a:gd name="connsiteY8" fmla="*/ 266842 h 376909"/>
                <a:gd name="connsiteX9" fmla="*/ 812800 w 2328334"/>
                <a:gd name="connsiteY9" fmla="*/ 300709 h 376909"/>
                <a:gd name="connsiteX10" fmla="*/ 626534 w 2328334"/>
                <a:gd name="connsiteY10" fmla="*/ 148309 h 376909"/>
                <a:gd name="connsiteX11" fmla="*/ 1227667 w 2328334"/>
                <a:gd name="connsiteY11" fmla="*/ 105976 h 376909"/>
                <a:gd name="connsiteX12" fmla="*/ 1532467 w 2328334"/>
                <a:gd name="connsiteY12" fmla="*/ 300709 h 376909"/>
                <a:gd name="connsiteX13" fmla="*/ 1845734 w 2328334"/>
                <a:gd name="connsiteY13" fmla="*/ 131376 h 376909"/>
                <a:gd name="connsiteX14" fmla="*/ 2328334 w 2328334"/>
                <a:gd name="connsiteY14" fmla="*/ 224509 h 376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28334" h="376909">
                  <a:moveTo>
                    <a:pt x="0" y="275309"/>
                  </a:moveTo>
                  <a:cubicBezTo>
                    <a:pt x="170039" y="311292"/>
                    <a:pt x="340078" y="347276"/>
                    <a:pt x="414867" y="309176"/>
                  </a:cubicBezTo>
                  <a:cubicBezTo>
                    <a:pt x="489656" y="271076"/>
                    <a:pt x="469901" y="63642"/>
                    <a:pt x="448734" y="46709"/>
                  </a:cubicBezTo>
                  <a:cubicBezTo>
                    <a:pt x="427567" y="29776"/>
                    <a:pt x="269523" y="152543"/>
                    <a:pt x="287867" y="207576"/>
                  </a:cubicBezTo>
                  <a:cubicBezTo>
                    <a:pt x="306211" y="262609"/>
                    <a:pt x="476956" y="376909"/>
                    <a:pt x="558800" y="376909"/>
                  </a:cubicBezTo>
                  <a:cubicBezTo>
                    <a:pt x="640644" y="376909"/>
                    <a:pt x="754945" y="261198"/>
                    <a:pt x="778934" y="207576"/>
                  </a:cubicBezTo>
                  <a:cubicBezTo>
                    <a:pt x="802923" y="153954"/>
                    <a:pt x="668867" y="87632"/>
                    <a:pt x="702734" y="55176"/>
                  </a:cubicBezTo>
                  <a:cubicBezTo>
                    <a:pt x="736601" y="22720"/>
                    <a:pt x="927101" y="-22436"/>
                    <a:pt x="982134" y="12842"/>
                  </a:cubicBezTo>
                  <a:cubicBezTo>
                    <a:pt x="1037167" y="48120"/>
                    <a:pt x="1061156" y="218864"/>
                    <a:pt x="1032934" y="266842"/>
                  </a:cubicBezTo>
                  <a:cubicBezTo>
                    <a:pt x="1004712" y="314820"/>
                    <a:pt x="880533" y="320465"/>
                    <a:pt x="812800" y="300709"/>
                  </a:cubicBezTo>
                  <a:cubicBezTo>
                    <a:pt x="745067" y="280954"/>
                    <a:pt x="557390" y="180764"/>
                    <a:pt x="626534" y="148309"/>
                  </a:cubicBezTo>
                  <a:cubicBezTo>
                    <a:pt x="695678" y="115854"/>
                    <a:pt x="1076678" y="80576"/>
                    <a:pt x="1227667" y="105976"/>
                  </a:cubicBezTo>
                  <a:cubicBezTo>
                    <a:pt x="1378656" y="131376"/>
                    <a:pt x="1429456" y="296476"/>
                    <a:pt x="1532467" y="300709"/>
                  </a:cubicBezTo>
                  <a:cubicBezTo>
                    <a:pt x="1635478" y="304942"/>
                    <a:pt x="1713090" y="144076"/>
                    <a:pt x="1845734" y="131376"/>
                  </a:cubicBezTo>
                  <a:cubicBezTo>
                    <a:pt x="1978379" y="118676"/>
                    <a:pt x="2328334" y="224509"/>
                    <a:pt x="2328334" y="22450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5E26D39-BB3F-61AC-5E0E-5DCDEC4A0230}"/>
                </a:ext>
              </a:extLst>
            </p:cNvPr>
            <p:cNvSpPr/>
            <p:nvPr/>
          </p:nvSpPr>
          <p:spPr>
            <a:xfrm>
              <a:off x="1098738" y="3517322"/>
              <a:ext cx="2496990" cy="305024"/>
            </a:xfrm>
            <a:custGeom>
              <a:avLst/>
              <a:gdLst>
                <a:gd name="connsiteX0" fmla="*/ 0 w 2498784"/>
                <a:gd name="connsiteY0" fmla="*/ 389526 h 423393"/>
                <a:gd name="connsiteX1" fmla="*/ 279400 w 2498784"/>
                <a:gd name="connsiteY1" fmla="*/ 245593 h 423393"/>
                <a:gd name="connsiteX2" fmla="*/ 575734 w 2498784"/>
                <a:gd name="connsiteY2" fmla="*/ 406459 h 423393"/>
                <a:gd name="connsiteX3" fmla="*/ 905934 w 2498784"/>
                <a:gd name="connsiteY3" fmla="*/ 211726 h 423393"/>
                <a:gd name="connsiteX4" fmla="*/ 1219200 w 2498784"/>
                <a:gd name="connsiteY4" fmla="*/ 355659 h 423393"/>
                <a:gd name="connsiteX5" fmla="*/ 1591734 w 2498784"/>
                <a:gd name="connsiteY5" fmla="*/ 84726 h 423393"/>
                <a:gd name="connsiteX6" fmla="*/ 1913467 w 2498784"/>
                <a:gd name="connsiteY6" fmla="*/ 313326 h 423393"/>
                <a:gd name="connsiteX7" fmla="*/ 2302934 w 2498784"/>
                <a:gd name="connsiteY7" fmla="*/ 59 h 423393"/>
                <a:gd name="connsiteX8" fmla="*/ 2497667 w 2498784"/>
                <a:gd name="connsiteY8" fmla="*/ 287926 h 423393"/>
                <a:gd name="connsiteX9" fmla="*/ 2387600 w 2498784"/>
                <a:gd name="connsiteY9" fmla="*/ 423393 h 423393"/>
                <a:gd name="connsiteX0" fmla="*/ 0 w 2785534"/>
                <a:gd name="connsiteY0" fmla="*/ 389526 h 448793"/>
                <a:gd name="connsiteX1" fmla="*/ 279400 w 2785534"/>
                <a:gd name="connsiteY1" fmla="*/ 245593 h 448793"/>
                <a:gd name="connsiteX2" fmla="*/ 575734 w 2785534"/>
                <a:gd name="connsiteY2" fmla="*/ 406459 h 448793"/>
                <a:gd name="connsiteX3" fmla="*/ 905934 w 2785534"/>
                <a:gd name="connsiteY3" fmla="*/ 211726 h 448793"/>
                <a:gd name="connsiteX4" fmla="*/ 1219200 w 2785534"/>
                <a:gd name="connsiteY4" fmla="*/ 355659 h 448793"/>
                <a:gd name="connsiteX5" fmla="*/ 1591734 w 2785534"/>
                <a:gd name="connsiteY5" fmla="*/ 84726 h 448793"/>
                <a:gd name="connsiteX6" fmla="*/ 1913467 w 2785534"/>
                <a:gd name="connsiteY6" fmla="*/ 313326 h 448793"/>
                <a:gd name="connsiteX7" fmla="*/ 2302934 w 2785534"/>
                <a:gd name="connsiteY7" fmla="*/ 59 h 448793"/>
                <a:gd name="connsiteX8" fmla="*/ 2497667 w 2785534"/>
                <a:gd name="connsiteY8" fmla="*/ 287926 h 448793"/>
                <a:gd name="connsiteX9" fmla="*/ 2785534 w 2785534"/>
                <a:gd name="connsiteY9" fmla="*/ 448793 h 448793"/>
                <a:gd name="connsiteX0" fmla="*/ 0 w 2785534"/>
                <a:gd name="connsiteY0" fmla="*/ 389727 h 448994"/>
                <a:gd name="connsiteX1" fmla="*/ 279400 w 2785534"/>
                <a:gd name="connsiteY1" fmla="*/ 245794 h 448994"/>
                <a:gd name="connsiteX2" fmla="*/ 575734 w 2785534"/>
                <a:gd name="connsiteY2" fmla="*/ 406660 h 448994"/>
                <a:gd name="connsiteX3" fmla="*/ 905934 w 2785534"/>
                <a:gd name="connsiteY3" fmla="*/ 211927 h 448994"/>
                <a:gd name="connsiteX4" fmla="*/ 1219200 w 2785534"/>
                <a:gd name="connsiteY4" fmla="*/ 355860 h 448994"/>
                <a:gd name="connsiteX5" fmla="*/ 1591734 w 2785534"/>
                <a:gd name="connsiteY5" fmla="*/ 84927 h 448994"/>
                <a:gd name="connsiteX6" fmla="*/ 1913467 w 2785534"/>
                <a:gd name="connsiteY6" fmla="*/ 313527 h 448994"/>
                <a:gd name="connsiteX7" fmla="*/ 2302934 w 2785534"/>
                <a:gd name="connsiteY7" fmla="*/ 260 h 448994"/>
                <a:gd name="connsiteX8" fmla="*/ 2413000 w 2785534"/>
                <a:gd name="connsiteY8" fmla="*/ 262727 h 448994"/>
                <a:gd name="connsiteX9" fmla="*/ 2785534 w 2785534"/>
                <a:gd name="connsiteY9" fmla="*/ 448994 h 448994"/>
                <a:gd name="connsiteX0" fmla="*/ 0 w 2827867"/>
                <a:gd name="connsiteY0" fmla="*/ 389727 h 406802"/>
                <a:gd name="connsiteX1" fmla="*/ 279400 w 2827867"/>
                <a:gd name="connsiteY1" fmla="*/ 245794 h 406802"/>
                <a:gd name="connsiteX2" fmla="*/ 575734 w 2827867"/>
                <a:gd name="connsiteY2" fmla="*/ 406660 h 406802"/>
                <a:gd name="connsiteX3" fmla="*/ 905934 w 2827867"/>
                <a:gd name="connsiteY3" fmla="*/ 211927 h 406802"/>
                <a:gd name="connsiteX4" fmla="*/ 1219200 w 2827867"/>
                <a:gd name="connsiteY4" fmla="*/ 355860 h 406802"/>
                <a:gd name="connsiteX5" fmla="*/ 1591734 w 2827867"/>
                <a:gd name="connsiteY5" fmla="*/ 84927 h 406802"/>
                <a:gd name="connsiteX6" fmla="*/ 1913467 w 2827867"/>
                <a:gd name="connsiteY6" fmla="*/ 313527 h 406802"/>
                <a:gd name="connsiteX7" fmla="*/ 2302934 w 2827867"/>
                <a:gd name="connsiteY7" fmla="*/ 260 h 406802"/>
                <a:gd name="connsiteX8" fmla="*/ 2413000 w 2827867"/>
                <a:gd name="connsiteY8" fmla="*/ 262727 h 406802"/>
                <a:gd name="connsiteX9" fmla="*/ 2827867 w 2827867"/>
                <a:gd name="connsiteY9" fmla="*/ 305060 h 406802"/>
                <a:gd name="connsiteX0" fmla="*/ 0 w 2802467"/>
                <a:gd name="connsiteY0" fmla="*/ 389727 h 406802"/>
                <a:gd name="connsiteX1" fmla="*/ 279400 w 2802467"/>
                <a:gd name="connsiteY1" fmla="*/ 245794 h 406802"/>
                <a:gd name="connsiteX2" fmla="*/ 575734 w 2802467"/>
                <a:gd name="connsiteY2" fmla="*/ 406660 h 406802"/>
                <a:gd name="connsiteX3" fmla="*/ 905934 w 2802467"/>
                <a:gd name="connsiteY3" fmla="*/ 211927 h 406802"/>
                <a:gd name="connsiteX4" fmla="*/ 1219200 w 2802467"/>
                <a:gd name="connsiteY4" fmla="*/ 355860 h 406802"/>
                <a:gd name="connsiteX5" fmla="*/ 1591734 w 2802467"/>
                <a:gd name="connsiteY5" fmla="*/ 84927 h 406802"/>
                <a:gd name="connsiteX6" fmla="*/ 1913467 w 2802467"/>
                <a:gd name="connsiteY6" fmla="*/ 313527 h 406802"/>
                <a:gd name="connsiteX7" fmla="*/ 2302934 w 2802467"/>
                <a:gd name="connsiteY7" fmla="*/ 260 h 406802"/>
                <a:gd name="connsiteX8" fmla="*/ 2413000 w 2802467"/>
                <a:gd name="connsiteY8" fmla="*/ 262727 h 406802"/>
                <a:gd name="connsiteX9" fmla="*/ 2802467 w 2802467"/>
                <a:gd name="connsiteY9" fmla="*/ 169593 h 406802"/>
                <a:gd name="connsiteX0" fmla="*/ 0 w 2802467"/>
                <a:gd name="connsiteY0" fmla="*/ 322120 h 339195"/>
                <a:gd name="connsiteX1" fmla="*/ 279400 w 2802467"/>
                <a:gd name="connsiteY1" fmla="*/ 178187 h 339195"/>
                <a:gd name="connsiteX2" fmla="*/ 575734 w 2802467"/>
                <a:gd name="connsiteY2" fmla="*/ 339053 h 339195"/>
                <a:gd name="connsiteX3" fmla="*/ 905934 w 2802467"/>
                <a:gd name="connsiteY3" fmla="*/ 144320 h 339195"/>
                <a:gd name="connsiteX4" fmla="*/ 1219200 w 2802467"/>
                <a:gd name="connsiteY4" fmla="*/ 288253 h 339195"/>
                <a:gd name="connsiteX5" fmla="*/ 1591734 w 2802467"/>
                <a:gd name="connsiteY5" fmla="*/ 17320 h 339195"/>
                <a:gd name="connsiteX6" fmla="*/ 1913467 w 2802467"/>
                <a:gd name="connsiteY6" fmla="*/ 245920 h 339195"/>
                <a:gd name="connsiteX7" fmla="*/ 2133601 w 2802467"/>
                <a:gd name="connsiteY7" fmla="*/ 387 h 339195"/>
                <a:gd name="connsiteX8" fmla="*/ 2413000 w 2802467"/>
                <a:gd name="connsiteY8" fmla="*/ 195120 h 339195"/>
                <a:gd name="connsiteX9" fmla="*/ 2802467 w 2802467"/>
                <a:gd name="connsiteY9" fmla="*/ 101986 h 339195"/>
                <a:gd name="connsiteX0" fmla="*/ 0 w 2802467"/>
                <a:gd name="connsiteY0" fmla="*/ 304958 h 322033"/>
                <a:gd name="connsiteX1" fmla="*/ 279400 w 2802467"/>
                <a:gd name="connsiteY1" fmla="*/ 161025 h 322033"/>
                <a:gd name="connsiteX2" fmla="*/ 575734 w 2802467"/>
                <a:gd name="connsiteY2" fmla="*/ 321891 h 322033"/>
                <a:gd name="connsiteX3" fmla="*/ 905934 w 2802467"/>
                <a:gd name="connsiteY3" fmla="*/ 127158 h 322033"/>
                <a:gd name="connsiteX4" fmla="*/ 1219200 w 2802467"/>
                <a:gd name="connsiteY4" fmla="*/ 271091 h 322033"/>
                <a:gd name="connsiteX5" fmla="*/ 1591734 w 2802467"/>
                <a:gd name="connsiteY5" fmla="*/ 158 h 322033"/>
                <a:gd name="connsiteX6" fmla="*/ 1913467 w 2802467"/>
                <a:gd name="connsiteY6" fmla="*/ 228758 h 322033"/>
                <a:gd name="connsiteX7" fmla="*/ 2252134 w 2802467"/>
                <a:gd name="connsiteY7" fmla="*/ 17091 h 322033"/>
                <a:gd name="connsiteX8" fmla="*/ 2413000 w 2802467"/>
                <a:gd name="connsiteY8" fmla="*/ 177958 h 322033"/>
                <a:gd name="connsiteX9" fmla="*/ 2802467 w 2802467"/>
                <a:gd name="connsiteY9" fmla="*/ 84824 h 32203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2521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1759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02467" h="305024">
                  <a:moveTo>
                    <a:pt x="0" y="287949"/>
                  </a:moveTo>
                  <a:cubicBezTo>
                    <a:pt x="91722" y="214571"/>
                    <a:pt x="183444" y="141194"/>
                    <a:pt x="279400" y="144016"/>
                  </a:cubicBezTo>
                  <a:cubicBezTo>
                    <a:pt x="375356" y="146838"/>
                    <a:pt x="471312" y="310526"/>
                    <a:pt x="575734" y="304882"/>
                  </a:cubicBezTo>
                  <a:cubicBezTo>
                    <a:pt x="680156" y="299238"/>
                    <a:pt x="798690" y="118616"/>
                    <a:pt x="905934" y="110149"/>
                  </a:cubicBezTo>
                  <a:cubicBezTo>
                    <a:pt x="1013178" y="101682"/>
                    <a:pt x="1104900" y="258315"/>
                    <a:pt x="1219200" y="254082"/>
                  </a:cubicBezTo>
                  <a:cubicBezTo>
                    <a:pt x="1333500" y="249849"/>
                    <a:pt x="1476023" y="91804"/>
                    <a:pt x="1591734" y="84749"/>
                  </a:cubicBezTo>
                  <a:cubicBezTo>
                    <a:pt x="1707445" y="77693"/>
                    <a:pt x="1816101" y="225860"/>
                    <a:pt x="1913467" y="211749"/>
                  </a:cubicBezTo>
                  <a:cubicBezTo>
                    <a:pt x="2010833" y="197638"/>
                    <a:pt x="2082801" y="4315"/>
                    <a:pt x="2175934" y="82"/>
                  </a:cubicBezTo>
                  <a:cubicBezTo>
                    <a:pt x="2269067" y="-4151"/>
                    <a:pt x="2297289" y="158126"/>
                    <a:pt x="2472267" y="186349"/>
                  </a:cubicBezTo>
                  <a:cubicBezTo>
                    <a:pt x="2681111" y="239971"/>
                    <a:pt x="2802467" y="67815"/>
                    <a:pt x="2802467" y="6781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B73423A-B7E6-BEC0-E59F-766BF3347132}"/>
                </a:ext>
              </a:extLst>
            </p:cNvPr>
            <p:cNvSpPr/>
            <p:nvPr/>
          </p:nvSpPr>
          <p:spPr>
            <a:xfrm rot="5400000">
              <a:off x="-1000127" y="3800477"/>
              <a:ext cx="4217249" cy="187537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569854CE-264E-9E1B-2DCD-266ACB27F4EE}"/>
              </a:ext>
            </a:extLst>
          </p:cNvPr>
          <p:cNvSpPr/>
          <p:nvPr/>
        </p:nvSpPr>
        <p:spPr>
          <a:xfrm>
            <a:off x="181580" y="1718055"/>
            <a:ext cx="3457100" cy="34571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222CFF5-6BBF-0220-F398-1F5A0C500F6C}"/>
              </a:ext>
            </a:extLst>
          </p:cNvPr>
          <p:cNvSpPr/>
          <p:nvPr/>
        </p:nvSpPr>
        <p:spPr>
          <a:xfrm>
            <a:off x="437822" y="3129120"/>
            <a:ext cx="1956946" cy="239054"/>
          </a:xfrm>
          <a:custGeom>
            <a:avLst/>
            <a:gdLst>
              <a:gd name="connsiteX0" fmla="*/ 0 w 2498784"/>
              <a:gd name="connsiteY0" fmla="*/ 389526 h 423393"/>
              <a:gd name="connsiteX1" fmla="*/ 279400 w 2498784"/>
              <a:gd name="connsiteY1" fmla="*/ 245593 h 423393"/>
              <a:gd name="connsiteX2" fmla="*/ 575734 w 2498784"/>
              <a:gd name="connsiteY2" fmla="*/ 406459 h 423393"/>
              <a:gd name="connsiteX3" fmla="*/ 905934 w 2498784"/>
              <a:gd name="connsiteY3" fmla="*/ 211726 h 423393"/>
              <a:gd name="connsiteX4" fmla="*/ 1219200 w 2498784"/>
              <a:gd name="connsiteY4" fmla="*/ 355659 h 423393"/>
              <a:gd name="connsiteX5" fmla="*/ 1591734 w 2498784"/>
              <a:gd name="connsiteY5" fmla="*/ 84726 h 423393"/>
              <a:gd name="connsiteX6" fmla="*/ 1913467 w 2498784"/>
              <a:gd name="connsiteY6" fmla="*/ 313326 h 423393"/>
              <a:gd name="connsiteX7" fmla="*/ 2302934 w 2498784"/>
              <a:gd name="connsiteY7" fmla="*/ 59 h 423393"/>
              <a:gd name="connsiteX8" fmla="*/ 2497667 w 2498784"/>
              <a:gd name="connsiteY8" fmla="*/ 287926 h 423393"/>
              <a:gd name="connsiteX9" fmla="*/ 2387600 w 2498784"/>
              <a:gd name="connsiteY9" fmla="*/ 423393 h 423393"/>
              <a:gd name="connsiteX0" fmla="*/ 0 w 2785534"/>
              <a:gd name="connsiteY0" fmla="*/ 389526 h 448793"/>
              <a:gd name="connsiteX1" fmla="*/ 279400 w 2785534"/>
              <a:gd name="connsiteY1" fmla="*/ 245593 h 448793"/>
              <a:gd name="connsiteX2" fmla="*/ 575734 w 2785534"/>
              <a:gd name="connsiteY2" fmla="*/ 406459 h 448793"/>
              <a:gd name="connsiteX3" fmla="*/ 905934 w 2785534"/>
              <a:gd name="connsiteY3" fmla="*/ 211726 h 448793"/>
              <a:gd name="connsiteX4" fmla="*/ 1219200 w 2785534"/>
              <a:gd name="connsiteY4" fmla="*/ 355659 h 448793"/>
              <a:gd name="connsiteX5" fmla="*/ 1591734 w 2785534"/>
              <a:gd name="connsiteY5" fmla="*/ 84726 h 448793"/>
              <a:gd name="connsiteX6" fmla="*/ 1913467 w 2785534"/>
              <a:gd name="connsiteY6" fmla="*/ 313326 h 448793"/>
              <a:gd name="connsiteX7" fmla="*/ 2302934 w 2785534"/>
              <a:gd name="connsiteY7" fmla="*/ 59 h 448793"/>
              <a:gd name="connsiteX8" fmla="*/ 2497667 w 2785534"/>
              <a:gd name="connsiteY8" fmla="*/ 287926 h 448793"/>
              <a:gd name="connsiteX9" fmla="*/ 2785534 w 2785534"/>
              <a:gd name="connsiteY9" fmla="*/ 448793 h 448793"/>
              <a:gd name="connsiteX0" fmla="*/ 0 w 2785534"/>
              <a:gd name="connsiteY0" fmla="*/ 389727 h 448994"/>
              <a:gd name="connsiteX1" fmla="*/ 279400 w 2785534"/>
              <a:gd name="connsiteY1" fmla="*/ 245794 h 448994"/>
              <a:gd name="connsiteX2" fmla="*/ 575734 w 2785534"/>
              <a:gd name="connsiteY2" fmla="*/ 406660 h 448994"/>
              <a:gd name="connsiteX3" fmla="*/ 905934 w 2785534"/>
              <a:gd name="connsiteY3" fmla="*/ 211927 h 448994"/>
              <a:gd name="connsiteX4" fmla="*/ 1219200 w 2785534"/>
              <a:gd name="connsiteY4" fmla="*/ 355860 h 448994"/>
              <a:gd name="connsiteX5" fmla="*/ 1591734 w 2785534"/>
              <a:gd name="connsiteY5" fmla="*/ 84927 h 448994"/>
              <a:gd name="connsiteX6" fmla="*/ 1913467 w 2785534"/>
              <a:gd name="connsiteY6" fmla="*/ 313527 h 448994"/>
              <a:gd name="connsiteX7" fmla="*/ 2302934 w 2785534"/>
              <a:gd name="connsiteY7" fmla="*/ 260 h 448994"/>
              <a:gd name="connsiteX8" fmla="*/ 2413000 w 2785534"/>
              <a:gd name="connsiteY8" fmla="*/ 262727 h 448994"/>
              <a:gd name="connsiteX9" fmla="*/ 2785534 w 2785534"/>
              <a:gd name="connsiteY9" fmla="*/ 448994 h 448994"/>
              <a:gd name="connsiteX0" fmla="*/ 0 w 2827867"/>
              <a:gd name="connsiteY0" fmla="*/ 389727 h 406802"/>
              <a:gd name="connsiteX1" fmla="*/ 279400 w 2827867"/>
              <a:gd name="connsiteY1" fmla="*/ 245794 h 406802"/>
              <a:gd name="connsiteX2" fmla="*/ 575734 w 2827867"/>
              <a:gd name="connsiteY2" fmla="*/ 406660 h 406802"/>
              <a:gd name="connsiteX3" fmla="*/ 905934 w 2827867"/>
              <a:gd name="connsiteY3" fmla="*/ 211927 h 406802"/>
              <a:gd name="connsiteX4" fmla="*/ 1219200 w 2827867"/>
              <a:gd name="connsiteY4" fmla="*/ 355860 h 406802"/>
              <a:gd name="connsiteX5" fmla="*/ 1591734 w 2827867"/>
              <a:gd name="connsiteY5" fmla="*/ 84927 h 406802"/>
              <a:gd name="connsiteX6" fmla="*/ 1913467 w 2827867"/>
              <a:gd name="connsiteY6" fmla="*/ 313527 h 406802"/>
              <a:gd name="connsiteX7" fmla="*/ 2302934 w 2827867"/>
              <a:gd name="connsiteY7" fmla="*/ 260 h 406802"/>
              <a:gd name="connsiteX8" fmla="*/ 2413000 w 2827867"/>
              <a:gd name="connsiteY8" fmla="*/ 262727 h 406802"/>
              <a:gd name="connsiteX9" fmla="*/ 2827867 w 2827867"/>
              <a:gd name="connsiteY9" fmla="*/ 305060 h 406802"/>
              <a:gd name="connsiteX0" fmla="*/ 0 w 2802467"/>
              <a:gd name="connsiteY0" fmla="*/ 389727 h 406802"/>
              <a:gd name="connsiteX1" fmla="*/ 279400 w 2802467"/>
              <a:gd name="connsiteY1" fmla="*/ 245794 h 406802"/>
              <a:gd name="connsiteX2" fmla="*/ 575734 w 2802467"/>
              <a:gd name="connsiteY2" fmla="*/ 406660 h 406802"/>
              <a:gd name="connsiteX3" fmla="*/ 905934 w 2802467"/>
              <a:gd name="connsiteY3" fmla="*/ 211927 h 406802"/>
              <a:gd name="connsiteX4" fmla="*/ 1219200 w 2802467"/>
              <a:gd name="connsiteY4" fmla="*/ 355860 h 406802"/>
              <a:gd name="connsiteX5" fmla="*/ 1591734 w 2802467"/>
              <a:gd name="connsiteY5" fmla="*/ 84927 h 406802"/>
              <a:gd name="connsiteX6" fmla="*/ 1913467 w 2802467"/>
              <a:gd name="connsiteY6" fmla="*/ 313527 h 406802"/>
              <a:gd name="connsiteX7" fmla="*/ 2302934 w 2802467"/>
              <a:gd name="connsiteY7" fmla="*/ 260 h 406802"/>
              <a:gd name="connsiteX8" fmla="*/ 2413000 w 2802467"/>
              <a:gd name="connsiteY8" fmla="*/ 262727 h 406802"/>
              <a:gd name="connsiteX9" fmla="*/ 2802467 w 2802467"/>
              <a:gd name="connsiteY9" fmla="*/ 169593 h 406802"/>
              <a:gd name="connsiteX0" fmla="*/ 0 w 2802467"/>
              <a:gd name="connsiteY0" fmla="*/ 322120 h 339195"/>
              <a:gd name="connsiteX1" fmla="*/ 279400 w 2802467"/>
              <a:gd name="connsiteY1" fmla="*/ 178187 h 339195"/>
              <a:gd name="connsiteX2" fmla="*/ 575734 w 2802467"/>
              <a:gd name="connsiteY2" fmla="*/ 339053 h 339195"/>
              <a:gd name="connsiteX3" fmla="*/ 905934 w 2802467"/>
              <a:gd name="connsiteY3" fmla="*/ 144320 h 339195"/>
              <a:gd name="connsiteX4" fmla="*/ 1219200 w 2802467"/>
              <a:gd name="connsiteY4" fmla="*/ 288253 h 339195"/>
              <a:gd name="connsiteX5" fmla="*/ 1591734 w 2802467"/>
              <a:gd name="connsiteY5" fmla="*/ 17320 h 339195"/>
              <a:gd name="connsiteX6" fmla="*/ 1913467 w 2802467"/>
              <a:gd name="connsiteY6" fmla="*/ 245920 h 339195"/>
              <a:gd name="connsiteX7" fmla="*/ 2133601 w 2802467"/>
              <a:gd name="connsiteY7" fmla="*/ 387 h 339195"/>
              <a:gd name="connsiteX8" fmla="*/ 2413000 w 2802467"/>
              <a:gd name="connsiteY8" fmla="*/ 195120 h 339195"/>
              <a:gd name="connsiteX9" fmla="*/ 2802467 w 2802467"/>
              <a:gd name="connsiteY9" fmla="*/ 101986 h 339195"/>
              <a:gd name="connsiteX0" fmla="*/ 0 w 2802467"/>
              <a:gd name="connsiteY0" fmla="*/ 304958 h 322033"/>
              <a:gd name="connsiteX1" fmla="*/ 279400 w 2802467"/>
              <a:gd name="connsiteY1" fmla="*/ 161025 h 322033"/>
              <a:gd name="connsiteX2" fmla="*/ 575734 w 2802467"/>
              <a:gd name="connsiteY2" fmla="*/ 321891 h 322033"/>
              <a:gd name="connsiteX3" fmla="*/ 905934 w 2802467"/>
              <a:gd name="connsiteY3" fmla="*/ 127158 h 322033"/>
              <a:gd name="connsiteX4" fmla="*/ 1219200 w 2802467"/>
              <a:gd name="connsiteY4" fmla="*/ 271091 h 322033"/>
              <a:gd name="connsiteX5" fmla="*/ 1591734 w 2802467"/>
              <a:gd name="connsiteY5" fmla="*/ 158 h 322033"/>
              <a:gd name="connsiteX6" fmla="*/ 1913467 w 2802467"/>
              <a:gd name="connsiteY6" fmla="*/ 228758 h 322033"/>
              <a:gd name="connsiteX7" fmla="*/ 2252134 w 2802467"/>
              <a:gd name="connsiteY7" fmla="*/ 17091 h 322033"/>
              <a:gd name="connsiteX8" fmla="*/ 2413000 w 2802467"/>
              <a:gd name="connsiteY8" fmla="*/ 177958 h 322033"/>
              <a:gd name="connsiteX9" fmla="*/ 2802467 w 2802467"/>
              <a:gd name="connsiteY9" fmla="*/ 84824 h 322033"/>
              <a:gd name="connsiteX0" fmla="*/ 0 w 2802467"/>
              <a:gd name="connsiteY0" fmla="*/ 288378 h 305453"/>
              <a:gd name="connsiteX1" fmla="*/ 279400 w 2802467"/>
              <a:gd name="connsiteY1" fmla="*/ 144445 h 305453"/>
              <a:gd name="connsiteX2" fmla="*/ 575734 w 2802467"/>
              <a:gd name="connsiteY2" fmla="*/ 305311 h 305453"/>
              <a:gd name="connsiteX3" fmla="*/ 905934 w 2802467"/>
              <a:gd name="connsiteY3" fmla="*/ 110578 h 305453"/>
              <a:gd name="connsiteX4" fmla="*/ 1219200 w 2802467"/>
              <a:gd name="connsiteY4" fmla="*/ 254511 h 305453"/>
              <a:gd name="connsiteX5" fmla="*/ 1591734 w 2802467"/>
              <a:gd name="connsiteY5" fmla="*/ 85178 h 305453"/>
              <a:gd name="connsiteX6" fmla="*/ 1913467 w 2802467"/>
              <a:gd name="connsiteY6" fmla="*/ 212178 h 305453"/>
              <a:gd name="connsiteX7" fmla="*/ 2252134 w 2802467"/>
              <a:gd name="connsiteY7" fmla="*/ 511 h 305453"/>
              <a:gd name="connsiteX8" fmla="*/ 2413000 w 2802467"/>
              <a:gd name="connsiteY8" fmla="*/ 161378 h 305453"/>
              <a:gd name="connsiteX9" fmla="*/ 2802467 w 2802467"/>
              <a:gd name="connsiteY9" fmla="*/ 68244 h 305453"/>
              <a:gd name="connsiteX0" fmla="*/ 0 w 2802467"/>
              <a:gd name="connsiteY0" fmla="*/ 288378 h 305453"/>
              <a:gd name="connsiteX1" fmla="*/ 279400 w 2802467"/>
              <a:gd name="connsiteY1" fmla="*/ 144445 h 305453"/>
              <a:gd name="connsiteX2" fmla="*/ 575734 w 2802467"/>
              <a:gd name="connsiteY2" fmla="*/ 305311 h 305453"/>
              <a:gd name="connsiteX3" fmla="*/ 905934 w 2802467"/>
              <a:gd name="connsiteY3" fmla="*/ 110578 h 305453"/>
              <a:gd name="connsiteX4" fmla="*/ 1219200 w 2802467"/>
              <a:gd name="connsiteY4" fmla="*/ 254511 h 305453"/>
              <a:gd name="connsiteX5" fmla="*/ 1591734 w 2802467"/>
              <a:gd name="connsiteY5" fmla="*/ 85178 h 305453"/>
              <a:gd name="connsiteX6" fmla="*/ 1913467 w 2802467"/>
              <a:gd name="connsiteY6" fmla="*/ 212178 h 305453"/>
              <a:gd name="connsiteX7" fmla="*/ 2175934 w 2802467"/>
              <a:gd name="connsiteY7" fmla="*/ 511 h 305453"/>
              <a:gd name="connsiteX8" fmla="*/ 2413000 w 2802467"/>
              <a:gd name="connsiteY8" fmla="*/ 161378 h 305453"/>
              <a:gd name="connsiteX9" fmla="*/ 2802467 w 2802467"/>
              <a:gd name="connsiteY9" fmla="*/ 68244 h 305453"/>
              <a:gd name="connsiteX0" fmla="*/ 0 w 2802467"/>
              <a:gd name="connsiteY0" fmla="*/ 287977 h 305052"/>
              <a:gd name="connsiteX1" fmla="*/ 279400 w 2802467"/>
              <a:gd name="connsiteY1" fmla="*/ 144044 h 305052"/>
              <a:gd name="connsiteX2" fmla="*/ 575734 w 2802467"/>
              <a:gd name="connsiteY2" fmla="*/ 304910 h 305052"/>
              <a:gd name="connsiteX3" fmla="*/ 905934 w 2802467"/>
              <a:gd name="connsiteY3" fmla="*/ 110177 h 305052"/>
              <a:gd name="connsiteX4" fmla="*/ 1219200 w 2802467"/>
              <a:gd name="connsiteY4" fmla="*/ 254110 h 305052"/>
              <a:gd name="connsiteX5" fmla="*/ 1591734 w 2802467"/>
              <a:gd name="connsiteY5" fmla="*/ 84777 h 305052"/>
              <a:gd name="connsiteX6" fmla="*/ 1913467 w 2802467"/>
              <a:gd name="connsiteY6" fmla="*/ 211777 h 305052"/>
              <a:gd name="connsiteX7" fmla="*/ 2175934 w 2802467"/>
              <a:gd name="connsiteY7" fmla="*/ 110 h 305052"/>
              <a:gd name="connsiteX8" fmla="*/ 2472267 w 2802467"/>
              <a:gd name="connsiteY8" fmla="*/ 186377 h 305052"/>
              <a:gd name="connsiteX9" fmla="*/ 2802467 w 2802467"/>
              <a:gd name="connsiteY9" fmla="*/ 67843 h 305052"/>
              <a:gd name="connsiteX0" fmla="*/ 0 w 2802467"/>
              <a:gd name="connsiteY0" fmla="*/ 287977 h 305052"/>
              <a:gd name="connsiteX1" fmla="*/ 279400 w 2802467"/>
              <a:gd name="connsiteY1" fmla="*/ 144044 h 305052"/>
              <a:gd name="connsiteX2" fmla="*/ 575734 w 2802467"/>
              <a:gd name="connsiteY2" fmla="*/ 304910 h 305052"/>
              <a:gd name="connsiteX3" fmla="*/ 905934 w 2802467"/>
              <a:gd name="connsiteY3" fmla="*/ 110177 h 305052"/>
              <a:gd name="connsiteX4" fmla="*/ 1219200 w 2802467"/>
              <a:gd name="connsiteY4" fmla="*/ 254110 h 305052"/>
              <a:gd name="connsiteX5" fmla="*/ 1591734 w 2802467"/>
              <a:gd name="connsiteY5" fmla="*/ 84777 h 305052"/>
              <a:gd name="connsiteX6" fmla="*/ 1913467 w 2802467"/>
              <a:gd name="connsiteY6" fmla="*/ 211777 h 305052"/>
              <a:gd name="connsiteX7" fmla="*/ 2175934 w 2802467"/>
              <a:gd name="connsiteY7" fmla="*/ 110 h 305052"/>
              <a:gd name="connsiteX8" fmla="*/ 2472267 w 2802467"/>
              <a:gd name="connsiteY8" fmla="*/ 186377 h 305052"/>
              <a:gd name="connsiteX9" fmla="*/ 2802467 w 2802467"/>
              <a:gd name="connsiteY9" fmla="*/ 67843 h 305052"/>
              <a:gd name="connsiteX0" fmla="*/ 0 w 2802467"/>
              <a:gd name="connsiteY0" fmla="*/ 288202 h 305277"/>
              <a:gd name="connsiteX1" fmla="*/ 279400 w 2802467"/>
              <a:gd name="connsiteY1" fmla="*/ 144269 h 305277"/>
              <a:gd name="connsiteX2" fmla="*/ 575734 w 2802467"/>
              <a:gd name="connsiteY2" fmla="*/ 305135 h 305277"/>
              <a:gd name="connsiteX3" fmla="*/ 905934 w 2802467"/>
              <a:gd name="connsiteY3" fmla="*/ 110402 h 305277"/>
              <a:gd name="connsiteX4" fmla="*/ 1219200 w 2802467"/>
              <a:gd name="connsiteY4" fmla="*/ 254335 h 305277"/>
              <a:gd name="connsiteX5" fmla="*/ 1591734 w 2802467"/>
              <a:gd name="connsiteY5" fmla="*/ 85002 h 305277"/>
              <a:gd name="connsiteX6" fmla="*/ 1913467 w 2802467"/>
              <a:gd name="connsiteY6" fmla="*/ 212002 h 305277"/>
              <a:gd name="connsiteX7" fmla="*/ 2175934 w 2802467"/>
              <a:gd name="connsiteY7" fmla="*/ 335 h 305277"/>
              <a:gd name="connsiteX8" fmla="*/ 2362200 w 2802467"/>
              <a:gd name="connsiteY8" fmla="*/ 169669 h 305277"/>
              <a:gd name="connsiteX9" fmla="*/ 2802467 w 2802467"/>
              <a:gd name="connsiteY9" fmla="*/ 68068 h 305277"/>
              <a:gd name="connsiteX0" fmla="*/ 0 w 2802467"/>
              <a:gd name="connsiteY0" fmla="*/ 288202 h 305277"/>
              <a:gd name="connsiteX1" fmla="*/ 279400 w 2802467"/>
              <a:gd name="connsiteY1" fmla="*/ 144269 h 305277"/>
              <a:gd name="connsiteX2" fmla="*/ 575734 w 2802467"/>
              <a:gd name="connsiteY2" fmla="*/ 305135 h 305277"/>
              <a:gd name="connsiteX3" fmla="*/ 905934 w 2802467"/>
              <a:gd name="connsiteY3" fmla="*/ 110402 h 305277"/>
              <a:gd name="connsiteX4" fmla="*/ 1219200 w 2802467"/>
              <a:gd name="connsiteY4" fmla="*/ 254335 h 305277"/>
              <a:gd name="connsiteX5" fmla="*/ 1591734 w 2802467"/>
              <a:gd name="connsiteY5" fmla="*/ 85002 h 305277"/>
              <a:gd name="connsiteX6" fmla="*/ 1913467 w 2802467"/>
              <a:gd name="connsiteY6" fmla="*/ 212002 h 305277"/>
              <a:gd name="connsiteX7" fmla="*/ 2175934 w 2802467"/>
              <a:gd name="connsiteY7" fmla="*/ 335 h 305277"/>
              <a:gd name="connsiteX8" fmla="*/ 2362200 w 2802467"/>
              <a:gd name="connsiteY8" fmla="*/ 169669 h 305277"/>
              <a:gd name="connsiteX9" fmla="*/ 2802467 w 2802467"/>
              <a:gd name="connsiteY9" fmla="*/ 68068 h 305277"/>
              <a:gd name="connsiteX0" fmla="*/ 0 w 2802467"/>
              <a:gd name="connsiteY0" fmla="*/ 287977 h 305052"/>
              <a:gd name="connsiteX1" fmla="*/ 279400 w 2802467"/>
              <a:gd name="connsiteY1" fmla="*/ 144044 h 305052"/>
              <a:gd name="connsiteX2" fmla="*/ 575734 w 2802467"/>
              <a:gd name="connsiteY2" fmla="*/ 304910 h 305052"/>
              <a:gd name="connsiteX3" fmla="*/ 905934 w 2802467"/>
              <a:gd name="connsiteY3" fmla="*/ 110177 h 305052"/>
              <a:gd name="connsiteX4" fmla="*/ 1219200 w 2802467"/>
              <a:gd name="connsiteY4" fmla="*/ 254110 h 305052"/>
              <a:gd name="connsiteX5" fmla="*/ 1591734 w 2802467"/>
              <a:gd name="connsiteY5" fmla="*/ 84777 h 305052"/>
              <a:gd name="connsiteX6" fmla="*/ 1913467 w 2802467"/>
              <a:gd name="connsiteY6" fmla="*/ 211777 h 305052"/>
              <a:gd name="connsiteX7" fmla="*/ 2175934 w 2802467"/>
              <a:gd name="connsiteY7" fmla="*/ 110 h 305052"/>
              <a:gd name="connsiteX8" fmla="*/ 2472267 w 2802467"/>
              <a:gd name="connsiteY8" fmla="*/ 186377 h 305052"/>
              <a:gd name="connsiteX9" fmla="*/ 2802467 w 2802467"/>
              <a:gd name="connsiteY9" fmla="*/ 67843 h 305052"/>
              <a:gd name="connsiteX0" fmla="*/ 0 w 2802467"/>
              <a:gd name="connsiteY0" fmla="*/ 287949 h 305024"/>
              <a:gd name="connsiteX1" fmla="*/ 279400 w 2802467"/>
              <a:gd name="connsiteY1" fmla="*/ 144016 h 305024"/>
              <a:gd name="connsiteX2" fmla="*/ 575734 w 2802467"/>
              <a:gd name="connsiteY2" fmla="*/ 304882 h 305024"/>
              <a:gd name="connsiteX3" fmla="*/ 905934 w 2802467"/>
              <a:gd name="connsiteY3" fmla="*/ 110149 h 305024"/>
              <a:gd name="connsiteX4" fmla="*/ 1219200 w 2802467"/>
              <a:gd name="connsiteY4" fmla="*/ 254082 h 305024"/>
              <a:gd name="connsiteX5" fmla="*/ 1591734 w 2802467"/>
              <a:gd name="connsiteY5" fmla="*/ 84749 h 305024"/>
              <a:gd name="connsiteX6" fmla="*/ 1913467 w 2802467"/>
              <a:gd name="connsiteY6" fmla="*/ 211749 h 305024"/>
              <a:gd name="connsiteX7" fmla="*/ 2175934 w 2802467"/>
              <a:gd name="connsiteY7" fmla="*/ 82 h 305024"/>
              <a:gd name="connsiteX8" fmla="*/ 2472267 w 2802467"/>
              <a:gd name="connsiteY8" fmla="*/ 186349 h 305024"/>
              <a:gd name="connsiteX9" fmla="*/ 2802467 w 2802467"/>
              <a:gd name="connsiteY9" fmla="*/ 67815 h 305024"/>
              <a:gd name="connsiteX0" fmla="*/ 0 w 2802467"/>
              <a:gd name="connsiteY0" fmla="*/ 287949 h 305024"/>
              <a:gd name="connsiteX1" fmla="*/ 279400 w 2802467"/>
              <a:gd name="connsiteY1" fmla="*/ 144016 h 305024"/>
              <a:gd name="connsiteX2" fmla="*/ 575734 w 2802467"/>
              <a:gd name="connsiteY2" fmla="*/ 304882 h 305024"/>
              <a:gd name="connsiteX3" fmla="*/ 905934 w 2802467"/>
              <a:gd name="connsiteY3" fmla="*/ 110149 h 305024"/>
              <a:gd name="connsiteX4" fmla="*/ 1219200 w 2802467"/>
              <a:gd name="connsiteY4" fmla="*/ 254082 h 305024"/>
              <a:gd name="connsiteX5" fmla="*/ 1591734 w 2802467"/>
              <a:gd name="connsiteY5" fmla="*/ 84749 h 305024"/>
              <a:gd name="connsiteX6" fmla="*/ 1913467 w 2802467"/>
              <a:gd name="connsiteY6" fmla="*/ 211749 h 305024"/>
              <a:gd name="connsiteX7" fmla="*/ 2175934 w 2802467"/>
              <a:gd name="connsiteY7" fmla="*/ 82 h 305024"/>
              <a:gd name="connsiteX8" fmla="*/ 2472267 w 2802467"/>
              <a:gd name="connsiteY8" fmla="*/ 186349 h 305024"/>
              <a:gd name="connsiteX9" fmla="*/ 2802467 w 2802467"/>
              <a:gd name="connsiteY9" fmla="*/ 67815 h 305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02467" h="305024">
                <a:moveTo>
                  <a:pt x="0" y="287949"/>
                </a:moveTo>
                <a:cubicBezTo>
                  <a:pt x="91722" y="214571"/>
                  <a:pt x="183444" y="141194"/>
                  <a:pt x="279400" y="144016"/>
                </a:cubicBezTo>
                <a:cubicBezTo>
                  <a:pt x="375356" y="146838"/>
                  <a:pt x="471312" y="310526"/>
                  <a:pt x="575734" y="304882"/>
                </a:cubicBezTo>
                <a:cubicBezTo>
                  <a:pt x="680156" y="299238"/>
                  <a:pt x="798690" y="118616"/>
                  <a:pt x="905934" y="110149"/>
                </a:cubicBezTo>
                <a:cubicBezTo>
                  <a:pt x="1013178" y="101682"/>
                  <a:pt x="1104900" y="258315"/>
                  <a:pt x="1219200" y="254082"/>
                </a:cubicBezTo>
                <a:cubicBezTo>
                  <a:pt x="1333500" y="249849"/>
                  <a:pt x="1476023" y="91804"/>
                  <a:pt x="1591734" y="84749"/>
                </a:cubicBezTo>
                <a:cubicBezTo>
                  <a:pt x="1707445" y="77693"/>
                  <a:pt x="1816101" y="225860"/>
                  <a:pt x="1913467" y="211749"/>
                </a:cubicBezTo>
                <a:cubicBezTo>
                  <a:pt x="2010833" y="197638"/>
                  <a:pt x="2082801" y="4315"/>
                  <a:pt x="2175934" y="82"/>
                </a:cubicBezTo>
                <a:cubicBezTo>
                  <a:pt x="2269067" y="-4151"/>
                  <a:pt x="2297289" y="158126"/>
                  <a:pt x="2472267" y="186349"/>
                </a:cubicBezTo>
                <a:cubicBezTo>
                  <a:pt x="2681111" y="239971"/>
                  <a:pt x="2802467" y="67815"/>
                  <a:pt x="2802467" y="67815"/>
                </a:cubicBezTo>
              </a:path>
            </a:pathLst>
          </a:cu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5116AAC-712E-12C1-550B-830B11C672AC}"/>
              </a:ext>
            </a:extLst>
          </p:cNvPr>
          <p:cNvGrpSpPr/>
          <p:nvPr/>
        </p:nvGrpSpPr>
        <p:grpSpPr>
          <a:xfrm>
            <a:off x="634688" y="1889491"/>
            <a:ext cx="2930766" cy="3049474"/>
            <a:chOff x="884491" y="1809798"/>
            <a:chExt cx="3739552" cy="389102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684BA89-5E01-F17B-053D-A960C9A7C36B}"/>
                </a:ext>
              </a:extLst>
            </p:cNvPr>
            <p:cNvSpPr/>
            <p:nvPr/>
          </p:nvSpPr>
          <p:spPr>
            <a:xfrm>
              <a:off x="3485083" y="4088064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8AC22EB-E0DD-2DC2-5251-BA46C273DDA3}"/>
                </a:ext>
              </a:extLst>
            </p:cNvPr>
            <p:cNvSpPr/>
            <p:nvPr/>
          </p:nvSpPr>
          <p:spPr>
            <a:xfrm>
              <a:off x="3854574" y="2033088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CDE8224-67AA-8D33-D463-7076A90341FC}"/>
                </a:ext>
              </a:extLst>
            </p:cNvPr>
            <p:cNvSpPr/>
            <p:nvPr/>
          </p:nvSpPr>
          <p:spPr>
            <a:xfrm>
              <a:off x="4288667" y="2449124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E7DB468-B88A-664B-7CFE-FB35669C47A3}"/>
                </a:ext>
              </a:extLst>
            </p:cNvPr>
            <p:cNvSpPr/>
            <p:nvPr/>
          </p:nvSpPr>
          <p:spPr>
            <a:xfrm>
              <a:off x="4120978" y="4707668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421F986-859B-D6A4-DEBE-1E2684978BBF}"/>
                </a:ext>
              </a:extLst>
            </p:cNvPr>
            <p:cNvSpPr/>
            <p:nvPr/>
          </p:nvSpPr>
          <p:spPr>
            <a:xfrm>
              <a:off x="2307986" y="4578797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0D294CA-5DF5-1EE3-42FF-454670EE922A}"/>
                </a:ext>
              </a:extLst>
            </p:cNvPr>
            <p:cNvSpPr/>
            <p:nvPr/>
          </p:nvSpPr>
          <p:spPr>
            <a:xfrm>
              <a:off x="2698427" y="3159623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A5925B4-791B-59C0-84F4-92018CE8E48A}"/>
                </a:ext>
              </a:extLst>
            </p:cNvPr>
            <p:cNvSpPr/>
            <p:nvPr/>
          </p:nvSpPr>
          <p:spPr>
            <a:xfrm>
              <a:off x="934657" y="2282524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3CEB2AC-50C2-FE71-89C9-7B2EC20FFCD7}"/>
                </a:ext>
              </a:extLst>
            </p:cNvPr>
            <p:cNvSpPr/>
            <p:nvPr/>
          </p:nvSpPr>
          <p:spPr>
            <a:xfrm>
              <a:off x="2631731" y="1809798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B07470C-0AA0-1B24-DA84-8B02638F0918}"/>
                </a:ext>
              </a:extLst>
            </p:cNvPr>
            <p:cNvSpPr/>
            <p:nvPr/>
          </p:nvSpPr>
          <p:spPr>
            <a:xfrm>
              <a:off x="2547916" y="5365442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BE6FA96-FA57-80AC-8C06-BF58B9FA938D}"/>
                </a:ext>
              </a:extLst>
            </p:cNvPr>
            <p:cNvSpPr/>
            <p:nvPr/>
          </p:nvSpPr>
          <p:spPr>
            <a:xfrm>
              <a:off x="2643198" y="3729139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4AD353F-6E11-74BB-F2E4-504C762C7046}"/>
                </a:ext>
              </a:extLst>
            </p:cNvPr>
            <p:cNvSpPr/>
            <p:nvPr/>
          </p:nvSpPr>
          <p:spPr>
            <a:xfrm>
              <a:off x="884491" y="4441537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F6708EF-BA06-11AE-3B91-9DE7CCDAFD2B}"/>
                </a:ext>
              </a:extLst>
            </p:cNvPr>
            <p:cNvSpPr/>
            <p:nvPr/>
          </p:nvSpPr>
          <p:spPr>
            <a:xfrm>
              <a:off x="2024246" y="2294409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D1899C6-357B-49C2-BD0D-A980DE360E9B}"/>
                </a:ext>
              </a:extLst>
            </p:cNvPr>
            <p:cNvSpPr/>
            <p:nvPr/>
          </p:nvSpPr>
          <p:spPr>
            <a:xfrm>
              <a:off x="3310829" y="5365442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1"/>
                  </a:solidFill>
                </a:rPr>
                <a:t>+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2FAFF48-4D50-A0F9-7A40-4830D62221EB}"/>
              </a:ext>
            </a:extLst>
          </p:cNvPr>
          <p:cNvGrpSpPr/>
          <p:nvPr/>
        </p:nvGrpSpPr>
        <p:grpSpPr>
          <a:xfrm>
            <a:off x="554242" y="2031512"/>
            <a:ext cx="2794352" cy="2841028"/>
            <a:chOff x="1276823" y="2059746"/>
            <a:chExt cx="3565494" cy="3625050"/>
          </a:xfrm>
          <a:solidFill>
            <a:schemeClr val="tx2"/>
          </a:solidFill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9B3BBD8-107A-3D94-08F4-69D743D57893}"/>
                </a:ext>
              </a:extLst>
            </p:cNvPr>
            <p:cNvSpPr/>
            <p:nvPr/>
          </p:nvSpPr>
          <p:spPr>
            <a:xfrm>
              <a:off x="4075125" y="3644273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782DDD6-0204-37C0-547E-A9E3102C3561}"/>
                </a:ext>
              </a:extLst>
            </p:cNvPr>
            <p:cNvSpPr/>
            <p:nvPr/>
          </p:nvSpPr>
          <p:spPr>
            <a:xfrm>
              <a:off x="3260277" y="2232473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A15C852-761D-1619-A7D0-BEE6BDA6A765}"/>
                </a:ext>
              </a:extLst>
            </p:cNvPr>
            <p:cNvSpPr/>
            <p:nvPr/>
          </p:nvSpPr>
          <p:spPr>
            <a:xfrm>
              <a:off x="4288667" y="5292512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8FFC381-0049-E861-8331-05506C1F8C1D}"/>
                </a:ext>
              </a:extLst>
            </p:cNvPr>
            <p:cNvSpPr/>
            <p:nvPr/>
          </p:nvSpPr>
          <p:spPr>
            <a:xfrm>
              <a:off x="3236608" y="4555194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6F9CD0D-E50F-A0EB-B47F-00B43F351A5F}"/>
                </a:ext>
              </a:extLst>
            </p:cNvPr>
            <p:cNvSpPr/>
            <p:nvPr/>
          </p:nvSpPr>
          <p:spPr>
            <a:xfrm>
              <a:off x="3677712" y="3033987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DCBCDB8-5B2E-1F8A-F22B-814EC212EB09}"/>
                </a:ext>
              </a:extLst>
            </p:cNvPr>
            <p:cNvSpPr/>
            <p:nvPr/>
          </p:nvSpPr>
          <p:spPr>
            <a:xfrm>
              <a:off x="1534226" y="4146888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512C73D-C31B-76E3-06F2-D3DD0E915428}"/>
                </a:ext>
              </a:extLst>
            </p:cNvPr>
            <p:cNvSpPr/>
            <p:nvPr/>
          </p:nvSpPr>
          <p:spPr>
            <a:xfrm>
              <a:off x="1276823" y="2059746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9A3D53A0-0382-16A6-019E-EDD576F3C73D}"/>
                </a:ext>
              </a:extLst>
            </p:cNvPr>
            <p:cNvSpPr/>
            <p:nvPr/>
          </p:nvSpPr>
          <p:spPr>
            <a:xfrm>
              <a:off x="1416595" y="3197546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8517DCC-53B6-EEA6-0662-84DD8E59858C}"/>
                </a:ext>
              </a:extLst>
            </p:cNvPr>
            <p:cNvSpPr/>
            <p:nvPr/>
          </p:nvSpPr>
          <p:spPr>
            <a:xfrm>
              <a:off x="1359786" y="4852346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B52D33E-8697-9947-20B0-401B47E9354F}"/>
                </a:ext>
              </a:extLst>
            </p:cNvPr>
            <p:cNvSpPr/>
            <p:nvPr/>
          </p:nvSpPr>
          <p:spPr>
            <a:xfrm>
              <a:off x="2024246" y="5349420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2C0BDCD-395E-9CCB-915E-AF836E1F45C3}"/>
                </a:ext>
              </a:extLst>
            </p:cNvPr>
            <p:cNvSpPr/>
            <p:nvPr/>
          </p:nvSpPr>
          <p:spPr>
            <a:xfrm>
              <a:off x="4506941" y="2983871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F89F673-6880-8DC8-DFCC-47156B92DB7B}"/>
              </a:ext>
            </a:extLst>
          </p:cNvPr>
          <p:cNvGrpSpPr/>
          <p:nvPr/>
        </p:nvGrpSpPr>
        <p:grpSpPr>
          <a:xfrm>
            <a:off x="584410" y="3081332"/>
            <a:ext cx="1870103" cy="345090"/>
            <a:chOff x="970130" y="3454624"/>
            <a:chExt cx="2386182" cy="440322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5BE8F40B-F913-CD31-53E7-47DA8B8BD9F4}"/>
                </a:ext>
              </a:extLst>
            </p:cNvPr>
            <p:cNvSpPr/>
            <p:nvPr/>
          </p:nvSpPr>
          <p:spPr>
            <a:xfrm>
              <a:off x="970130" y="3605035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0C9694A1-52F2-5A68-2163-A240130D85CE}"/>
                </a:ext>
              </a:extLst>
            </p:cNvPr>
            <p:cNvSpPr/>
            <p:nvPr/>
          </p:nvSpPr>
          <p:spPr>
            <a:xfrm>
              <a:off x="1201453" y="3757786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81C03ADF-F281-810A-562B-8F8C640EECF6}"/>
                </a:ext>
              </a:extLst>
            </p:cNvPr>
            <p:cNvSpPr/>
            <p:nvPr/>
          </p:nvSpPr>
          <p:spPr>
            <a:xfrm>
              <a:off x="1515703" y="356555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40F168E4-91E0-6459-DD30-A64A10452341}"/>
                </a:ext>
              </a:extLst>
            </p:cNvPr>
            <p:cNvSpPr/>
            <p:nvPr/>
          </p:nvSpPr>
          <p:spPr>
            <a:xfrm>
              <a:off x="1779477" y="370237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D13523A-7D1E-F7DA-55CA-0E8F1AA4590F}"/>
                </a:ext>
              </a:extLst>
            </p:cNvPr>
            <p:cNvSpPr/>
            <p:nvPr/>
          </p:nvSpPr>
          <p:spPr>
            <a:xfrm>
              <a:off x="2123354" y="3538200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A7702F3-336A-8034-47F9-AF88586E37C1}"/>
                </a:ext>
              </a:extLst>
            </p:cNvPr>
            <p:cNvSpPr/>
            <p:nvPr/>
          </p:nvSpPr>
          <p:spPr>
            <a:xfrm>
              <a:off x="2404946" y="3667768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69E4B294-37D0-E391-43E7-5CF7C6058821}"/>
                </a:ext>
              </a:extLst>
            </p:cNvPr>
            <p:cNvSpPr/>
            <p:nvPr/>
          </p:nvSpPr>
          <p:spPr>
            <a:xfrm>
              <a:off x="2641431" y="3454624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74D90609-8898-54C8-B781-BF994E7BB618}"/>
                </a:ext>
              </a:extLst>
            </p:cNvPr>
            <p:cNvSpPr/>
            <p:nvPr/>
          </p:nvSpPr>
          <p:spPr>
            <a:xfrm>
              <a:off x="2931935" y="3657408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33C47CA-8017-2A16-C1DB-3342F1A17B3F}"/>
                </a:ext>
              </a:extLst>
            </p:cNvPr>
            <p:cNvSpPr/>
            <p:nvPr/>
          </p:nvSpPr>
          <p:spPr>
            <a:xfrm>
              <a:off x="3219152" y="351058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0FC7F92-27D9-AC11-D7ED-AA60EF8B301A}"/>
              </a:ext>
            </a:extLst>
          </p:cNvPr>
          <p:cNvGrpSpPr/>
          <p:nvPr/>
        </p:nvGrpSpPr>
        <p:grpSpPr>
          <a:xfrm>
            <a:off x="593712" y="3070536"/>
            <a:ext cx="1870103" cy="345090"/>
            <a:chOff x="970130" y="3454624"/>
            <a:chExt cx="2386182" cy="440322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B3A06D0B-C5CD-207B-1FCF-E7C1970C49C4}"/>
                </a:ext>
              </a:extLst>
            </p:cNvPr>
            <p:cNvSpPr/>
            <p:nvPr/>
          </p:nvSpPr>
          <p:spPr>
            <a:xfrm>
              <a:off x="970130" y="3605035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+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2C39C7D3-AA8B-A7F5-84C1-1272E8A93918}"/>
                </a:ext>
              </a:extLst>
            </p:cNvPr>
            <p:cNvSpPr/>
            <p:nvPr/>
          </p:nvSpPr>
          <p:spPr>
            <a:xfrm>
              <a:off x="1201453" y="3757786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+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1DA0D8FD-D841-BBB0-9DBC-4C3E6E8D3365}"/>
                </a:ext>
              </a:extLst>
            </p:cNvPr>
            <p:cNvSpPr/>
            <p:nvPr/>
          </p:nvSpPr>
          <p:spPr>
            <a:xfrm>
              <a:off x="1515703" y="356555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+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86C39B8-6E8B-B8DE-076D-6810B2C36101}"/>
                </a:ext>
              </a:extLst>
            </p:cNvPr>
            <p:cNvSpPr/>
            <p:nvPr/>
          </p:nvSpPr>
          <p:spPr>
            <a:xfrm>
              <a:off x="1779477" y="370237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+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B76B9C5F-FC9E-2CD2-0E49-236C407510F4}"/>
                </a:ext>
              </a:extLst>
            </p:cNvPr>
            <p:cNvSpPr/>
            <p:nvPr/>
          </p:nvSpPr>
          <p:spPr>
            <a:xfrm>
              <a:off x="2123354" y="3538200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+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A22E1DB0-6B3C-36C0-EF8F-6FFDFFF70B2C}"/>
                </a:ext>
              </a:extLst>
            </p:cNvPr>
            <p:cNvSpPr/>
            <p:nvPr/>
          </p:nvSpPr>
          <p:spPr>
            <a:xfrm>
              <a:off x="2404946" y="3667768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+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19DF5081-20E9-B2EF-80B7-6E064034737F}"/>
                </a:ext>
              </a:extLst>
            </p:cNvPr>
            <p:cNvSpPr/>
            <p:nvPr/>
          </p:nvSpPr>
          <p:spPr>
            <a:xfrm>
              <a:off x="2641431" y="3454624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+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7C1F564A-1BC0-46E9-BACF-564D62233944}"/>
                </a:ext>
              </a:extLst>
            </p:cNvPr>
            <p:cNvSpPr/>
            <p:nvPr/>
          </p:nvSpPr>
          <p:spPr>
            <a:xfrm>
              <a:off x="2931935" y="3657408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+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7E69A5C7-5358-DA24-4D7C-6FED065186CB}"/>
                </a:ext>
              </a:extLst>
            </p:cNvPr>
            <p:cNvSpPr/>
            <p:nvPr/>
          </p:nvSpPr>
          <p:spPr>
            <a:xfrm>
              <a:off x="3219152" y="351058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+</a:t>
              </a:r>
            </a:p>
          </p:txBody>
        </p:sp>
      </p:grpSp>
      <p:pic>
        <p:nvPicPr>
          <p:cNvPr id="77" name="Picture 76">
            <a:extLst>
              <a:ext uri="{FF2B5EF4-FFF2-40B4-BE49-F238E27FC236}">
                <a16:creationId xmlns:a16="http://schemas.microsoft.com/office/drawing/2014/main" id="{0C441258-5A04-9936-2264-B2843A341A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1550" y="5271426"/>
            <a:ext cx="1121200" cy="30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82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3" grpId="0"/>
      <p:bldP spid="37" grpId="0"/>
      <p:bldP spid="38" grpId="0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4F66B-294D-4F39-9C36-7B32143A3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1353800" cy="800128"/>
          </a:xfrm>
        </p:spPr>
        <p:txBody>
          <a:bodyPr>
            <a:normAutofit/>
          </a:bodyPr>
          <a:lstStyle/>
          <a:p>
            <a:r>
              <a:rPr lang="en-US" dirty="0"/>
              <a:t>Free Energy and SCF Equations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FEDFB-B927-4E53-828A-195916A12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9B5C63-ADA5-4BD0-95A5-DF9C4E0941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057" b="70760"/>
          <a:stretch/>
        </p:blipFill>
        <p:spPr>
          <a:xfrm>
            <a:off x="1795148" y="4658566"/>
            <a:ext cx="2865224" cy="65577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8357C38-7FD9-DFB5-5622-DA47A27C5B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378" r="53113" b="16415"/>
          <a:stretch/>
        </p:blipFill>
        <p:spPr>
          <a:xfrm>
            <a:off x="2197026" y="3585674"/>
            <a:ext cx="2219888" cy="41504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7FD24BF-AB23-8EF1-0995-71D059ADF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3289" y="4205094"/>
            <a:ext cx="1447788" cy="29119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B032FDD-E663-0790-98CB-A464935072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5020" y="2951630"/>
            <a:ext cx="2701626" cy="555911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E5ED2A4D-25CE-9BD5-336A-7FEC168815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1230" y="2928534"/>
            <a:ext cx="3301087" cy="551968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02745621-4577-5819-97AC-E2EFF40A23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45297" y="3702285"/>
            <a:ext cx="1372201" cy="2249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4692E2-3D93-4675-22B9-2784FF650217}"/>
              </a:ext>
            </a:extLst>
          </p:cNvPr>
          <p:cNvSpPr txBox="1"/>
          <p:nvPr/>
        </p:nvSpPr>
        <p:spPr>
          <a:xfrm>
            <a:off x="400698" y="3053483"/>
            <a:ext cx="16902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1600" dirty="0">
                <a:solidFill>
                  <a:schemeClr val="accent1"/>
                </a:solidFill>
                <a:latin typeface="Lucida grande" panose="020B0502040204020203"/>
              </a:rPr>
              <a:t>Polymer Density: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653924-62C4-CAE1-D5A6-AEB8FB5BFEAB}"/>
              </a:ext>
            </a:extLst>
          </p:cNvPr>
          <p:cNvSpPr txBox="1"/>
          <p:nvPr/>
        </p:nvSpPr>
        <p:spPr>
          <a:xfrm>
            <a:off x="376975" y="3626782"/>
            <a:ext cx="1624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1600" dirty="0">
                <a:latin typeface="Lucida grande" panose="020B0502040204020203"/>
              </a:rPr>
              <a:t>Solvent Density: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AADAC3-907F-20B0-CA1C-5CFFAD0D8C88}"/>
              </a:ext>
            </a:extLst>
          </p:cNvPr>
          <p:cNvSpPr txBox="1"/>
          <p:nvPr/>
        </p:nvSpPr>
        <p:spPr>
          <a:xfrm>
            <a:off x="376975" y="4175720"/>
            <a:ext cx="1748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1600" dirty="0">
                <a:latin typeface="Lucida grande" panose="020B0502040204020203"/>
              </a:rPr>
              <a:t>Incompressibility: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6845CD-D8BE-68D6-F556-53CCA1E38ACE}"/>
              </a:ext>
            </a:extLst>
          </p:cNvPr>
          <p:cNvSpPr txBox="1"/>
          <p:nvPr/>
        </p:nvSpPr>
        <p:spPr>
          <a:xfrm>
            <a:off x="5736880" y="3043958"/>
            <a:ext cx="25019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1600" dirty="0">
                <a:latin typeface="Lucida grande" panose="020B0502040204020203"/>
              </a:rPr>
              <a:t>Polymer-controlling Field: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B84901-A25D-83A3-3D33-BDC79CB5866D}"/>
              </a:ext>
            </a:extLst>
          </p:cNvPr>
          <p:cNvSpPr txBox="1"/>
          <p:nvPr/>
        </p:nvSpPr>
        <p:spPr>
          <a:xfrm>
            <a:off x="5769741" y="3649319"/>
            <a:ext cx="2436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1600" dirty="0">
                <a:latin typeface="Lucida grande" panose="020B0502040204020203"/>
              </a:rPr>
              <a:t>Solvent-controlling Field: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B357A2-5F5F-9317-9FFA-74F46ECDEFD0}"/>
              </a:ext>
            </a:extLst>
          </p:cNvPr>
          <p:cNvSpPr txBox="1"/>
          <p:nvPr/>
        </p:nvSpPr>
        <p:spPr>
          <a:xfrm>
            <a:off x="386028" y="4713985"/>
            <a:ext cx="1322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1600" dirty="0">
                <a:latin typeface="Lucida grande" panose="020B0502040204020203"/>
              </a:rPr>
              <a:t>Monomer Probability: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1A2302D-BE12-F771-B316-F2061EBEA78B}"/>
              </a:ext>
            </a:extLst>
          </p:cNvPr>
          <p:cNvGrpSpPr/>
          <p:nvPr/>
        </p:nvGrpSpPr>
        <p:grpSpPr>
          <a:xfrm>
            <a:off x="8116462" y="5488474"/>
            <a:ext cx="1349861" cy="996655"/>
            <a:chOff x="5614082" y="4114505"/>
            <a:chExt cx="1596861" cy="1116831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A46958B-9061-E14F-8A4C-DC5C52650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49722" y="4114505"/>
              <a:ext cx="1361221" cy="234912"/>
            </a:xfrm>
            <a:prstGeom prst="rect">
              <a:avLst/>
            </a:prstGeom>
          </p:spPr>
        </p:pic>
        <p:sp>
          <p:nvSpPr>
            <p:cNvPr id="19" name="Right Brace 18">
              <a:extLst>
                <a:ext uri="{FF2B5EF4-FFF2-40B4-BE49-F238E27FC236}">
                  <a16:creationId xmlns:a16="http://schemas.microsoft.com/office/drawing/2014/main" id="{1914B663-2EC7-BABA-BD11-4A5FC85FF16B}"/>
                </a:ext>
              </a:extLst>
            </p:cNvPr>
            <p:cNvSpPr/>
            <p:nvPr/>
          </p:nvSpPr>
          <p:spPr>
            <a:xfrm flipH="1">
              <a:off x="5614082" y="4151081"/>
              <a:ext cx="93136" cy="920200"/>
            </a:xfrm>
            <a:prstGeom prst="rightBrace">
              <a:avLst>
                <a:gd name="adj1" fmla="val 77741"/>
                <a:gd name="adj2" fmla="val 5063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A25956F-81B8-4DC2-0591-69EA0EA767C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865154" y="4643083"/>
              <a:ext cx="1250037" cy="588253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0CB636F-0355-6D4C-4D85-E933E03636B2}"/>
              </a:ext>
            </a:extLst>
          </p:cNvPr>
          <p:cNvSpPr txBox="1"/>
          <p:nvPr/>
        </p:nvSpPr>
        <p:spPr>
          <a:xfrm>
            <a:off x="5416731" y="4674011"/>
            <a:ext cx="1528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1600" dirty="0">
                <a:latin typeface="Lucida grande" panose="020B0502040204020203"/>
              </a:rPr>
              <a:t>Electrostatic Potential: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6E90C04-E5AC-8813-D967-8812282E679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97919" y="4670976"/>
            <a:ext cx="4834398" cy="556958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0044B24D-D8AC-6CD2-ED8F-BBC6E73E617C}"/>
              </a:ext>
            </a:extLst>
          </p:cNvPr>
          <p:cNvGrpSpPr/>
          <p:nvPr/>
        </p:nvGrpSpPr>
        <p:grpSpPr>
          <a:xfrm>
            <a:off x="400698" y="1594086"/>
            <a:ext cx="11646644" cy="480033"/>
            <a:chOff x="168990" y="2549046"/>
            <a:chExt cx="12952956" cy="533875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4691F130-8807-B291-9F76-DF93F6D52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68990" y="2695501"/>
              <a:ext cx="3754111" cy="275943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C265D7EC-2E9C-F7DA-33EB-5294BDC100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998839" y="2549046"/>
              <a:ext cx="5100830" cy="533875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A93D8A19-9DB2-B795-4155-3CEC1B9FEB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191013" y="2549046"/>
              <a:ext cx="3930933" cy="525164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5C53DE95-1053-A6DC-2364-88356BF21051}"/>
              </a:ext>
            </a:extLst>
          </p:cNvPr>
          <p:cNvSpPr txBox="1"/>
          <p:nvPr/>
        </p:nvSpPr>
        <p:spPr>
          <a:xfrm>
            <a:off x="-14210" y="1121221"/>
            <a:ext cx="5017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1600" dirty="0">
                <a:latin typeface="Lucida grande" panose="020B0502040204020203"/>
              </a:rPr>
              <a:t>Free Energy (ensemble average across surface)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4E86168-4818-D598-49AA-0BB56A22FD34}"/>
              </a:ext>
            </a:extLst>
          </p:cNvPr>
          <p:cNvCxnSpPr>
            <a:cxnSpLocks/>
          </p:cNvCxnSpPr>
          <p:nvPr/>
        </p:nvCxnSpPr>
        <p:spPr>
          <a:xfrm>
            <a:off x="1182626" y="2094862"/>
            <a:ext cx="0" cy="8336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E4AE5D6-1B5B-0A8D-63CF-CCDBE3BA609E}"/>
              </a:ext>
            </a:extLst>
          </p:cNvPr>
          <p:cNvSpPr txBox="1"/>
          <p:nvPr/>
        </p:nvSpPr>
        <p:spPr>
          <a:xfrm>
            <a:off x="1264883" y="2356949"/>
            <a:ext cx="2613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Functional Minimization</a:t>
            </a:r>
            <a:endParaRPr lang="en-US" sz="1400" dirty="0">
              <a:solidFill>
                <a:srgbClr val="FF0000"/>
              </a:solidFill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6253F987-4F16-94D4-3B8D-57C4E3E634C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28448" y="2269946"/>
            <a:ext cx="826448" cy="480033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4631233F-4ED0-2730-F633-6203F81F97AF}"/>
              </a:ext>
            </a:extLst>
          </p:cNvPr>
          <p:cNvGrpSpPr/>
          <p:nvPr/>
        </p:nvGrpSpPr>
        <p:grpSpPr>
          <a:xfrm>
            <a:off x="2283364" y="5488691"/>
            <a:ext cx="2843282" cy="1081304"/>
            <a:chOff x="618975" y="5711761"/>
            <a:chExt cx="2843282" cy="1081304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5CCCF049-2BD6-DB87-C8F7-4581EDAAA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923001" y="5711761"/>
              <a:ext cx="1208266" cy="193511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2E64648D-6BA6-7750-1050-CEBE00E33D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923001" y="6032248"/>
              <a:ext cx="1349862" cy="193511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33475963-B0A7-3BE7-3371-909CB258B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918283" y="6314589"/>
              <a:ext cx="2543974" cy="193511"/>
            </a:xfrm>
            <a:prstGeom prst="rect">
              <a:avLst/>
            </a:prstGeom>
          </p:spPr>
        </p:pic>
        <p:sp>
          <p:nvSpPr>
            <p:cNvPr id="33" name="Right Brace 32">
              <a:extLst>
                <a:ext uri="{FF2B5EF4-FFF2-40B4-BE49-F238E27FC236}">
                  <a16:creationId xmlns:a16="http://schemas.microsoft.com/office/drawing/2014/main" id="{1ECE630D-7A18-1663-EDD5-14C46A0D1F4F}"/>
                </a:ext>
              </a:extLst>
            </p:cNvPr>
            <p:cNvSpPr/>
            <p:nvPr/>
          </p:nvSpPr>
          <p:spPr>
            <a:xfrm flipH="1">
              <a:off x="618975" y="5734146"/>
              <a:ext cx="90678" cy="851598"/>
            </a:xfrm>
            <a:prstGeom prst="rightBrace">
              <a:avLst>
                <a:gd name="adj1" fmla="val 77741"/>
                <a:gd name="adj2" fmla="val 5063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7AC1C5DE-F99E-7991-3D7A-93C94574E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918283" y="6585744"/>
              <a:ext cx="1354580" cy="193511"/>
            </a:xfrm>
            <a:prstGeom prst="rect">
              <a:avLst/>
            </a:prstGeom>
          </p:spPr>
        </p:pic>
        <p:sp>
          <p:nvSpPr>
            <p:cNvPr id="47" name="Right Brace 46">
              <a:extLst>
                <a:ext uri="{FF2B5EF4-FFF2-40B4-BE49-F238E27FC236}">
                  <a16:creationId xmlns:a16="http://schemas.microsoft.com/office/drawing/2014/main" id="{921507F7-2239-31DD-DC3F-0210F3657B04}"/>
                </a:ext>
              </a:extLst>
            </p:cNvPr>
            <p:cNvSpPr/>
            <p:nvPr/>
          </p:nvSpPr>
          <p:spPr>
            <a:xfrm flipH="1">
              <a:off x="778769" y="6314589"/>
              <a:ext cx="90678" cy="478476"/>
            </a:xfrm>
            <a:prstGeom prst="rightBrace">
              <a:avLst>
                <a:gd name="adj1" fmla="val 77741"/>
                <a:gd name="adj2" fmla="val 5063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273BB8C-E556-9BBE-1B87-4303F8348F2A}"/>
              </a:ext>
            </a:extLst>
          </p:cNvPr>
          <p:cNvGrpSpPr/>
          <p:nvPr/>
        </p:nvGrpSpPr>
        <p:grpSpPr>
          <a:xfrm>
            <a:off x="4896322" y="964806"/>
            <a:ext cx="7295678" cy="392644"/>
            <a:chOff x="4896322" y="964806"/>
            <a:chExt cx="7295678" cy="392644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EFD076D-1AF5-04A1-903C-F060BF009E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96322" y="1357450"/>
              <a:ext cx="729567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1DF46DD0-7618-A0D6-D51A-0A82810DF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7667609" y="1056950"/>
              <a:ext cx="2003442" cy="199073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13C6EA60-0C78-7443-A8E4-040614338C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5003659" y="1070010"/>
              <a:ext cx="2468855" cy="192751"/>
            </a:xfrm>
            <a:prstGeom prst="rect">
              <a:avLst/>
            </a:prstGeom>
          </p:spPr>
        </p:pic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CDAE158-6C89-7A08-9D9B-AD95C7C30614}"/>
                </a:ext>
              </a:extLst>
            </p:cNvPr>
            <p:cNvCxnSpPr>
              <a:cxnSpLocks/>
            </p:cNvCxnSpPr>
            <p:nvPr/>
          </p:nvCxnSpPr>
          <p:spPr>
            <a:xfrm>
              <a:off x="4896322" y="964806"/>
              <a:ext cx="0" cy="3904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CE610BA2-AF26-4AB9-404E-D37B414DE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9839251" y="1033210"/>
              <a:ext cx="2287389" cy="2225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494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  <p:bldP spid="10" grpId="0"/>
      <p:bldP spid="11" grpId="0"/>
      <p:bldP spid="14" grpId="0"/>
      <p:bldP spid="21" grpId="0"/>
      <p:bldP spid="44" grpId="0"/>
    </p:bldLst>
  </p:timing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387</Words>
  <Application>Microsoft Office PowerPoint</Application>
  <PresentationFormat>Widescreen</PresentationFormat>
  <Paragraphs>113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Cambria Math</vt:lpstr>
      <vt:lpstr>FreightSans Pro Semibold</vt:lpstr>
      <vt:lpstr>Lucida grande</vt:lpstr>
      <vt:lpstr>Lucida grande</vt:lpstr>
      <vt:lpstr>Times New Roman</vt:lpstr>
      <vt:lpstr>Office Theme</vt:lpstr>
      <vt:lpstr>Why polymer theory is beautiful (and why you should care)</vt:lpstr>
      <vt:lpstr>What is beauty (in physics)?</vt:lpstr>
      <vt:lpstr>The (beautiful) math of polymers</vt:lpstr>
      <vt:lpstr>The (beautiful?) math of polymers</vt:lpstr>
      <vt:lpstr>With a little more sophistication, theory can be a powerful, relevant tool</vt:lpstr>
      <vt:lpstr>Other (beautiful?) applications of our theory</vt:lpstr>
      <vt:lpstr>Thank you!</vt:lpstr>
      <vt:lpstr>Partition Function Formulation</vt:lpstr>
      <vt:lpstr>Free Energy and SCF Equations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28</cp:revision>
  <dcterms:created xsi:type="dcterms:W3CDTF">2022-03-28T18:43:16Z</dcterms:created>
  <dcterms:modified xsi:type="dcterms:W3CDTF">2023-04-24T07:15:48Z</dcterms:modified>
</cp:coreProperties>
</file>