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05CF9-AB0A-D00F-E9F7-D20CCF8661FF}"/>
              </a:ext>
            </a:extLst>
          </p:cNvPr>
          <p:cNvGrpSpPr/>
          <p:nvPr/>
        </p:nvGrpSpPr>
        <p:grpSpPr>
          <a:xfrm>
            <a:off x="2236266" y="1148362"/>
            <a:ext cx="7719467" cy="2427796"/>
            <a:chOff x="1366305" y="1233028"/>
            <a:chExt cx="7719467" cy="242779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13C85D-0ABE-8FEA-B289-467302B53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29" b="10418"/>
            <a:stretch/>
          </p:blipFill>
          <p:spPr bwMode="auto">
            <a:xfrm>
              <a:off x="1366305" y="1439334"/>
              <a:ext cx="2718591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285" y="1425974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114799" y="1439334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1784609" y="1233028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917570" y="3933938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If height profiles are linear with L, shouldn’t V_L = V_H?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FF9000-7128-76A2-57DC-46CB7D9FE314}"/>
              </a:ext>
            </a:extLst>
          </p:cNvPr>
          <p:cNvGrpSpPr/>
          <p:nvPr/>
        </p:nvGrpSpPr>
        <p:grpSpPr>
          <a:xfrm>
            <a:off x="2042260" y="2169747"/>
            <a:ext cx="4637942" cy="1096568"/>
            <a:chOff x="3089231" y="783157"/>
            <a:chExt cx="5535658" cy="1308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1BA0A-E90F-2ECE-F0DB-3AD59ABE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637" y="1354595"/>
              <a:ext cx="1741376" cy="261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A88264-BDBA-C002-1A90-ED11A2D9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1" y="1781754"/>
              <a:ext cx="4872038" cy="291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ED818-BE4D-12EB-23D8-0F35DFBDBED0}"/>
                </a:ext>
              </a:extLst>
            </p:cNvPr>
            <p:cNvSpPr txBox="1"/>
            <p:nvPr/>
          </p:nvSpPr>
          <p:spPr>
            <a:xfrm>
              <a:off x="3089231" y="783157"/>
              <a:ext cx="2686050" cy="40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i="1" dirty="0" err="1"/>
                <a:t>i</a:t>
              </a:r>
              <a:r>
                <a:rPr lang="en-US" i="1" dirty="0"/>
                <a:t> </a:t>
              </a:r>
              <a:r>
                <a:rPr lang="en-US" dirty="0"/>
                <a:t>as </a:t>
              </a:r>
              <a:r>
                <a:rPr lang="en-US" b="1" dirty="0">
                  <a:solidFill>
                    <a:schemeClr val="accent1"/>
                  </a:solidFill>
                </a:rPr>
                <a:t>L</a:t>
              </a:r>
              <a:r>
                <a:rPr lang="en-US" dirty="0"/>
                <a:t> or </a:t>
              </a:r>
              <a:r>
                <a:rPr lang="en-US" b="1" dirty="0">
                  <a:solidFill>
                    <a:schemeClr val="accent1"/>
                  </a:solidFill>
                </a:rPr>
                <a:t>H,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DC67-04D8-6D03-8215-50F90615A356}"/>
                </a:ext>
              </a:extLst>
            </p:cNvPr>
            <p:cNvSpPr/>
            <p:nvPr/>
          </p:nvSpPr>
          <p:spPr>
            <a:xfrm>
              <a:off x="5220543" y="1341006"/>
              <a:ext cx="549908" cy="317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219EC-6AE7-B2D2-414B-85E7331CF06F}"/>
                </a:ext>
              </a:extLst>
            </p:cNvPr>
            <p:cNvSpPr/>
            <p:nvPr/>
          </p:nvSpPr>
          <p:spPr>
            <a:xfrm>
              <a:off x="7294424" y="1722644"/>
              <a:ext cx="327660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CDDCC-0B0E-4550-02D1-EFA86D9E1AB4}"/>
                </a:ext>
              </a:extLst>
            </p:cNvPr>
            <p:cNvSpPr/>
            <p:nvPr/>
          </p:nvSpPr>
          <p:spPr>
            <a:xfrm>
              <a:off x="3886199" y="1298560"/>
              <a:ext cx="333872" cy="3173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8486A-66B4-CDB7-21D2-7958320F226A}"/>
              </a:ext>
            </a:extLst>
          </p:cNvPr>
          <p:cNvSpPr txBox="1"/>
          <p:nvPr/>
        </p:nvSpPr>
        <p:spPr>
          <a:xfrm>
            <a:off x="1156185" y="1083733"/>
            <a:ext cx="1037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Replacing a charged L chain with an equal volume of neutral H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control NFL and NFH volume with both the number of Kuhn monomers N_K and the volume of Kuhn monomers \</a:t>
            </a:r>
            <a:r>
              <a:rPr lang="en-US" dirty="0" err="1"/>
              <a:t>nu_K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E894C-125A-F9F9-DAB9-24EFD95066A0}"/>
              </a:ext>
            </a:extLst>
          </p:cNvPr>
          <p:cNvSpPr txBox="1"/>
          <p:nvPr/>
        </p:nvSpPr>
        <p:spPr>
          <a:xfrm>
            <a:off x="1156184" y="3429000"/>
            <a:ext cx="1037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height is controlled only by volume of charge, results should be similar regardless which parameter is changed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54190C-623A-8AB3-C12C-D102B5E569D5}"/>
              </a:ext>
            </a:extLst>
          </p:cNvPr>
          <p:cNvGrpSpPr/>
          <p:nvPr/>
        </p:nvGrpSpPr>
        <p:grpSpPr>
          <a:xfrm>
            <a:off x="1443243" y="4219742"/>
            <a:ext cx="4546347" cy="2348591"/>
            <a:chOff x="3532584" y="4174290"/>
            <a:chExt cx="4546347" cy="2348591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ABCE74DC-A1B0-B273-6208-5DA1ECFE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292" y="4313855"/>
              <a:ext cx="2384639" cy="220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B1F89DF-57AC-5465-DC9F-112C5D61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584" y="4313855"/>
              <a:ext cx="2384639" cy="220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53179-1D93-FEA9-803D-BD823F18B075}"/>
                </a:ext>
              </a:extLst>
            </p:cNvPr>
            <p:cNvSpPr/>
            <p:nvPr/>
          </p:nvSpPr>
          <p:spPr>
            <a:xfrm>
              <a:off x="4029009" y="4176191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Changing </a:t>
              </a:r>
              <a:r>
                <a:rPr lang="en-US" dirty="0" err="1">
                  <a:solidFill>
                    <a:schemeClr val="tx1"/>
                  </a:solidFill>
                </a:rPr>
                <a:t>b_L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4BA1DA-FE9A-D0D3-D99B-1B243C7D977A}"/>
                </a:ext>
              </a:extLst>
            </p:cNvPr>
            <p:cNvSpPr/>
            <p:nvPr/>
          </p:nvSpPr>
          <p:spPr>
            <a:xfrm>
              <a:off x="6194218" y="4174290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Changing \</a:t>
              </a:r>
              <a:r>
                <a:rPr lang="en-US" dirty="0" err="1">
                  <a:solidFill>
                    <a:schemeClr val="tx1"/>
                  </a:solidFill>
                </a:rPr>
                <a:t>nu_L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EBFFE9-5F51-AF3D-2F92-DFD3AF6C8931}"/>
              </a:ext>
            </a:extLst>
          </p:cNvPr>
          <p:cNvSpPr txBox="1"/>
          <p:nvPr/>
        </p:nvSpPr>
        <p:spPr>
          <a:xfrm>
            <a:off x="6202412" y="4850937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very nonlinear with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must be a conformational reason behind the non-linear response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NFH is crowding out NFL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575BF4-EB74-FBE6-982F-311861442F97}"/>
              </a:ext>
            </a:extLst>
          </p:cNvPr>
          <p:cNvGrpSpPr/>
          <p:nvPr/>
        </p:nvGrpSpPr>
        <p:grpSpPr>
          <a:xfrm>
            <a:off x="3042749" y="1191564"/>
            <a:ext cx="3030494" cy="2521425"/>
            <a:chOff x="2797537" y="4307297"/>
            <a:chExt cx="3030494" cy="2521425"/>
          </a:xfrm>
        </p:grpSpPr>
        <p:pic>
          <p:nvPicPr>
            <p:cNvPr id="5" name="Picture 10">
              <a:extLst>
                <a:ext uri="{FF2B5EF4-FFF2-40B4-BE49-F238E27FC236}">
                  <a16:creationId xmlns:a16="http://schemas.microsoft.com/office/drawing/2014/main" id="{71CF344E-EC14-7713-5BBB-DD594B209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537" y="4601491"/>
              <a:ext cx="3030494" cy="222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49CED8-A9FA-B0CB-432C-DAAFD44EB5E5}"/>
                </a:ext>
              </a:extLst>
            </p:cNvPr>
            <p:cNvSpPr txBox="1"/>
            <p:nvPr/>
          </p:nvSpPr>
          <p:spPr>
            <a:xfrm>
              <a:off x="3810808" y="4307297"/>
              <a:ext cx="127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L80 / H20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9BE53-BBEF-6A5D-E5DD-5B66490B9D72}"/>
              </a:ext>
            </a:extLst>
          </p:cNvPr>
          <p:cNvGrpSpPr/>
          <p:nvPr/>
        </p:nvGrpSpPr>
        <p:grpSpPr>
          <a:xfrm>
            <a:off x="281741" y="1191564"/>
            <a:ext cx="3030494" cy="2526319"/>
            <a:chOff x="1" y="4201194"/>
            <a:chExt cx="3030494" cy="2526319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D7BC51A-B1CE-B351-DECD-4C69216CD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500282"/>
              <a:ext cx="3030494" cy="222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DA491E-EA55-253C-6D49-510676B64882}"/>
                </a:ext>
              </a:extLst>
            </p:cNvPr>
            <p:cNvSpPr txBox="1"/>
            <p:nvPr/>
          </p:nvSpPr>
          <p:spPr>
            <a:xfrm>
              <a:off x="1119469" y="4201194"/>
              <a:ext cx="127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L30 / H70</a:t>
              </a:r>
            </a:p>
          </p:txBody>
        </p:sp>
      </p:grpSp>
      <p:pic>
        <p:nvPicPr>
          <p:cNvPr id="11" name="Picture 12">
            <a:extLst>
              <a:ext uri="{FF2B5EF4-FFF2-40B4-BE49-F238E27FC236}">
                <a16:creationId xmlns:a16="http://schemas.microsoft.com/office/drawing/2014/main" id="{9F93801C-8550-4BE4-F82C-0F2E36AE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49" y="3376699"/>
            <a:ext cx="3030496" cy="222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7518E31-1A94-F05A-1965-14EE6B93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1" y="3361103"/>
            <a:ext cx="3030496" cy="222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4470C0-C049-E395-3073-A7FD44FD019A}"/>
              </a:ext>
            </a:extLst>
          </p:cNvPr>
          <p:cNvSpPr txBox="1"/>
          <p:nvPr/>
        </p:nvSpPr>
        <p:spPr>
          <a:xfrm>
            <a:off x="897337" y="1907743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142E9-1B52-428E-2852-84A8E0DAF357}"/>
              </a:ext>
            </a:extLst>
          </p:cNvPr>
          <p:cNvSpPr txBox="1"/>
          <p:nvPr/>
        </p:nvSpPr>
        <p:spPr>
          <a:xfrm>
            <a:off x="891649" y="2797095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B5ADD-B037-63A7-E4DB-30E98639576B}"/>
              </a:ext>
            </a:extLst>
          </p:cNvPr>
          <p:cNvSpPr txBox="1"/>
          <p:nvPr/>
        </p:nvSpPr>
        <p:spPr>
          <a:xfrm>
            <a:off x="3592715" y="2263233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20F5B-569E-8489-C87F-B775D63CC15F}"/>
              </a:ext>
            </a:extLst>
          </p:cNvPr>
          <p:cNvSpPr txBox="1"/>
          <p:nvPr/>
        </p:nvSpPr>
        <p:spPr>
          <a:xfrm>
            <a:off x="3592716" y="2713173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C8F91-A006-516C-0C29-E9336BA1979F}"/>
              </a:ext>
            </a:extLst>
          </p:cNvPr>
          <p:cNvSpPr txBox="1"/>
          <p:nvPr/>
        </p:nvSpPr>
        <p:spPr>
          <a:xfrm>
            <a:off x="897337" y="3892616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15244D-7B05-44ED-7070-FA968EA94E6F}"/>
              </a:ext>
            </a:extLst>
          </p:cNvPr>
          <p:cNvSpPr txBox="1"/>
          <p:nvPr/>
        </p:nvSpPr>
        <p:spPr>
          <a:xfrm>
            <a:off x="891649" y="4781968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60702-CF8B-6A04-CFF1-D47EAFBDC18E}"/>
              </a:ext>
            </a:extLst>
          </p:cNvPr>
          <p:cNvSpPr txBox="1"/>
          <p:nvPr/>
        </p:nvSpPr>
        <p:spPr>
          <a:xfrm>
            <a:off x="3604030" y="423066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A2FDD0-D1F4-875A-90AD-250771E66897}"/>
              </a:ext>
            </a:extLst>
          </p:cNvPr>
          <p:cNvSpPr txBox="1"/>
          <p:nvPr/>
        </p:nvSpPr>
        <p:spPr>
          <a:xfrm>
            <a:off x="3604031" y="468060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359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If height profiles are linear with L, shouldn’t V_L = V_H?</vt:lpstr>
      <vt:lpstr>NFH is crowding out NFL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14</cp:revision>
  <dcterms:created xsi:type="dcterms:W3CDTF">2023-03-30T23:16:05Z</dcterms:created>
  <dcterms:modified xsi:type="dcterms:W3CDTF">2023-03-31T22:40:09Z</dcterms:modified>
</cp:coreProperties>
</file>