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24F64-DE47-164A-659F-567B84D4E8A9}"/>
              </a:ext>
            </a:extLst>
          </p:cNvPr>
          <p:cNvGrpSpPr/>
          <p:nvPr/>
        </p:nvGrpSpPr>
        <p:grpSpPr>
          <a:xfrm>
            <a:off x="337280" y="2425683"/>
            <a:ext cx="8251677" cy="2901984"/>
            <a:chOff x="3804380" y="2128857"/>
            <a:chExt cx="8251677" cy="2901984"/>
          </a:xfrm>
        </p:grpSpPr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8B2DA322-5E88-B19A-F036-2ED13488A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95"/>
            <a:stretch/>
          </p:blipFill>
          <p:spPr bwMode="auto">
            <a:xfrm>
              <a:off x="8991479" y="2430901"/>
              <a:ext cx="3064578" cy="2579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EAACD2-1AAC-1B5B-8C0C-24B9F4D40A17}"/>
                </a:ext>
              </a:extLst>
            </p:cNvPr>
            <p:cNvSpPr txBox="1"/>
            <p:nvPr/>
          </p:nvSpPr>
          <p:spPr>
            <a:xfrm>
              <a:off x="4298131" y="213537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1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0237940-0A15-B681-19DD-EDF7229D7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15"/>
            <a:stretch/>
          </p:blipFill>
          <p:spPr bwMode="auto">
            <a:xfrm>
              <a:off x="6404706" y="2430901"/>
              <a:ext cx="3105636" cy="2599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B645D9C5-CDD6-662B-20A7-85B8624ED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367"/>
            <a:stretch/>
          </p:blipFill>
          <p:spPr bwMode="auto">
            <a:xfrm>
              <a:off x="3804380" y="2432075"/>
              <a:ext cx="3054209" cy="2579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489EE-BBA5-3A74-1F91-E456C5658B7A}"/>
                </a:ext>
              </a:extLst>
            </p:cNvPr>
            <p:cNvSpPr txBox="1"/>
            <p:nvPr/>
          </p:nvSpPr>
          <p:spPr>
            <a:xfrm>
              <a:off x="6858589" y="213537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75C16F-8A68-00DA-30EB-AB79D0EEF281}"/>
                </a:ext>
              </a:extLst>
            </p:cNvPr>
            <p:cNvSpPr txBox="1"/>
            <p:nvPr/>
          </p:nvSpPr>
          <p:spPr>
            <a:xfrm>
              <a:off x="9543929" y="2128857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7C47E-F3BF-52FD-A0D8-CB3C11BA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chains fold back after block 2 to form the inner condensed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B2064-5A91-BAF7-072C-A2E026230621}"/>
              </a:ext>
            </a:extLst>
          </p:cNvPr>
          <p:cNvSpPr txBox="1"/>
          <p:nvPr/>
        </p:nvSpPr>
        <p:spPr>
          <a:xfrm>
            <a:off x="8953500" y="3533775"/>
            <a:ext cx="281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look like Block 3</a:t>
            </a:r>
          </a:p>
        </p:txBody>
      </p:sp>
    </p:spTree>
    <p:extLst>
      <p:ext uri="{BB962C8B-B14F-4D97-AF65-F5344CB8AC3E}">
        <p14:creationId xmlns:p14="http://schemas.microsoft.com/office/powerpoint/2010/main" val="284865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2577-5A72-5DD1-ACE3-5B449DA4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A fraction of </a:t>
            </a:r>
            <a:r>
              <a:rPr lang="en-US" dirty="0" err="1"/>
              <a:t>pNFH</a:t>
            </a:r>
            <a:r>
              <a:rPr lang="en-US" dirty="0"/>
              <a:t> chains do not fold back, forming the outer dilute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B6F07-CE5C-01C6-F8FE-C6472B58F107}"/>
              </a:ext>
            </a:extLst>
          </p:cNvPr>
          <p:cNvSpPr txBox="1"/>
          <p:nvPr/>
        </p:nvSpPr>
        <p:spPr>
          <a:xfrm>
            <a:off x="1210484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47A0-A281-EF33-FD2A-4964CE145836}"/>
              </a:ext>
            </a:extLst>
          </p:cNvPr>
          <p:cNvSpPr txBox="1"/>
          <p:nvPr/>
        </p:nvSpPr>
        <p:spPr>
          <a:xfrm>
            <a:off x="6829426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4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98FBB88-5F20-DF0B-D7CE-5980AD8E0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1"/>
          <a:stretch/>
        </p:blipFill>
        <p:spPr bwMode="auto">
          <a:xfrm>
            <a:off x="8564336" y="2308962"/>
            <a:ext cx="3122839" cy="27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D1B41-23F0-7A37-D58F-E46BF73AD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4"/>
          <a:stretch/>
        </p:blipFill>
        <p:spPr bwMode="auto">
          <a:xfrm>
            <a:off x="5792563" y="2329006"/>
            <a:ext cx="3124200" cy="27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793C1-2034-C652-E9E8-BD5BD54FEC73}"/>
              </a:ext>
            </a:extLst>
          </p:cNvPr>
          <p:cNvSpPr txBox="1"/>
          <p:nvPr/>
        </p:nvSpPr>
        <p:spPr>
          <a:xfrm>
            <a:off x="9599839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6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D264D1-3007-A85A-FB7E-4653CB29F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/>
          <a:stretch/>
        </p:blipFill>
        <p:spPr bwMode="auto">
          <a:xfrm>
            <a:off x="3048064" y="2317990"/>
            <a:ext cx="3098286" cy="27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A4561-9620-4DED-9540-8391BF7DD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5"/>
          <a:stretch/>
        </p:blipFill>
        <p:spPr bwMode="auto">
          <a:xfrm>
            <a:off x="229961" y="2317990"/>
            <a:ext cx="3122839" cy="27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33E3C-2387-0CC6-DDF4-1E0608DEDE99}"/>
              </a:ext>
            </a:extLst>
          </p:cNvPr>
          <p:cNvSpPr txBox="1"/>
          <p:nvPr/>
        </p:nvSpPr>
        <p:spPr>
          <a:xfrm>
            <a:off x="4098475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1C1C7-5668-679E-304B-DFC21326D088}"/>
              </a:ext>
            </a:extLst>
          </p:cNvPr>
          <p:cNvSpPr/>
          <p:nvPr/>
        </p:nvSpPr>
        <p:spPr>
          <a:xfrm>
            <a:off x="3837830" y="3371851"/>
            <a:ext cx="260645" cy="1276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95C6F-4E62-D276-89E3-70C5FBD0FB7D}"/>
              </a:ext>
            </a:extLst>
          </p:cNvPr>
          <p:cNvCxnSpPr>
            <a:cxnSpLocks/>
          </p:cNvCxnSpPr>
          <p:nvPr/>
        </p:nvCxnSpPr>
        <p:spPr>
          <a:xfrm flipV="1">
            <a:off x="3330795" y="4816195"/>
            <a:ext cx="507035" cy="864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1C70-DFC4-6986-F60F-D6DF311B4215}"/>
              </a:ext>
            </a:extLst>
          </p:cNvPr>
          <p:cNvSpPr txBox="1"/>
          <p:nvPr/>
        </p:nvSpPr>
        <p:spPr>
          <a:xfrm>
            <a:off x="517075" y="5498738"/>
            <a:ext cx="332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dilute layers start with a distinct peak formed by Block 3. This is the region of </a:t>
            </a:r>
            <a:r>
              <a:rPr lang="en-US" dirty="0" err="1"/>
              <a:t>KsP</a:t>
            </a:r>
            <a:r>
              <a:rPr lang="en-US" dirty="0"/>
              <a:t> repeats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934ABB-A01E-00C8-97DF-1CC2455DEFEC}"/>
              </a:ext>
            </a:extLst>
          </p:cNvPr>
          <p:cNvGrpSpPr/>
          <p:nvPr/>
        </p:nvGrpSpPr>
        <p:grpSpPr>
          <a:xfrm>
            <a:off x="4624991" y="5529702"/>
            <a:ext cx="5198156" cy="1045748"/>
            <a:chOff x="4401683" y="5797272"/>
            <a:chExt cx="5198156" cy="1045748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B2C309F-6411-1660-F2F4-F3349599A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54"/>
            <a:stretch/>
          </p:blipFill>
          <p:spPr bwMode="auto">
            <a:xfrm>
              <a:off x="4401683" y="5797272"/>
              <a:ext cx="5198156" cy="1045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8CAC4-F874-FC27-BCB3-DFA8E9A07166}"/>
                </a:ext>
              </a:extLst>
            </p:cNvPr>
            <p:cNvSpPr/>
            <p:nvPr/>
          </p:nvSpPr>
          <p:spPr>
            <a:xfrm>
              <a:off x="5046888" y="5797272"/>
              <a:ext cx="1924114" cy="10457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3D1AB-5B49-0838-AF11-0BA29D376322}"/>
              </a:ext>
            </a:extLst>
          </p:cNvPr>
          <p:cNvCxnSpPr>
            <a:cxnSpLocks/>
          </p:cNvCxnSpPr>
          <p:nvPr/>
        </p:nvCxnSpPr>
        <p:spPr>
          <a:xfrm>
            <a:off x="3742247" y="5960403"/>
            <a:ext cx="82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1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766E-9826-DCA6-3C12-D0B54E41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Thus, </a:t>
            </a:r>
            <a:r>
              <a:rPr lang="en-US" dirty="0" err="1"/>
              <a:t>pNFH</a:t>
            </a:r>
            <a:r>
              <a:rPr lang="en-US" dirty="0"/>
              <a:t> chains (at low ionic strengths) look something like this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6D808-6B0A-AEB0-180A-95037A7DC3FB}"/>
              </a:ext>
            </a:extLst>
          </p:cNvPr>
          <p:cNvSpPr txBox="1"/>
          <p:nvPr/>
        </p:nvSpPr>
        <p:spPr>
          <a:xfrm>
            <a:off x="6610350" y="6391275"/>
            <a:ext cx="55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Crude schematic—I can try to make it look better later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D690B8-BC7A-8618-965B-64F16751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562" y="1911455"/>
            <a:ext cx="2928938" cy="3249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EF2A9-8AD9-184A-A6F4-943F72A26835}"/>
              </a:ext>
            </a:extLst>
          </p:cNvPr>
          <p:cNvSpPr txBox="1"/>
          <p:nvPr/>
        </p:nvSpPr>
        <p:spPr>
          <a:xfrm>
            <a:off x="488156" y="5389418"/>
            <a:ext cx="24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(red) either folds back or 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009B6-CE9D-833A-2528-D38A408DAF8A}"/>
              </a:ext>
            </a:extLst>
          </p:cNvPr>
          <p:cNvSpPr txBox="1"/>
          <p:nvPr/>
        </p:nvSpPr>
        <p:spPr>
          <a:xfrm>
            <a:off x="3080724" y="5389418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Block (blue) collects at interface between dilute and condensed layers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86EB60AC-BE9D-7586-A8DD-823C9B08A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5"/>
          <a:stretch/>
        </p:blipFill>
        <p:spPr bwMode="auto">
          <a:xfrm>
            <a:off x="5299806" y="2341737"/>
            <a:ext cx="3105636" cy="25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73488C-13A5-2D2F-D076-8FE44479C788}"/>
              </a:ext>
            </a:extLst>
          </p:cNvPr>
          <p:cNvSpPr txBox="1"/>
          <p:nvPr/>
        </p:nvSpPr>
        <p:spPr>
          <a:xfrm>
            <a:off x="5753689" y="2046214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BA9F1EE-2189-8A45-8EED-A807BCF37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/>
          <a:stretch/>
        </p:blipFill>
        <p:spPr bwMode="auto">
          <a:xfrm>
            <a:off x="8496364" y="2371095"/>
            <a:ext cx="2857436" cy="25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CFDEA-B35A-EEE7-E233-77BAE9E945BC}"/>
              </a:ext>
            </a:extLst>
          </p:cNvPr>
          <p:cNvSpPr txBox="1"/>
          <p:nvPr/>
        </p:nvSpPr>
        <p:spPr>
          <a:xfrm>
            <a:off x="9401175" y="2060834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218677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C180-19C0-06F9-F821-9CB8A7F0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83122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intrinsic difference between NFM and NFH (besides charge) lies in the chemical structures of the constituent amino acids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91C063-28E1-686F-0FF4-4877707CF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7"/>
          <a:stretch/>
        </p:blipFill>
        <p:spPr bwMode="auto">
          <a:xfrm>
            <a:off x="73954" y="2439224"/>
            <a:ext cx="6535272" cy="300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86FBE2-D47A-A46E-A840-5BB83E3BE02A}"/>
              </a:ext>
            </a:extLst>
          </p:cNvPr>
          <p:cNvSpPr/>
          <p:nvPr/>
        </p:nvSpPr>
        <p:spPr>
          <a:xfrm>
            <a:off x="3677766" y="2545977"/>
            <a:ext cx="600635" cy="2893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6D1CF-B0D9-A71A-1CCB-4697389C8DF4}"/>
              </a:ext>
            </a:extLst>
          </p:cNvPr>
          <p:cNvSpPr/>
          <p:nvPr/>
        </p:nvSpPr>
        <p:spPr>
          <a:xfrm>
            <a:off x="271177" y="2608730"/>
            <a:ext cx="740761" cy="2893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E768B-6750-EC23-0673-A5FAC62D7E48}"/>
              </a:ext>
            </a:extLst>
          </p:cNvPr>
          <p:cNvSpPr txBox="1"/>
          <p:nvPr/>
        </p:nvSpPr>
        <p:spPr>
          <a:xfrm>
            <a:off x="106056" y="5653578"/>
            <a:ext cx="313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= 4.00 nm</a:t>
            </a:r>
          </a:p>
          <a:p>
            <a:pPr algn="ctr"/>
            <a:r>
              <a:rPr lang="en-US" dirty="0"/>
              <a:t>Higher fraction of stiffer residues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B2C5C-990E-75E2-9130-4133FB05CC07}"/>
              </a:ext>
            </a:extLst>
          </p:cNvPr>
          <p:cNvSpPr txBox="1"/>
          <p:nvPr/>
        </p:nvSpPr>
        <p:spPr>
          <a:xfrm>
            <a:off x="3711612" y="5653578"/>
            <a:ext cx="281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= 0.50 nm</a:t>
            </a:r>
          </a:p>
          <a:p>
            <a:pPr algn="ctr"/>
            <a:r>
              <a:rPr lang="en-US" dirty="0"/>
              <a:t>Lower fraction of stiffer residues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4D21D6-E665-463F-BC5F-CBB91B67000F}"/>
              </a:ext>
            </a:extLst>
          </p:cNvPr>
          <p:cNvGrpSpPr/>
          <p:nvPr/>
        </p:nvGrpSpPr>
        <p:grpSpPr>
          <a:xfrm>
            <a:off x="6806449" y="4198321"/>
            <a:ext cx="5194191" cy="1823217"/>
            <a:chOff x="6923855" y="4198321"/>
            <a:chExt cx="5194191" cy="1823217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BB58193F-6C17-05E6-E70E-8BFC1153C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43" t="7843" r="42563" b="64302"/>
            <a:stretch/>
          </p:blipFill>
          <p:spPr bwMode="auto">
            <a:xfrm>
              <a:off x="11147543" y="4223224"/>
              <a:ext cx="970503" cy="1798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BB2E4A57-850B-DEAD-A777-F1D30A4623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0" t="72145" r="84185" b="5324"/>
            <a:stretch/>
          </p:blipFill>
          <p:spPr bwMode="auto">
            <a:xfrm>
              <a:off x="7777540" y="4208516"/>
              <a:ext cx="767962" cy="145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025B058-F1AD-DC06-B37F-3305F36FC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5" t="72145" r="73389" b="5324"/>
            <a:stretch/>
          </p:blipFill>
          <p:spPr bwMode="auto">
            <a:xfrm>
              <a:off x="8597795" y="4208517"/>
              <a:ext cx="742646" cy="1454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8E85DF5-1606-E380-85FC-C5BBC9EA3F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0" t="41961" r="16655" b="35947"/>
            <a:stretch/>
          </p:blipFill>
          <p:spPr bwMode="auto">
            <a:xfrm>
              <a:off x="6923855" y="4198321"/>
              <a:ext cx="797500" cy="142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EA91F9F7-903A-2379-FE02-265AD97959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45" t="41699" r="6040" b="38431"/>
            <a:stretch/>
          </p:blipFill>
          <p:spPr bwMode="auto">
            <a:xfrm>
              <a:off x="9392460" y="4198321"/>
              <a:ext cx="767962" cy="128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C86FBE1B-AAA8-BB83-4F41-3AB5BC2B3A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0" t="8366" r="15455" b="67974"/>
            <a:stretch/>
          </p:blipFill>
          <p:spPr bwMode="auto">
            <a:xfrm>
              <a:off x="10213038" y="4223224"/>
              <a:ext cx="881889" cy="152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B1118D-41DD-6FD0-9A53-D47FE8A1F783}"/>
              </a:ext>
            </a:extLst>
          </p:cNvPr>
          <p:cNvCxnSpPr/>
          <p:nvPr/>
        </p:nvCxnSpPr>
        <p:spPr>
          <a:xfrm>
            <a:off x="6806449" y="3992956"/>
            <a:ext cx="5194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7D6BE6-A2E7-7BDC-97F4-EC83DD183973}"/>
              </a:ext>
            </a:extLst>
          </p:cNvPr>
          <p:cNvSpPr txBox="1"/>
          <p:nvPr/>
        </p:nvSpPr>
        <p:spPr>
          <a:xfrm>
            <a:off x="10095632" y="3630705"/>
            <a:ext cx="21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stiffness</a:t>
            </a:r>
          </a:p>
        </p:txBody>
      </p:sp>
    </p:spTree>
    <p:extLst>
      <p:ext uri="{BB962C8B-B14F-4D97-AF65-F5344CB8AC3E}">
        <p14:creationId xmlns:p14="http://schemas.microsoft.com/office/powerpoint/2010/main" val="76466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are the best fit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5B6DB5-6AEE-FDBF-32E1-C26A3BDA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73" y="2063392"/>
            <a:ext cx="7183810" cy="43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2539-AFC2-1644-B195-F3E04392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Analysis of other </a:t>
            </a:r>
            <a:r>
              <a:rPr lang="en-US" dirty="0" err="1"/>
              <a:t>pNFM</a:t>
            </a:r>
            <a:r>
              <a:rPr lang="en-US" dirty="0"/>
              <a:t> fitting </a:t>
            </a:r>
            <a:r>
              <a:rPr lang="en-US" dirty="0" err="1"/>
              <a:t>paramters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EC101-146B-3E6E-539E-E8D6D0D66AAA}"/>
              </a:ext>
            </a:extLst>
          </p:cNvPr>
          <p:cNvSpPr txBox="1"/>
          <p:nvPr/>
        </p:nvSpPr>
        <p:spPr>
          <a:xfrm>
            <a:off x="638175" y="1790700"/>
            <a:ext cx="109156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b: Kuhn’s monomer length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v: Kuhn’s monomer volume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Degree of coarse graining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 of phosphorylated sites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chi: Flory-Huggins parameter (based on amino acid)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Not shown below; made curves worse</a:t>
            </a:r>
          </a:p>
        </p:txBody>
      </p:sp>
    </p:spTree>
    <p:extLst>
      <p:ext uri="{BB962C8B-B14F-4D97-AF65-F5344CB8AC3E}">
        <p14:creationId xmlns:p14="http://schemas.microsoft.com/office/powerpoint/2010/main" val="146198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b and v values 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Finer coarse-graining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D6D-DFAB-67F0-17EC-AF83F47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Degree of phosphorylation (-2.0e instead of -1.5e) also similarly little difference (not many units)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BCA-A205-C80C-C253-8A1FA2F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0" y="1981199"/>
            <a:ext cx="5165850" cy="35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F0BC8-C9E2-F949-B68F-01EF9E91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3" r="30769"/>
          <a:stretch/>
        </p:blipFill>
        <p:spPr>
          <a:xfrm>
            <a:off x="3125469" y="2653474"/>
            <a:ext cx="1939590" cy="21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AEFE1-368D-EFDA-CA2F-35E42BC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4"/>
          <a:stretch/>
        </p:blipFill>
        <p:spPr>
          <a:xfrm>
            <a:off x="997154" y="2653474"/>
            <a:ext cx="1852296" cy="2195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87D1A-1854-C885-46A4-F76D58AE9817}"/>
              </a:ext>
            </a:extLst>
          </p:cNvPr>
          <p:cNvSpPr/>
          <p:nvPr/>
        </p:nvSpPr>
        <p:spPr>
          <a:xfrm>
            <a:off x="932329" y="2581835"/>
            <a:ext cx="4213412" cy="1586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BAC6-1A2A-028A-E5E1-6404F7F004CF}"/>
              </a:ext>
            </a:extLst>
          </p:cNvPr>
          <p:cNvSpPr txBox="1"/>
          <p:nvPr/>
        </p:nvSpPr>
        <p:spPr>
          <a:xfrm>
            <a:off x="4249270" y="2176684"/>
            <a:ext cx="16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blocks</a:t>
            </a:r>
          </a:p>
        </p:txBody>
      </p:sp>
    </p:spTree>
    <p:extLst>
      <p:ext uri="{BB962C8B-B14F-4D97-AF65-F5344CB8AC3E}">
        <p14:creationId xmlns:p14="http://schemas.microsoft.com/office/powerpoint/2010/main" val="4226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29D3-8BF6-3FD3-CFFE-E2B61227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2654F-89C7-E275-CCA2-7FD115532B6F}"/>
              </a:ext>
            </a:extLst>
          </p:cNvPr>
          <p:cNvSpPr txBox="1"/>
          <p:nvPr/>
        </p:nvSpPr>
        <p:spPr>
          <a:xfrm>
            <a:off x="638175" y="1790700"/>
            <a:ext cx="10915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Notes: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 and v values between non- and phosphorylated NFH and NFM are the same; only difference is charge distribution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-1.5e used for charge of phosphorylated sites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Same chi values for each amino acid were used for all results</a:t>
            </a:r>
          </a:p>
        </p:txBody>
      </p:sp>
    </p:spTree>
    <p:extLst>
      <p:ext uri="{BB962C8B-B14F-4D97-AF65-F5344CB8AC3E}">
        <p14:creationId xmlns:p14="http://schemas.microsoft.com/office/powerpoint/2010/main" val="166332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FD08-2CFB-279F-551B-3107556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There are no significant differences between </a:t>
            </a:r>
            <a:r>
              <a:rPr lang="en-US" dirty="0" err="1"/>
              <a:t>pNFM</a:t>
            </a:r>
            <a:r>
              <a:rPr lang="en-US" dirty="0"/>
              <a:t> (left) and NFM (right).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071EB5-8A93-D373-67F6-18F32266F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4"/>
          <a:stretch/>
        </p:blipFill>
        <p:spPr bwMode="auto">
          <a:xfrm>
            <a:off x="4390827" y="1982894"/>
            <a:ext cx="4250651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DB8EC8-2714-A9D5-BFE2-5B5911169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9"/>
          <a:stretch/>
        </p:blipFill>
        <p:spPr bwMode="auto">
          <a:xfrm>
            <a:off x="804956" y="1982894"/>
            <a:ext cx="4257729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B96395-620C-A9A8-3BD7-D27DFC3D6E46}"/>
              </a:ext>
            </a:extLst>
          </p:cNvPr>
          <p:cNvCxnSpPr>
            <a:cxnSpLocks/>
          </p:cNvCxnSpPr>
          <p:nvPr/>
        </p:nvCxnSpPr>
        <p:spPr>
          <a:xfrm flipH="1">
            <a:off x="2764305" y="3643143"/>
            <a:ext cx="490531" cy="867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98A101-4111-54CB-FA8F-543B24AB0FA7}"/>
              </a:ext>
            </a:extLst>
          </p:cNvPr>
          <p:cNvSpPr txBox="1"/>
          <p:nvPr/>
        </p:nvSpPr>
        <p:spPr>
          <a:xfrm>
            <a:off x="2459504" y="3273811"/>
            <a:ext cx="19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Stronger shoulder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DDDD373-41CF-4313-E35B-F4A802AC1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7" t="7318" r="3111" b="48110"/>
          <a:stretch/>
        </p:blipFill>
        <p:spPr bwMode="auto">
          <a:xfrm>
            <a:off x="8719633" y="2454430"/>
            <a:ext cx="1057836" cy="20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8C975-4646-4567-7F75-D3B3BB8DF6B1}"/>
              </a:ext>
            </a:extLst>
          </p:cNvPr>
          <p:cNvSpPr txBox="1"/>
          <p:nvPr/>
        </p:nvSpPr>
        <p:spPr>
          <a:xfrm>
            <a:off x="9660927" y="2427535"/>
            <a:ext cx="19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 ionic strength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A669B-82D1-AE89-4AFE-9EA009888995}"/>
              </a:ext>
            </a:extLst>
          </p:cNvPr>
          <p:cNvSpPr txBox="1"/>
          <p:nvPr/>
        </p:nvSpPr>
        <p:spPr>
          <a:xfrm>
            <a:off x="1633685" y="585879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Very few phosphorylation sites on NFM, leading to little difference</a:t>
            </a:r>
          </a:p>
        </p:txBody>
      </p:sp>
    </p:spTree>
    <p:extLst>
      <p:ext uri="{BB962C8B-B14F-4D97-AF65-F5344CB8AC3E}">
        <p14:creationId xmlns:p14="http://schemas.microsoft.com/office/powerpoint/2010/main" val="306588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0AA9-C6BE-9672-F6A8-5B8FFD4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932024" cy="1325563"/>
          </a:xfrm>
        </p:spPr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(left) and NFH (right) are extremely different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FE4AAA-1584-64C2-C0F8-55E10FEA61DD}"/>
              </a:ext>
            </a:extLst>
          </p:cNvPr>
          <p:cNvGrpSpPr/>
          <p:nvPr/>
        </p:nvGrpSpPr>
        <p:grpSpPr>
          <a:xfrm>
            <a:off x="690842" y="1690688"/>
            <a:ext cx="4536141" cy="4067578"/>
            <a:chOff x="681317" y="2268071"/>
            <a:chExt cx="4536141" cy="40675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349140-2558-E92C-96C6-A919BB974C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07"/>
            <a:stretch/>
          </p:blipFill>
          <p:spPr bwMode="auto">
            <a:xfrm>
              <a:off x="681317" y="2268071"/>
              <a:ext cx="4536141" cy="4067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526BE0A-7E65-9B2D-4794-81BFC9574F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43"/>
            <a:stretch/>
          </p:blipFill>
          <p:spPr bwMode="auto">
            <a:xfrm>
              <a:off x="1541930" y="2590800"/>
              <a:ext cx="2431206" cy="201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167B76-792E-65B2-7E43-CBD0BC7EE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34"/>
          <a:stretch/>
        </p:blipFill>
        <p:spPr bwMode="auto">
          <a:xfrm>
            <a:off x="5487343" y="1690688"/>
            <a:ext cx="4828383" cy="40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61F44-341E-8ABE-EC08-6026010469C3}"/>
              </a:ext>
            </a:extLst>
          </p:cNvPr>
          <p:cNvSpPr txBox="1"/>
          <p:nvPr/>
        </p:nvSpPr>
        <p:spPr>
          <a:xfrm>
            <a:off x="1633685" y="585879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contrast to NFM, NFH has very many phosphorylation sites.</a:t>
            </a:r>
          </a:p>
        </p:txBody>
      </p:sp>
    </p:spTree>
    <p:extLst>
      <p:ext uri="{BB962C8B-B14F-4D97-AF65-F5344CB8AC3E}">
        <p14:creationId xmlns:p14="http://schemas.microsoft.com/office/powerpoint/2010/main" val="33008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408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are the best fit </vt:lpstr>
      <vt:lpstr>Analysis of other pNFM fitting paramters</vt:lpstr>
      <vt:lpstr>b and v values :  Comparison of heights at 3 mM (solid lines) and 50 mM (dashed)</vt:lpstr>
      <vt:lpstr>Finer coarse-graining makes little difference </vt:lpstr>
      <vt:lpstr>Degree of phosphorylation (-2.0e instead of -1.5e) also similarly little difference (not many units)</vt:lpstr>
      <vt:lpstr>Results</vt:lpstr>
      <vt:lpstr>There are no significant differences between pNFM (left) and NFM (right).</vt:lpstr>
      <vt:lpstr>pNFH (left) and NFH (right) are extremely different</vt:lpstr>
      <vt:lpstr>pNFH chains fold back after block 2 to form the inner condensed layer</vt:lpstr>
      <vt:lpstr>A fraction of pNFH chains do not fold back, forming the outer dilute layer</vt:lpstr>
      <vt:lpstr>Thus, pNFH chains (at low ionic strengths) look something like this</vt:lpstr>
      <vt:lpstr>The intrinsic difference between NFM and NFH (besides charge) lies in the chemical structures of the constituent amino acids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12</cp:revision>
  <dcterms:created xsi:type="dcterms:W3CDTF">2023-06-13T23:22:39Z</dcterms:created>
  <dcterms:modified xsi:type="dcterms:W3CDTF">2023-06-24T00:11:10Z</dcterms:modified>
</cp:coreProperties>
</file>