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74" r:id="rId3"/>
    <p:sldId id="275" r:id="rId4"/>
    <p:sldId id="266" r:id="rId5"/>
    <p:sldId id="271" r:id="rId6"/>
    <p:sldId id="265" r:id="rId7"/>
    <p:sldId id="264" r:id="rId8"/>
    <p:sldId id="270" r:id="rId9"/>
    <p:sldId id="268" r:id="rId10"/>
    <p:sldId id="269" r:id="rId11"/>
    <p:sldId id="272" r:id="rId12"/>
    <p:sldId id="257" r:id="rId13"/>
    <p:sldId id="273" r:id="rId14"/>
    <p:sldId id="278" r:id="rId15"/>
    <p:sldId id="276" r:id="rId16"/>
    <p:sldId id="277" r:id="rId17"/>
    <p:sldId id="279" r:id="rId18"/>
    <p:sldId id="280" r:id="rId19"/>
    <p:sldId id="281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96C9-87D6-4397-8274-514E510AA3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55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110722"/>
            <a:ext cx="10010775" cy="2387600"/>
          </a:xfrm>
        </p:spPr>
        <p:txBody>
          <a:bodyPr/>
          <a:lstStyle/>
          <a:p>
            <a:r>
              <a:rPr lang="en-US" dirty="0"/>
              <a:t>Polymer SCFT for Studying Ionomer Morphology in PEMFCs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6741"/>
            <a:ext cx="9144000" cy="1655762"/>
          </a:xfrm>
        </p:spPr>
        <p:txBody>
          <a:bodyPr/>
          <a:lstStyle/>
          <a:p>
            <a:r>
              <a:rPr lang="en-US" dirty="0"/>
              <a:t>07/22/2024</a:t>
            </a:r>
          </a:p>
          <a:p>
            <a:r>
              <a:rPr lang="en-US" dirty="0"/>
              <a:t>Takashi Yokokura, Wang Group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0289-A243-1B0D-5664-15AF6AFC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Self-consistent field equations provide microscopic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8555-E784-80D6-BC35-3FC5217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8654D56-52FF-BE88-F25E-F6B915F1CC5C}"/>
              </a:ext>
            </a:extLst>
          </p:cNvPr>
          <p:cNvGrpSpPr/>
          <p:nvPr/>
        </p:nvGrpSpPr>
        <p:grpSpPr>
          <a:xfrm>
            <a:off x="4649710" y="3115524"/>
            <a:ext cx="3012118" cy="1577382"/>
            <a:chOff x="4682287" y="3034583"/>
            <a:chExt cx="3012118" cy="1577382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10F8A42F-0D39-3EB4-4FE2-38B84E622DAF}"/>
                </a:ext>
              </a:extLst>
            </p:cNvPr>
            <p:cNvSpPr/>
            <p:nvPr/>
          </p:nvSpPr>
          <p:spPr>
            <a:xfrm>
              <a:off x="5425160" y="3034583"/>
              <a:ext cx="1695773" cy="535919"/>
            </a:xfrm>
            <a:prstGeom prst="rightArrow">
              <a:avLst>
                <a:gd name="adj1" fmla="val 42333"/>
                <a:gd name="adj2" fmla="val 5638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4420C9-A5FD-8E60-E1E2-67038298D1CD}"/>
                </a:ext>
              </a:extLst>
            </p:cNvPr>
            <p:cNvSpPr txBox="1"/>
            <p:nvPr/>
          </p:nvSpPr>
          <p:spPr>
            <a:xfrm>
              <a:off x="4682287" y="3657858"/>
              <a:ext cx="30121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Particle-to-field and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Hubbard—</a:t>
              </a:r>
              <a:r>
                <a:rPr lang="en-US" sz="1400" dirty="0" err="1">
                  <a:latin typeface="Lucida grande" panose="020B0502040204020203"/>
                </a:rPr>
                <a:t>Stratonovich</a:t>
              </a:r>
              <a:r>
                <a:rPr lang="en-US" sz="1400" dirty="0">
                  <a:latin typeface="Lucida grande" panose="020B0502040204020203"/>
                </a:rPr>
                <a:t> transforms,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saddle-point approximation,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functional minimization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3125C44-F59F-2417-4467-825E042E3EB6}"/>
              </a:ext>
            </a:extLst>
          </p:cNvPr>
          <p:cNvGrpSpPr/>
          <p:nvPr/>
        </p:nvGrpSpPr>
        <p:grpSpPr>
          <a:xfrm>
            <a:off x="545705" y="1278430"/>
            <a:ext cx="3908437" cy="2347434"/>
            <a:chOff x="601614" y="1383067"/>
            <a:chExt cx="3908437" cy="234743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AC1884-20F0-41F6-C54D-C7A5C4144092}"/>
                </a:ext>
              </a:extLst>
            </p:cNvPr>
            <p:cNvGrpSpPr/>
            <p:nvPr/>
          </p:nvGrpSpPr>
          <p:grpSpPr>
            <a:xfrm>
              <a:off x="791509" y="1811995"/>
              <a:ext cx="3477686" cy="1848294"/>
              <a:chOff x="2155884" y="1185546"/>
              <a:chExt cx="3766680" cy="200188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652C02E-1971-B687-04D6-BB79089093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57912"/>
              <a:stretch/>
            </p:blipFill>
            <p:spPr>
              <a:xfrm>
                <a:off x="2157013" y="1185546"/>
                <a:ext cx="3765551" cy="820875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DB2AAAD2-202D-15A0-1B2E-8FEC131BF5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42897" b="30629"/>
              <a:stretch/>
            </p:blipFill>
            <p:spPr>
              <a:xfrm>
                <a:off x="2155885" y="2021753"/>
                <a:ext cx="3765551" cy="516356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7F1BF7AF-C039-2925-B6C2-F3D045C6AA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70018"/>
              <a:stretch/>
            </p:blipFill>
            <p:spPr>
              <a:xfrm>
                <a:off x="2155884" y="2602657"/>
                <a:ext cx="3765551" cy="584775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89DC94C-D93F-D5A3-4A55-EC74045D794C}"/>
                </a:ext>
              </a:extLst>
            </p:cNvPr>
            <p:cNvSpPr txBox="1"/>
            <p:nvPr/>
          </p:nvSpPr>
          <p:spPr>
            <a:xfrm>
              <a:off x="1583747" y="1383067"/>
              <a:ext cx="1744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Interactions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4B0974-D92A-287B-AF79-40F151BCF448}"/>
                </a:ext>
              </a:extLst>
            </p:cNvPr>
            <p:cNvSpPr/>
            <p:nvPr/>
          </p:nvSpPr>
          <p:spPr>
            <a:xfrm>
              <a:off x="601614" y="1811995"/>
              <a:ext cx="3908437" cy="19185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CC216B0-5630-32F1-36C8-C2D63A7F7592}"/>
              </a:ext>
            </a:extLst>
          </p:cNvPr>
          <p:cNvGrpSpPr/>
          <p:nvPr/>
        </p:nvGrpSpPr>
        <p:grpSpPr>
          <a:xfrm>
            <a:off x="7433750" y="1159180"/>
            <a:ext cx="4548569" cy="4320007"/>
            <a:chOff x="7530252" y="1097773"/>
            <a:chExt cx="4548569" cy="4320007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B1EF67B0-DD8B-D966-28D2-FB3B7B490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9998" y="4736482"/>
              <a:ext cx="2328083" cy="204393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364BA0D-974B-771B-75A9-61C267866345}"/>
                </a:ext>
              </a:extLst>
            </p:cNvPr>
            <p:cNvSpPr txBox="1"/>
            <p:nvPr/>
          </p:nvSpPr>
          <p:spPr>
            <a:xfrm>
              <a:off x="8270770" y="1097773"/>
              <a:ext cx="3395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Self-consistent Field Equations</a:t>
              </a:r>
            </a:p>
          </p:txBody>
        </p:sp>
        <p:sp>
          <p:nvSpPr>
            <p:cNvPr id="104" name="Left Brace 103">
              <a:extLst>
                <a:ext uri="{FF2B5EF4-FFF2-40B4-BE49-F238E27FC236}">
                  <a16:creationId xmlns:a16="http://schemas.microsoft.com/office/drawing/2014/main" id="{8DE8F2B0-1D31-22A8-60EC-20A130D782F7}"/>
                </a:ext>
              </a:extLst>
            </p:cNvPr>
            <p:cNvSpPr/>
            <p:nvPr/>
          </p:nvSpPr>
          <p:spPr>
            <a:xfrm>
              <a:off x="7530252" y="1699660"/>
              <a:ext cx="252301" cy="2225574"/>
            </a:xfrm>
            <a:prstGeom prst="leftBrace">
              <a:avLst>
                <a:gd name="adj1" fmla="val 48913"/>
                <a:gd name="adj2" fmla="val 5142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621D38F-E2BB-17F6-0B35-926082963831}"/>
                </a:ext>
              </a:extLst>
            </p:cNvPr>
            <p:cNvGrpSpPr/>
            <p:nvPr/>
          </p:nvGrpSpPr>
          <p:grpSpPr>
            <a:xfrm>
              <a:off x="7857852" y="1620133"/>
              <a:ext cx="4220969" cy="2961018"/>
              <a:chOff x="7397284" y="1863551"/>
              <a:chExt cx="4220969" cy="2961018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322AFE0-87B1-0B86-A0F3-693904DA7F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7284" y="1863551"/>
                <a:ext cx="4220969" cy="2529231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B69F82F-516D-5A81-7029-1D921A67F9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5666" y="4276390"/>
                <a:ext cx="3200400" cy="548179"/>
              </a:xfrm>
              <a:prstGeom prst="rect">
                <a:avLst/>
              </a:prstGeom>
            </p:spPr>
          </p:pic>
        </p:grp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FF7AD0C-8D8B-8C9D-99CA-8CC07BACD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53063" y="5114724"/>
              <a:ext cx="1801954" cy="303056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245243F-420C-5606-6F38-05C19C18058B}"/>
              </a:ext>
            </a:extLst>
          </p:cNvPr>
          <p:cNvGrpSpPr/>
          <p:nvPr/>
        </p:nvGrpSpPr>
        <p:grpSpPr>
          <a:xfrm>
            <a:off x="7861704" y="2600891"/>
            <a:ext cx="4290065" cy="3707188"/>
            <a:chOff x="7963879" y="2563755"/>
            <a:chExt cx="4290065" cy="370718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AB49707-9BF7-23AD-2272-730D1A284F3D}"/>
                </a:ext>
              </a:extLst>
            </p:cNvPr>
            <p:cNvSpPr txBox="1"/>
            <p:nvPr/>
          </p:nvSpPr>
          <p:spPr>
            <a:xfrm>
              <a:off x="7963879" y="5686168"/>
              <a:ext cx="42900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2"/>
                  </a:solidFill>
                  <a:latin typeface="Lucida grande" panose="020B0502040204020203"/>
                </a:rPr>
                <a:t>For PEMs, we are most interested in polymer, sidechain, and proton distributions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D1D1910-2D7A-C5B4-AD55-F2A159F091B0}"/>
                </a:ext>
              </a:extLst>
            </p:cNvPr>
            <p:cNvSpPr/>
            <p:nvPr/>
          </p:nvSpPr>
          <p:spPr>
            <a:xfrm>
              <a:off x="8788400" y="2563755"/>
              <a:ext cx="2917889" cy="57388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3E8418C-0455-AE52-F3BC-38025FB419D3}"/>
                </a:ext>
              </a:extLst>
            </p:cNvPr>
            <p:cNvSpPr/>
            <p:nvPr/>
          </p:nvSpPr>
          <p:spPr>
            <a:xfrm>
              <a:off x="8788400" y="4655770"/>
              <a:ext cx="2524231" cy="36581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FC3123D-37AE-DDFD-8321-FDDFB3E1E610}"/>
              </a:ext>
            </a:extLst>
          </p:cNvPr>
          <p:cNvGrpSpPr/>
          <p:nvPr/>
        </p:nvGrpSpPr>
        <p:grpSpPr>
          <a:xfrm>
            <a:off x="162392" y="3959549"/>
            <a:ext cx="4667987" cy="2579363"/>
            <a:chOff x="162392" y="3959549"/>
            <a:chExt cx="4667987" cy="257936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CB6102-EF3D-2A69-C707-AC1C5EA34DEF}"/>
                </a:ext>
              </a:extLst>
            </p:cNvPr>
            <p:cNvSpPr/>
            <p:nvPr/>
          </p:nvSpPr>
          <p:spPr>
            <a:xfrm>
              <a:off x="162392" y="4329207"/>
              <a:ext cx="4667987" cy="1549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C12394-8BB4-C751-4021-5D300AA08B04}"/>
                </a:ext>
              </a:extLst>
            </p:cNvPr>
            <p:cNvSpPr txBox="1"/>
            <p:nvPr/>
          </p:nvSpPr>
          <p:spPr>
            <a:xfrm>
              <a:off x="1530337" y="3959549"/>
              <a:ext cx="1744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System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75E1E47-B60E-3852-F2A2-B92053F2913C}"/>
                </a:ext>
              </a:extLst>
            </p:cNvPr>
            <p:cNvSpPr txBox="1"/>
            <p:nvPr/>
          </p:nvSpPr>
          <p:spPr>
            <a:xfrm>
              <a:off x="538656" y="6015692"/>
              <a:ext cx="39084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(e.g., const. number of polymers, system connected to bulk solvent and salt solution)</a:t>
              </a:r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5E85A91E-3475-D9FE-5834-012248453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146" y="4460440"/>
              <a:ext cx="4390074" cy="12615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934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polyelectrolytes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interactions that need to be accounted for?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is the interplay between these interactions important?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kind of insight can theory provide for polyelectrolyte systems?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Brief derivation of our self-consistent field theory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equations for studying the morphologies of PEMs? 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Proposal for application to Ionomer—Pt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Autofit/>
          </a:bodyPr>
          <a:lstStyle/>
          <a:p>
            <a:r>
              <a:rPr lang="en-US" sz="3600" dirty="0"/>
              <a:t>Rudimentary proof-of-concept: considering sidechains only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091576" y="1399043"/>
            <a:ext cx="676804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Model: “grafting substrate” is the “bulk” thin film. Sidechains are uniformly tethered to the surface.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Lucida grande" panose="020B0502040204020203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Polymer density distributions illustrates the effect of Pt surface charge density on thin-film morphology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As charge increases, the degree of polymer poisoning increases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The vast majority of the density near Pt is composed of SO3− (dashed)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Proton distributions (dotted) illustrate the competing effects between increased (+) surface charge density and the ion cloud surrounding the SO3− groups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Lucida grande" panose="020B0502040204020203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However, this model does not account for the rest of the film (e.g., elasticity of the ionomer backbones)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Lucida grande" panose="020B0502040204020203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61FE662-B2A5-4124-4A8A-9B356DB6D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66" y="1161037"/>
            <a:ext cx="2488376" cy="812531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0DE070C8-3369-B102-2DD6-0526F2F13E03}"/>
              </a:ext>
            </a:extLst>
          </p:cNvPr>
          <p:cNvGrpSpPr/>
          <p:nvPr/>
        </p:nvGrpSpPr>
        <p:grpSpPr>
          <a:xfrm>
            <a:off x="559624" y="4202103"/>
            <a:ext cx="4036302" cy="2519372"/>
            <a:chOff x="1023877" y="4521200"/>
            <a:chExt cx="3525074" cy="2200275"/>
          </a:xfrm>
        </p:grpSpPr>
        <p:pic>
          <p:nvPicPr>
            <p:cNvPr id="1056" name="Picture 32">
              <a:extLst>
                <a:ext uri="{FF2B5EF4-FFF2-40B4-BE49-F238E27FC236}">
                  <a16:creationId xmlns:a16="http://schemas.microsoft.com/office/drawing/2014/main" id="{79A3044D-CD8D-9FCA-8689-1D94A19FE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877" y="4587443"/>
              <a:ext cx="3525074" cy="213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2AD4BF4-03D5-322B-2F3F-636BBAAB9656}"/>
                </a:ext>
              </a:extLst>
            </p:cNvPr>
            <p:cNvSpPr/>
            <p:nvPr/>
          </p:nvSpPr>
          <p:spPr>
            <a:xfrm>
              <a:off x="1495693" y="4521200"/>
              <a:ext cx="1797840" cy="25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87" y="2049418"/>
            <a:ext cx="2772795" cy="226894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8F882E8-781E-A35C-B4E3-69FF697286F7}"/>
              </a:ext>
            </a:extLst>
          </p:cNvPr>
          <p:cNvGrpSpPr/>
          <p:nvPr/>
        </p:nvGrpSpPr>
        <p:grpSpPr>
          <a:xfrm>
            <a:off x="951959" y="1756482"/>
            <a:ext cx="2385552" cy="318210"/>
            <a:chOff x="951959" y="1756482"/>
            <a:chExt cx="2385552" cy="318210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6D487D0E-287C-7EFF-D499-AE2B72FFFF09}"/>
                </a:ext>
              </a:extLst>
            </p:cNvPr>
            <p:cNvSpPr/>
            <p:nvPr/>
          </p:nvSpPr>
          <p:spPr>
            <a:xfrm rot="8201533">
              <a:off x="951959" y="1756482"/>
              <a:ext cx="929584" cy="126396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E3E477A8-AA07-DFF0-356D-FED73836EF14}"/>
                </a:ext>
              </a:extLst>
            </p:cNvPr>
            <p:cNvSpPr/>
            <p:nvPr/>
          </p:nvSpPr>
          <p:spPr>
            <a:xfrm rot="8201533">
              <a:off x="1860113" y="1862427"/>
              <a:ext cx="398124" cy="126396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184D84D5-C74B-60A3-1289-ECCC54462B72}"/>
                </a:ext>
              </a:extLst>
            </p:cNvPr>
            <p:cNvSpPr/>
            <p:nvPr/>
          </p:nvSpPr>
          <p:spPr>
            <a:xfrm rot="8808408">
              <a:off x="2372291" y="1948296"/>
              <a:ext cx="965220" cy="126396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7426-3050-A432-2CA9-DE4C566FE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Proposed system for Ionomer—Pt interface at varying humidities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D98D5A-BA56-09CA-68F4-C8865CB7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D97BDFB-244F-468E-8750-C947882E8A22}"/>
              </a:ext>
            </a:extLst>
          </p:cNvPr>
          <p:cNvGrpSpPr/>
          <p:nvPr/>
        </p:nvGrpSpPr>
        <p:grpSpPr>
          <a:xfrm>
            <a:off x="26522" y="1438646"/>
            <a:ext cx="5676409" cy="2953730"/>
            <a:chOff x="26522" y="1438646"/>
            <a:chExt cx="5676409" cy="295373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F4ADAEB-095A-CC07-46D0-3AC2510D6CB3}"/>
                </a:ext>
              </a:extLst>
            </p:cNvPr>
            <p:cNvSpPr/>
            <p:nvPr/>
          </p:nvSpPr>
          <p:spPr>
            <a:xfrm>
              <a:off x="5218409" y="1848272"/>
              <a:ext cx="197520" cy="254410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85AF5B8-7D8D-7499-C2F9-D6CF8FF8EC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2" y="1848272"/>
              <a:ext cx="51918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26B88A7-8045-918B-BA01-65E4533EE1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2" y="4392376"/>
              <a:ext cx="51918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9249C7-3709-1EAD-05AC-70F16402E9AD}"/>
                </a:ext>
              </a:extLst>
            </p:cNvPr>
            <p:cNvSpPr txBox="1"/>
            <p:nvPr/>
          </p:nvSpPr>
          <p:spPr>
            <a:xfrm>
              <a:off x="4931406" y="1438646"/>
              <a:ext cx="771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Pt</a:t>
              </a:r>
            </a:p>
          </p:txBody>
        </p:sp>
      </p:grp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3F59903D-4FDF-BCCC-A64D-B79B0ECB0410}"/>
              </a:ext>
            </a:extLst>
          </p:cNvPr>
          <p:cNvSpPr txBox="1">
            <a:spLocks/>
          </p:cNvSpPr>
          <p:nvPr/>
        </p:nvSpPr>
        <p:spPr>
          <a:xfrm>
            <a:off x="6043270" y="1387335"/>
            <a:ext cx="5831069" cy="49690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Effects on ionomer morphology by</a:t>
            </a:r>
          </a:p>
          <a:p>
            <a:pPr lvl="1"/>
            <a:r>
              <a:rPr lang="en-US" sz="1800" dirty="0"/>
              <a:t>Pt potential</a:t>
            </a:r>
          </a:p>
          <a:p>
            <a:pPr lvl="1"/>
            <a:r>
              <a:rPr lang="en-US" sz="1800" dirty="0"/>
              <a:t>Ionomer chemistry</a:t>
            </a:r>
          </a:p>
          <a:p>
            <a:pPr lvl="2"/>
            <a:r>
              <a:rPr lang="en-US" sz="1600" dirty="0"/>
              <a:t>Equivalent weight, sidechain length, etc.</a:t>
            </a:r>
          </a:p>
          <a:p>
            <a:pPr lvl="1"/>
            <a:r>
              <a:rPr lang="en-US" sz="1800" dirty="0"/>
              <a:t>Water uptake (e.g., number of water molecules)</a:t>
            </a:r>
          </a:p>
          <a:p>
            <a:r>
              <a:rPr lang="en-US" sz="2000" dirty="0"/>
              <a:t>Our SCFT would provide</a:t>
            </a:r>
          </a:p>
          <a:p>
            <a:pPr lvl="1"/>
            <a:r>
              <a:rPr lang="en-US" sz="1800" dirty="0"/>
              <a:t>Polymer/Sidechain density distributions</a:t>
            </a:r>
          </a:p>
          <a:p>
            <a:pPr lvl="1"/>
            <a:r>
              <a:rPr lang="en-US" sz="1800" dirty="0"/>
              <a:t>Proton distributions</a:t>
            </a:r>
          </a:p>
          <a:p>
            <a:pPr lvl="1"/>
            <a:r>
              <a:rPr lang="en-US" sz="1800" dirty="0"/>
              <a:t>Mechanisms underlying morphological changes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255EE113-25FC-50E9-22AD-C1E4AE5CDB0B}"/>
              </a:ext>
            </a:extLst>
          </p:cNvPr>
          <p:cNvGrpSpPr/>
          <p:nvPr/>
        </p:nvGrpSpPr>
        <p:grpSpPr>
          <a:xfrm>
            <a:off x="3745736" y="1909483"/>
            <a:ext cx="1437561" cy="4225362"/>
            <a:chOff x="3745736" y="1909483"/>
            <a:chExt cx="1437561" cy="4225362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25F84BCF-ADE2-F2DA-58C2-4A9EC663A435}"/>
                </a:ext>
              </a:extLst>
            </p:cNvPr>
            <p:cNvSpPr/>
            <p:nvPr/>
          </p:nvSpPr>
          <p:spPr>
            <a:xfrm>
              <a:off x="4169818" y="5115539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13C74A24-5292-A522-5CFF-159E11B4F9B7}"/>
                </a:ext>
              </a:extLst>
            </p:cNvPr>
            <p:cNvSpPr txBox="1"/>
            <p:nvPr/>
          </p:nvSpPr>
          <p:spPr>
            <a:xfrm>
              <a:off x="3745736" y="5611625"/>
              <a:ext cx="9913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Water (liquid)</a:t>
              </a: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FBBFF124-B57E-0269-8C7A-7016471C1C20}"/>
                </a:ext>
              </a:extLst>
            </p:cNvPr>
            <p:cNvSpPr/>
            <p:nvPr/>
          </p:nvSpPr>
          <p:spPr>
            <a:xfrm>
              <a:off x="3775373" y="3795093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11F886F2-6683-2191-60DA-418349EDD84F}"/>
                </a:ext>
              </a:extLst>
            </p:cNvPr>
            <p:cNvSpPr/>
            <p:nvPr/>
          </p:nvSpPr>
          <p:spPr>
            <a:xfrm>
              <a:off x="4737076" y="3357552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072D22D9-27F6-BAAE-5B6F-273D749AE70B}"/>
                </a:ext>
              </a:extLst>
            </p:cNvPr>
            <p:cNvSpPr/>
            <p:nvPr/>
          </p:nvSpPr>
          <p:spPr>
            <a:xfrm>
              <a:off x="4737075" y="2643335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B5D812F0-DE09-F4DE-86BF-510704D4C866}"/>
                </a:ext>
              </a:extLst>
            </p:cNvPr>
            <p:cNvSpPr/>
            <p:nvPr/>
          </p:nvSpPr>
          <p:spPr>
            <a:xfrm>
              <a:off x="3946777" y="3308846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4F735A6-A493-01F8-9C89-B9E0274BCE32}"/>
                </a:ext>
              </a:extLst>
            </p:cNvPr>
            <p:cNvSpPr/>
            <p:nvPr/>
          </p:nvSpPr>
          <p:spPr>
            <a:xfrm>
              <a:off x="4813472" y="2204127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4E0F9424-8C3E-E442-A64F-E7B39F4772B8}"/>
                </a:ext>
              </a:extLst>
            </p:cNvPr>
            <p:cNvSpPr/>
            <p:nvPr/>
          </p:nvSpPr>
          <p:spPr>
            <a:xfrm>
              <a:off x="5001232" y="3224068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3300FD36-74D1-C93D-C96A-D481A89A0DAB}"/>
                </a:ext>
              </a:extLst>
            </p:cNvPr>
            <p:cNvSpPr/>
            <p:nvPr/>
          </p:nvSpPr>
          <p:spPr>
            <a:xfrm>
              <a:off x="4613217" y="3755185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DF0A1960-AA94-D02F-EBA5-5EBF6A3C652D}"/>
                </a:ext>
              </a:extLst>
            </p:cNvPr>
            <p:cNvSpPr/>
            <p:nvPr/>
          </p:nvSpPr>
          <p:spPr>
            <a:xfrm>
              <a:off x="5023556" y="4155221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8DDE6AE-E579-D67C-7CAE-25925D9BC6B0}"/>
                </a:ext>
              </a:extLst>
            </p:cNvPr>
            <p:cNvSpPr/>
            <p:nvPr/>
          </p:nvSpPr>
          <p:spPr>
            <a:xfrm>
              <a:off x="4136572" y="2196222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3159F5FA-BCB0-82D3-86EB-494230D40FF8}"/>
                </a:ext>
              </a:extLst>
            </p:cNvPr>
            <p:cNvSpPr/>
            <p:nvPr/>
          </p:nvSpPr>
          <p:spPr>
            <a:xfrm>
              <a:off x="4424590" y="4116587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84374DEE-EE4F-9684-8075-ACF531AEB869}"/>
                </a:ext>
              </a:extLst>
            </p:cNvPr>
            <p:cNvSpPr/>
            <p:nvPr/>
          </p:nvSpPr>
          <p:spPr>
            <a:xfrm>
              <a:off x="5015941" y="1909483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97E3AAA-54D9-40EF-718D-FEC196C2A268}"/>
              </a:ext>
            </a:extLst>
          </p:cNvPr>
          <p:cNvGrpSpPr/>
          <p:nvPr/>
        </p:nvGrpSpPr>
        <p:grpSpPr>
          <a:xfrm>
            <a:off x="364668" y="1913043"/>
            <a:ext cx="4625384" cy="4219172"/>
            <a:chOff x="364668" y="1913043"/>
            <a:chExt cx="4625384" cy="4219172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5A3BD39F-5131-0CBB-6CAB-C98556841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028" y="4745490"/>
              <a:ext cx="1785238" cy="720962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F867FD3-9449-BBA6-9BBE-9FE942661F69}"/>
                </a:ext>
              </a:extLst>
            </p:cNvPr>
            <p:cNvSpPr txBox="1"/>
            <p:nvPr/>
          </p:nvSpPr>
          <p:spPr>
            <a:xfrm>
              <a:off x="364668" y="5608995"/>
              <a:ext cx="21003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Entire ionomer chains (backbone + sidearms)</a:t>
              </a: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21E34250-7B2B-F2F3-B42E-D48AF97753D5}"/>
                </a:ext>
              </a:extLst>
            </p:cNvPr>
            <p:cNvSpPr/>
            <p:nvPr/>
          </p:nvSpPr>
          <p:spPr>
            <a:xfrm>
              <a:off x="3118851" y="516086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A19BD4C-6C53-1221-73E1-F3F8D1816B39}"/>
                </a:ext>
              </a:extLst>
            </p:cNvPr>
            <p:cNvSpPr txBox="1"/>
            <p:nvPr/>
          </p:nvSpPr>
          <p:spPr>
            <a:xfrm>
              <a:off x="2496165" y="5608995"/>
              <a:ext cx="12739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Ions</a:t>
              </a:r>
            </a:p>
          </p:txBody>
        </p:sp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F8E19381-77F9-789B-F1C4-36E45F232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59199">
              <a:off x="-51731" y="2568197"/>
              <a:ext cx="2197938" cy="887629"/>
            </a:xfrm>
            <a:prstGeom prst="rect">
              <a:avLst/>
            </a:prstGeom>
          </p:spPr>
        </p:pic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8905DC49-D729-4FA9-901A-D1E5940CE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3162495" y="2594325"/>
              <a:ext cx="2197938" cy="887629"/>
            </a:xfrm>
            <a:prstGeom prst="rect">
              <a:avLst/>
            </a:prstGeom>
          </p:spPr>
        </p:pic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0A26F733-465A-FDCF-3ACC-7B53C3D7A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9795709">
              <a:off x="1790372" y="1985126"/>
              <a:ext cx="2197938" cy="887629"/>
            </a:xfrm>
            <a:prstGeom prst="rect">
              <a:avLst/>
            </a:prstGeom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6596C7E7-2466-CDB1-600F-DD69FE1E8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7948509">
              <a:off x="2361808" y="2864412"/>
              <a:ext cx="2197938" cy="887629"/>
            </a:xfrm>
            <a:prstGeom prst="rect">
              <a:avLst/>
            </a:prstGeom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2927EAA-989B-21AF-51F0-48701397D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600832">
              <a:off x="792709" y="3287029"/>
              <a:ext cx="2197938" cy="887629"/>
            </a:xfrm>
            <a:prstGeom prst="rect">
              <a:avLst/>
            </a:prstGeom>
          </p:spPr>
        </p:pic>
        <p:pic>
          <p:nvPicPr>
            <p:cNvPr id="207" name="Picture 206">
              <a:extLst>
                <a:ext uri="{FF2B5EF4-FFF2-40B4-BE49-F238E27FC236}">
                  <a16:creationId xmlns:a16="http://schemas.microsoft.com/office/drawing/2014/main" id="{4C465B99-3CBA-E704-D4D6-6E853430D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6911" y="2706360"/>
              <a:ext cx="2197938" cy="887629"/>
            </a:xfrm>
            <a:prstGeom prst="rect">
              <a:avLst/>
            </a:prstGeom>
          </p:spPr>
        </p:pic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A8740E23-9AAE-51D8-9265-FF414B002822}"/>
                </a:ext>
              </a:extLst>
            </p:cNvPr>
            <p:cNvSpPr/>
            <p:nvPr/>
          </p:nvSpPr>
          <p:spPr>
            <a:xfrm>
              <a:off x="3980884" y="221401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D6EB9D77-B460-3030-AE47-8C0A3EC23406}"/>
                </a:ext>
              </a:extLst>
            </p:cNvPr>
            <p:cNvSpPr/>
            <p:nvPr/>
          </p:nvSpPr>
          <p:spPr>
            <a:xfrm>
              <a:off x="4628786" y="2126818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C80124AE-3F90-24B0-8052-DFE7B06FBCBD}"/>
                </a:ext>
              </a:extLst>
            </p:cNvPr>
            <p:cNvSpPr/>
            <p:nvPr/>
          </p:nvSpPr>
          <p:spPr>
            <a:xfrm>
              <a:off x="3304519" y="2031868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CE064E23-F4B8-352A-833B-026CCDFF96C3}"/>
                </a:ext>
              </a:extLst>
            </p:cNvPr>
            <p:cNvSpPr/>
            <p:nvPr/>
          </p:nvSpPr>
          <p:spPr>
            <a:xfrm>
              <a:off x="4472225" y="2833135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15B9561F-4E6B-8C4B-6176-2A4EC5244E06}"/>
                </a:ext>
              </a:extLst>
            </p:cNvPr>
            <p:cNvSpPr/>
            <p:nvPr/>
          </p:nvSpPr>
          <p:spPr>
            <a:xfrm>
              <a:off x="3705036" y="333788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6D3FEAB9-B0BB-B3E2-DC63-1B798D9243FD}"/>
                </a:ext>
              </a:extLst>
            </p:cNvPr>
            <p:cNvSpPr/>
            <p:nvPr/>
          </p:nvSpPr>
          <p:spPr>
            <a:xfrm>
              <a:off x="4427884" y="3652612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0B856A28-26D3-C7F3-B2DA-318470A7DAE1}"/>
                </a:ext>
              </a:extLst>
            </p:cNvPr>
            <p:cNvSpPr/>
            <p:nvPr/>
          </p:nvSpPr>
          <p:spPr>
            <a:xfrm>
              <a:off x="3257958" y="390450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3AB0B927-A182-4497-F1F6-29735B7C2D68}"/>
                </a:ext>
              </a:extLst>
            </p:cNvPr>
            <p:cNvSpPr/>
            <p:nvPr/>
          </p:nvSpPr>
          <p:spPr>
            <a:xfrm>
              <a:off x="3773308" y="417334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A30AC39B-37C1-8ABA-0135-0B15FE62E444}"/>
                </a:ext>
              </a:extLst>
            </p:cNvPr>
            <p:cNvSpPr/>
            <p:nvPr/>
          </p:nvSpPr>
          <p:spPr>
            <a:xfrm>
              <a:off x="4857029" y="4048427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66E5BAE5-E816-C094-9C1A-FB327981AEF6}"/>
                </a:ext>
              </a:extLst>
            </p:cNvPr>
            <p:cNvSpPr/>
            <p:nvPr/>
          </p:nvSpPr>
          <p:spPr>
            <a:xfrm>
              <a:off x="4901370" y="2826966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B009CE4-F312-E149-C09C-CD12E7B37264}"/>
                </a:ext>
              </a:extLst>
            </p:cNvPr>
            <p:cNvSpPr/>
            <p:nvPr/>
          </p:nvSpPr>
          <p:spPr>
            <a:xfrm>
              <a:off x="2458337" y="2140732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48E2187-93A9-7AA8-33B4-AE0219C480AD}"/>
                </a:ext>
              </a:extLst>
            </p:cNvPr>
            <p:cNvSpPr/>
            <p:nvPr/>
          </p:nvSpPr>
          <p:spPr>
            <a:xfrm>
              <a:off x="2820762" y="2979085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FE2C2377-AA00-E711-8A7F-823D0D3C2456}"/>
                </a:ext>
              </a:extLst>
            </p:cNvPr>
            <p:cNvSpPr/>
            <p:nvPr/>
          </p:nvSpPr>
          <p:spPr>
            <a:xfrm>
              <a:off x="2418857" y="3603058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D41FAFCE-BD2D-DF5C-A502-0A68A4248F01}"/>
                </a:ext>
              </a:extLst>
            </p:cNvPr>
            <p:cNvSpPr/>
            <p:nvPr/>
          </p:nvSpPr>
          <p:spPr>
            <a:xfrm>
              <a:off x="1446716" y="217688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B7CE5821-C5A0-8CC8-DCAC-2DFE82F1BA83}"/>
                </a:ext>
              </a:extLst>
            </p:cNvPr>
            <p:cNvSpPr/>
            <p:nvPr/>
          </p:nvSpPr>
          <p:spPr>
            <a:xfrm>
              <a:off x="1218229" y="4024199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C989B62B-8236-41C7-8A85-57444E0690FE}"/>
                </a:ext>
              </a:extLst>
            </p:cNvPr>
            <p:cNvSpPr/>
            <p:nvPr/>
          </p:nvSpPr>
          <p:spPr>
            <a:xfrm>
              <a:off x="1703145" y="3321307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4E62298B-762D-AC61-1131-F41405293E8D}"/>
                </a:ext>
              </a:extLst>
            </p:cNvPr>
            <p:cNvSpPr/>
            <p:nvPr/>
          </p:nvSpPr>
          <p:spPr>
            <a:xfrm>
              <a:off x="3810903" y="2616702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884D53DF-316D-0913-FE67-518F5543DFDF}"/>
                </a:ext>
              </a:extLst>
            </p:cNvPr>
            <p:cNvSpPr/>
            <p:nvPr/>
          </p:nvSpPr>
          <p:spPr>
            <a:xfrm>
              <a:off x="572024" y="2185073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466813D0-E652-7D88-CBF8-2941D1AB6C28}"/>
                </a:ext>
              </a:extLst>
            </p:cNvPr>
            <p:cNvSpPr/>
            <p:nvPr/>
          </p:nvSpPr>
          <p:spPr>
            <a:xfrm>
              <a:off x="589636" y="2949457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144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6536-92E2-10B7-0504-236FF706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18832-7DFD-4C8D-5D8E-CFC81537F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C20EB-BFE9-45C7-5D69-1CD5E2CF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25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4D58-F5A0-B47B-D019-68B30031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1639550" cy="800128"/>
          </a:xfrm>
        </p:spPr>
        <p:txBody>
          <a:bodyPr/>
          <a:lstStyle/>
          <a:p>
            <a:r>
              <a:rPr lang="en-US" dirty="0"/>
              <a:t>Stimuli-sensitive, protein-derived brushes (1)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90CF19-04ED-67A9-76EE-1B031F51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9B5B66-41F2-28A7-C3FA-CF8E31F89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355" y="1352550"/>
            <a:ext cx="6003691" cy="2151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382DB7-9BDD-D3B5-B503-6427B49BD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676" y="4009859"/>
            <a:ext cx="3168265" cy="2529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90A480-93C0-C75F-DEAC-0843D4E7F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1" y="4103438"/>
            <a:ext cx="3168265" cy="24068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A9FBFA-CA54-0E9C-0BDA-5B745F8DF130}"/>
              </a:ext>
            </a:extLst>
          </p:cNvPr>
          <p:cNvSpPr txBox="1"/>
          <p:nvPr/>
        </p:nvSpPr>
        <p:spPr>
          <a:xfrm>
            <a:off x="0" y="6553199"/>
            <a:ext cx="6591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latin typeface="Lucida grande" panose="020B0502040204020203"/>
              </a:rPr>
              <a:t>Yokokura, Duan, Ding, Kumar, Wang. </a:t>
            </a:r>
            <a:r>
              <a:rPr lang="en-US" sz="1000" i="1" dirty="0">
                <a:latin typeface="Lucida grande" panose="020B0502040204020203"/>
              </a:rPr>
              <a:t>Biomacromolecules</a:t>
            </a:r>
            <a:r>
              <a:rPr lang="en-US" sz="1000" dirty="0">
                <a:latin typeface="Lucida grande" panose="020B0502040204020203"/>
              </a:rPr>
              <a:t> 2024, 25, 328−337</a:t>
            </a:r>
          </a:p>
        </p:txBody>
      </p:sp>
    </p:spTree>
    <p:extLst>
      <p:ext uri="{BB962C8B-B14F-4D97-AF65-F5344CB8AC3E}">
        <p14:creationId xmlns:p14="http://schemas.microsoft.com/office/powerpoint/2010/main" val="4270777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CEEF-CFF9-8BC1-5B97-30D4EF3C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1820525" cy="800128"/>
          </a:xfrm>
        </p:spPr>
        <p:txBody>
          <a:bodyPr>
            <a:normAutofit/>
          </a:bodyPr>
          <a:lstStyle/>
          <a:p>
            <a:r>
              <a:rPr lang="en-US" dirty="0"/>
              <a:t>Stimuli-sensitive, protein-derived brushes (2)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7399B3-95B9-F988-4FBF-C71E044D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DE22B-4AB4-18AD-56C1-15F16679F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258" y="2090550"/>
            <a:ext cx="7049484" cy="2676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21E799-C7C2-381B-7101-F89D1A933032}"/>
              </a:ext>
            </a:extLst>
          </p:cNvPr>
          <p:cNvSpPr txBox="1"/>
          <p:nvPr/>
        </p:nvSpPr>
        <p:spPr>
          <a:xfrm>
            <a:off x="0" y="6553199"/>
            <a:ext cx="6591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latin typeface="Lucida grande" panose="020B0502040204020203"/>
              </a:rPr>
              <a:t>Yokokura, Duan, Ding, Kumar, Wang. </a:t>
            </a:r>
            <a:r>
              <a:rPr lang="en-US" sz="1000" i="1" dirty="0">
                <a:latin typeface="Lucida grande" panose="020B0502040204020203"/>
              </a:rPr>
              <a:t>Biomacromolecules</a:t>
            </a:r>
            <a:r>
              <a:rPr lang="en-US" sz="1000" dirty="0">
                <a:latin typeface="Lucida grande" panose="020B0502040204020203"/>
              </a:rPr>
              <a:t> 2024, 25, 328−337</a:t>
            </a:r>
          </a:p>
        </p:txBody>
      </p:sp>
    </p:spTree>
    <p:extLst>
      <p:ext uri="{BB962C8B-B14F-4D97-AF65-F5344CB8AC3E}">
        <p14:creationId xmlns:p14="http://schemas.microsoft.com/office/powerpoint/2010/main" val="3152477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B7D3-5678-F48A-D447-54BF5905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Autofit/>
          </a:bodyPr>
          <a:lstStyle/>
          <a:p>
            <a:r>
              <a:rPr lang="en-US" sz="3600" dirty="0"/>
              <a:t>Sequence—Structure Relationship in Neurofilaments (1)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1E9F78-1C36-E7F4-D2EE-DCF5B95C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8C97FF-A63C-6C18-4A2D-2BFA86C67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724" y="1120789"/>
            <a:ext cx="2401939" cy="5235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AD0B74-0462-56AF-1C64-A124C4CE6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408" y="3349927"/>
            <a:ext cx="3723642" cy="24655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D67D62-88CC-D573-2340-7B36E40A5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700" y="1979222"/>
            <a:ext cx="4985050" cy="103755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577EF8-1DFF-A021-1C3F-6A2B13F9A5BC}"/>
              </a:ext>
            </a:extLst>
          </p:cNvPr>
          <p:cNvCxnSpPr/>
          <p:nvPr/>
        </p:nvCxnSpPr>
        <p:spPr>
          <a:xfrm>
            <a:off x="5724525" y="936653"/>
            <a:ext cx="0" cy="5921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B27D34-5749-4E37-F28E-35034B447042}"/>
              </a:ext>
            </a:extLst>
          </p:cNvPr>
          <p:cNvSpPr txBox="1"/>
          <p:nvPr/>
        </p:nvSpPr>
        <p:spPr>
          <a:xfrm>
            <a:off x="0" y="6553199"/>
            <a:ext cx="6591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latin typeface="Lucida grande" panose="020B0502040204020203"/>
              </a:rPr>
              <a:t>Ding, Yokokura, Wang, Kumar. </a:t>
            </a:r>
            <a:r>
              <a:rPr lang="en-US" sz="1000" i="1" dirty="0">
                <a:latin typeface="Lucida grande" panose="020B0502040204020203"/>
              </a:rPr>
              <a:t>PNAS</a:t>
            </a:r>
            <a:r>
              <a:rPr lang="en-US" sz="1000" dirty="0">
                <a:latin typeface="Lucida grande" panose="020B0502040204020203"/>
              </a:rPr>
              <a:t>. Under review</a:t>
            </a:r>
          </a:p>
        </p:txBody>
      </p:sp>
    </p:spTree>
    <p:extLst>
      <p:ext uri="{BB962C8B-B14F-4D97-AF65-F5344CB8AC3E}">
        <p14:creationId xmlns:p14="http://schemas.microsoft.com/office/powerpoint/2010/main" val="2386604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B7D3-5678-F48A-D447-54BF5905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Autofit/>
          </a:bodyPr>
          <a:lstStyle/>
          <a:p>
            <a:r>
              <a:rPr lang="en-US" sz="3600" dirty="0"/>
              <a:t>Sequence—Structure Relationship in Neurofilaments (2)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1E9F78-1C36-E7F4-D2EE-DCF5B95C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18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B27D34-5749-4E37-F28E-35034B447042}"/>
              </a:ext>
            </a:extLst>
          </p:cNvPr>
          <p:cNvSpPr txBox="1"/>
          <p:nvPr/>
        </p:nvSpPr>
        <p:spPr>
          <a:xfrm>
            <a:off x="0" y="6553199"/>
            <a:ext cx="6591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latin typeface="Lucida grande" panose="020B0502040204020203"/>
              </a:rPr>
              <a:t>Ding, Yokokura, Wang, Kumar. </a:t>
            </a:r>
            <a:r>
              <a:rPr lang="en-US" sz="1000" i="1" dirty="0">
                <a:latin typeface="Lucida grande" panose="020B0502040204020203"/>
              </a:rPr>
              <a:t>PNAS</a:t>
            </a:r>
            <a:r>
              <a:rPr lang="en-US" sz="1000" dirty="0">
                <a:latin typeface="Lucida grande" panose="020B0502040204020203"/>
              </a:rPr>
              <a:t>. Under review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0A4A21F-2B9D-8230-DA2F-C644ED929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98" y="1140647"/>
            <a:ext cx="8439227" cy="521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82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09AD-3766-EE45-FECA-0C05E788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PE Brushes (preliminary)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A79409-6975-3C7A-740C-C2C42938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22">
            <a:extLst>
              <a:ext uri="{FF2B5EF4-FFF2-40B4-BE49-F238E27FC236}">
                <a16:creationId xmlns:a16="http://schemas.microsoft.com/office/drawing/2014/main" id="{990386FA-BC06-ABD2-79BD-AB465F00C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58" y="2345013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4">
            <a:extLst>
              <a:ext uri="{FF2B5EF4-FFF2-40B4-BE49-F238E27FC236}">
                <a16:creationId xmlns:a16="http://schemas.microsoft.com/office/drawing/2014/main" id="{710E5F5E-57BC-BCB5-4020-E64DAF88A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728" y="2337215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6">
            <a:extLst>
              <a:ext uri="{FF2B5EF4-FFF2-40B4-BE49-F238E27FC236}">
                <a16:creationId xmlns:a16="http://schemas.microsoft.com/office/drawing/2014/main" id="{B248CF20-9222-BD41-54F1-C3C7B1648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987" y="2393603"/>
            <a:ext cx="2037316" cy="30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7EAEF37-CF82-8C4A-BED8-08647CFB9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829" y="2325424"/>
            <a:ext cx="1815621" cy="316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DC72C54-6EAB-B76F-6EE4-E1FFC70F2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3" y="2325109"/>
            <a:ext cx="2256279" cy="313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51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102A-4A1D-C15E-EC10-B7C5C43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Ionomer morphology underlies key questions in PEMFCs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C1DCF-50CC-9F9C-3077-5D08EFDE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CAC2352-A476-FE92-58D8-61FC8CECB598}"/>
              </a:ext>
            </a:extLst>
          </p:cNvPr>
          <p:cNvGrpSpPr/>
          <p:nvPr/>
        </p:nvGrpSpPr>
        <p:grpSpPr>
          <a:xfrm>
            <a:off x="7689910" y="1053819"/>
            <a:ext cx="2989476" cy="2644357"/>
            <a:chOff x="7689910" y="1053819"/>
            <a:chExt cx="2989476" cy="264435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AE470DD-6841-1820-C15D-9763ED409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89910" y="1412106"/>
              <a:ext cx="2989476" cy="228607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4BC7D2-0A7E-8CC0-602F-3041297AB324}"/>
                </a:ext>
              </a:extLst>
            </p:cNvPr>
            <p:cNvSpPr txBox="1"/>
            <p:nvPr/>
          </p:nvSpPr>
          <p:spPr>
            <a:xfrm>
              <a:off x="7866406" y="1053819"/>
              <a:ext cx="26364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Confinement effects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8EFFC6D-283B-E659-9739-7217E1C8DC86}"/>
              </a:ext>
            </a:extLst>
          </p:cNvPr>
          <p:cNvGrpSpPr/>
          <p:nvPr/>
        </p:nvGrpSpPr>
        <p:grpSpPr>
          <a:xfrm>
            <a:off x="7664989" y="3901404"/>
            <a:ext cx="3012350" cy="2573638"/>
            <a:chOff x="7664989" y="3901404"/>
            <a:chExt cx="3012350" cy="257363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6DEC90-4FAA-A677-30F2-4B4D54C2D30E}"/>
                </a:ext>
              </a:extLst>
            </p:cNvPr>
            <p:cNvSpPr txBox="1"/>
            <p:nvPr/>
          </p:nvSpPr>
          <p:spPr>
            <a:xfrm>
              <a:off x="7866406" y="3901404"/>
              <a:ext cx="28109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Pt poisoning mechanism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304BA56-1A24-62E7-C9B7-5D7E6B5DB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4989" y="4351234"/>
              <a:ext cx="2837901" cy="2123808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F7F4E24-F856-1FA3-E359-87E0040D9009}"/>
              </a:ext>
            </a:extLst>
          </p:cNvPr>
          <p:cNvGrpSpPr/>
          <p:nvPr/>
        </p:nvGrpSpPr>
        <p:grpSpPr>
          <a:xfrm>
            <a:off x="3046860" y="1070558"/>
            <a:ext cx="3921898" cy="2542501"/>
            <a:chOff x="3046860" y="1070558"/>
            <a:chExt cx="3921898" cy="254250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872161-DD78-9D80-FD09-8F589FF642C6}"/>
                </a:ext>
              </a:extLst>
            </p:cNvPr>
            <p:cNvSpPr txBox="1"/>
            <p:nvPr/>
          </p:nvSpPr>
          <p:spPr>
            <a:xfrm>
              <a:off x="3700390" y="1070558"/>
              <a:ext cx="26364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Sidechain effects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79A0ED7-9D8E-F973-DAA3-403039012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6860" y="1590942"/>
              <a:ext cx="3921898" cy="2022117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6DF21F-A0B2-E74A-A6FE-5D09BB4FC374}"/>
              </a:ext>
            </a:extLst>
          </p:cNvPr>
          <p:cNvSpPr txBox="1"/>
          <p:nvPr/>
        </p:nvSpPr>
        <p:spPr>
          <a:xfrm>
            <a:off x="0" y="6614946"/>
            <a:ext cx="104897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 err="1">
                <a:latin typeface="Lucida grande" panose="020B0502040204020203"/>
              </a:rPr>
              <a:t>Shirvastava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fr-FR" sz="1000" dirty="0" err="1">
                <a:latin typeface="Lucida grande" panose="020B0502040204020203"/>
              </a:rPr>
              <a:t>Macromolecules</a:t>
            </a:r>
            <a:r>
              <a:rPr lang="fr-FR" sz="1000" dirty="0">
                <a:latin typeface="Lucida grande" panose="020B0502040204020203"/>
              </a:rPr>
              <a:t> 2018, 51, 9839−9849; </a:t>
            </a:r>
            <a:r>
              <a:rPr lang="fr-FR" sz="1000" dirty="0" err="1">
                <a:latin typeface="Lucida grande" panose="020B0502040204020203"/>
              </a:rPr>
              <a:t>Kusoglu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nl-NL" sz="1000" dirty="0">
                <a:latin typeface="Lucida grande" panose="020B0502040204020203"/>
              </a:rPr>
              <a:t>Adv. Funct. Mater. 2016, 26, 4961–4975; </a:t>
            </a:r>
            <a:r>
              <a:rPr lang="fr-FR" sz="1000" dirty="0">
                <a:latin typeface="Lucida grande" panose="020B0502040204020203"/>
              </a:rPr>
              <a:t>K. Kodama et al. </a:t>
            </a:r>
            <a:r>
              <a:rPr lang="fr-FR" sz="1000" dirty="0" err="1">
                <a:latin typeface="Lucida grande" panose="020B0502040204020203"/>
              </a:rPr>
              <a:t>Electrochemistry</a:t>
            </a:r>
            <a:r>
              <a:rPr lang="fr-FR" sz="1000" dirty="0">
                <a:latin typeface="Lucida grande" panose="020B0502040204020203"/>
              </a:rPr>
              <a:t> Communications 36 (2013) 26–28</a:t>
            </a:r>
            <a:endParaRPr lang="en-US" sz="1000" dirty="0">
              <a:latin typeface="Lucida grande" panose="020B0502040204020203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3DABBC-E019-6EAE-161F-D661518CA8A1}"/>
              </a:ext>
            </a:extLst>
          </p:cNvPr>
          <p:cNvCxnSpPr>
            <a:cxnSpLocks/>
          </p:cNvCxnSpPr>
          <p:nvPr/>
        </p:nvCxnSpPr>
        <p:spPr>
          <a:xfrm>
            <a:off x="1133475" y="3820905"/>
            <a:ext cx="1105852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AB6310-C788-B888-65CC-C1F8E6808E9F}"/>
              </a:ext>
            </a:extLst>
          </p:cNvPr>
          <p:cNvGrpSpPr/>
          <p:nvPr/>
        </p:nvGrpSpPr>
        <p:grpSpPr>
          <a:xfrm>
            <a:off x="3602342" y="3900231"/>
            <a:ext cx="2810933" cy="2606193"/>
            <a:chOff x="3602342" y="3900231"/>
            <a:chExt cx="2810933" cy="260619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EF58497-E13A-0CF2-5CDC-050DEBAD4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02342" y="4319851"/>
              <a:ext cx="2665912" cy="2186573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F7EB26E-0424-E890-07C3-835A20D4DEC8}"/>
                </a:ext>
              </a:extLst>
            </p:cNvPr>
            <p:cNvSpPr txBox="1"/>
            <p:nvPr/>
          </p:nvSpPr>
          <p:spPr>
            <a:xfrm>
              <a:off x="3602342" y="3900231"/>
              <a:ext cx="28109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Hydration / Humidity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AFDC01-C0AF-9729-42E5-10513A83B6EF}"/>
              </a:ext>
            </a:extLst>
          </p:cNvPr>
          <p:cNvSpPr txBox="1"/>
          <p:nvPr/>
        </p:nvSpPr>
        <p:spPr>
          <a:xfrm>
            <a:off x="276224" y="2035847"/>
            <a:ext cx="264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structure?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068699-4653-854C-D9BE-38F1FAA3F152}"/>
              </a:ext>
            </a:extLst>
          </p:cNvPr>
          <p:cNvSpPr txBox="1"/>
          <p:nvPr/>
        </p:nvSpPr>
        <p:spPr>
          <a:xfrm>
            <a:off x="276224" y="4870948"/>
            <a:ext cx="232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operation?</a:t>
            </a:r>
          </a:p>
        </p:txBody>
      </p:sp>
    </p:spTree>
    <p:extLst>
      <p:ext uri="{BB962C8B-B14F-4D97-AF65-F5344CB8AC3E}">
        <p14:creationId xmlns:p14="http://schemas.microsoft.com/office/powerpoint/2010/main" val="381186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D435-6CE6-CC08-1100-F94AFF21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2A977D-29F9-4A50-DCAF-0D53CAF2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20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270D85-5959-A30E-41AC-116B99F88414}"/>
              </a:ext>
            </a:extLst>
          </p:cNvPr>
          <p:cNvGrpSpPr/>
          <p:nvPr/>
        </p:nvGrpSpPr>
        <p:grpSpPr>
          <a:xfrm>
            <a:off x="535315" y="3429000"/>
            <a:ext cx="7900548" cy="1542507"/>
            <a:chOff x="611252" y="4175563"/>
            <a:chExt cx="7900548" cy="154250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9761517-9595-2390-AD91-3794692D7D6E}"/>
                </a:ext>
              </a:extLst>
            </p:cNvPr>
            <p:cNvGrpSpPr/>
            <p:nvPr/>
          </p:nvGrpSpPr>
          <p:grpSpPr>
            <a:xfrm>
              <a:off x="611252" y="4175563"/>
              <a:ext cx="7900548" cy="1542507"/>
              <a:chOff x="814452" y="4273896"/>
              <a:chExt cx="7900548" cy="154250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94630D6-E09D-344A-2CA8-D40B042A64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6296" r="32491"/>
              <a:stretch/>
            </p:blipFill>
            <p:spPr>
              <a:xfrm>
                <a:off x="4810502" y="4283254"/>
                <a:ext cx="2015209" cy="1530229"/>
              </a:xfrm>
              <a:prstGeom prst="rect">
                <a:avLst/>
              </a:prstGeom>
            </p:spPr>
          </p:pic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1B9C9F2A-F3C2-71C3-9D2A-91623CAA3B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272" t="43350"/>
              <a:stretch/>
            </p:blipFill>
            <p:spPr bwMode="auto">
              <a:xfrm>
                <a:off x="6860268" y="4318432"/>
                <a:ext cx="1854732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>
                <a:extLst>
                  <a:ext uri="{FF2B5EF4-FFF2-40B4-BE49-F238E27FC236}">
                    <a16:creationId xmlns:a16="http://schemas.microsoft.com/office/drawing/2014/main" id="{1339580A-9260-1F50-665C-7FA5DA4603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350" r="63211"/>
              <a:stretch/>
            </p:blipFill>
            <p:spPr bwMode="auto">
              <a:xfrm>
                <a:off x="2665527" y="4315512"/>
                <a:ext cx="2375148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97EBA11-4E1E-5B1B-79B2-B76E44DA24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3856"/>
              <a:stretch/>
            </p:blipFill>
            <p:spPr>
              <a:xfrm>
                <a:off x="814452" y="4273896"/>
                <a:ext cx="2333561" cy="1530229"/>
              </a:xfrm>
              <a:prstGeom prst="rect">
                <a:avLst/>
              </a:prstGeom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D875D9-34F8-7CBA-D7C2-5E97825F7304}"/>
                </a:ext>
              </a:extLst>
            </p:cNvPr>
            <p:cNvSpPr/>
            <p:nvPr/>
          </p:nvSpPr>
          <p:spPr>
            <a:xfrm>
              <a:off x="2099733" y="434801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272D29-9B87-6533-EE33-E2FA6BD02935}"/>
                </a:ext>
              </a:extLst>
            </p:cNvPr>
            <p:cNvSpPr/>
            <p:nvPr/>
          </p:nvSpPr>
          <p:spPr>
            <a:xfrm>
              <a:off x="3950808" y="4348009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59BC34-0C4B-4FF2-E360-60AACCF15739}"/>
                </a:ext>
              </a:extLst>
            </p:cNvPr>
            <p:cNvSpPr/>
            <p:nvPr/>
          </p:nvSpPr>
          <p:spPr>
            <a:xfrm>
              <a:off x="5801058" y="430114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9B7204-6E6C-7CE0-A07E-A7FA0EFBD9FF}"/>
                </a:ext>
              </a:extLst>
            </p:cNvPr>
            <p:cNvSpPr/>
            <p:nvPr/>
          </p:nvSpPr>
          <p:spPr>
            <a:xfrm>
              <a:off x="7622534" y="4354447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825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102A-4A1D-C15E-EC10-B7C5C43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Ionomer morphology underlies key questions in PEMFCs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C1DCF-50CC-9F9C-3077-5D08EFDE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6DEC90-4FAA-A677-30F2-4B4D54C2D30E}"/>
              </a:ext>
            </a:extLst>
          </p:cNvPr>
          <p:cNvSpPr txBox="1"/>
          <p:nvPr/>
        </p:nvSpPr>
        <p:spPr>
          <a:xfrm>
            <a:off x="7866406" y="3901404"/>
            <a:ext cx="281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Pt poisoning mechanism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E470DD-6841-1820-C15D-9763ED40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10" y="1412106"/>
            <a:ext cx="2989476" cy="22860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4BC7D2-0A7E-8CC0-602F-3041297AB324}"/>
              </a:ext>
            </a:extLst>
          </p:cNvPr>
          <p:cNvSpPr txBox="1"/>
          <p:nvPr/>
        </p:nvSpPr>
        <p:spPr>
          <a:xfrm>
            <a:off x="7866406" y="1053819"/>
            <a:ext cx="2636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Confinement effects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04BA56-1A24-62E7-C9B7-5D7E6B5DB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989" y="4351234"/>
            <a:ext cx="2837901" cy="21238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872161-DD78-9D80-FD09-8F589FF642C6}"/>
              </a:ext>
            </a:extLst>
          </p:cNvPr>
          <p:cNvSpPr txBox="1"/>
          <p:nvPr/>
        </p:nvSpPr>
        <p:spPr>
          <a:xfrm>
            <a:off x="3700390" y="1070558"/>
            <a:ext cx="2636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Sidechain effects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79A0ED7-9D8E-F973-DAA3-403039012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860" y="1590942"/>
            <a:ext cx="3921898" cy="20221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A6DF21F-A0B2-E74A-A6FE-5D09BB4FC374}"/>
              </a:ext>
            </a:extLst>
          </p:cNvPr>
          <p:cNvSpPr txBox="1"/>
          <p:nvPr/>
        </p:nvSpPr>
        <p:spPr>
          <a:xfrm>
            <a:off x="0" y="6614946"/>
            <a:ext cx="104897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 err="1">
                <a:latin typeface="Lucida grande" panose="020B0502040204020203"/>
              </a:rPr>
              <a:t>Shirvastava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fr-FR" sz="1000" dirty="0" err="1">
                <a:latin typeface="Lucida grande" panose="020B0502040204020203"/>
              </a:rPr>
              <a:t>Macromolecules</a:t>
            </a:r>
            <a:r>
              <a:rPr lang="fr-FR" sz="1000" dirty="0">
                <a:latin typeface="Lucida grande" panose="020B0502040204020203"/>
              </a:rPr>
              <a:t> 2018, 51, 9839−9849; </a:t>
            </a:r>
            <a:r>
              <a:rPr lang="fr-FR" sz="1000" dirty="0" err="1">
                <a:latin typeface="Lucida grande" panose="020B0502040204020203"/>
              </a:rPr>
              <a:t>Kusoglu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nl-NL" sz="1000" dirty="0">
                <a:latin typeface="Lucida grande" panose="020B0502040204020203"/>
              </a:rPr>
              <a:t>Adv. Funct. Mater. 2016, 26, 4961–4975; </a:t>
            </a:r>
            <a:r>
              <a:rPr lang="fr-FR" sz="1000" dirty="0">
                <a:latin typeface="Lucida grande" panose="020B0502040204020203"/>
              </a:rPr>
              <a:t>K. Kodama et al. </a:t>
            </a:r>
            <a:r>
              <a:rPr lang="fr-FR" sz="1000" dirty="0" err="1">
                <a:latin typeface="Lucida grande" panose="020B0502040204020203"/>
              </a:rPr>
              <a:t>Electrochemistry</a:t>
            </a:r>
            <a:r>
              <a:rPr lang="fr-FR" sz="1000" dirty="0">
                <a:latin typeface="Lucida grande" panose="020B0502040204020203"/>
              </a:rPr>
              <a:t> Communications 36 (2013) 26–28</a:t>
            </a:r>
            <a:endParaRPr lang="en-US" sz="1000" dirty="0">
              <a:latin typeface="Lucida grande" panose="020B0502040204020203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3DABBC-E019-6EAE-161F-D661518CA8A1}"/>
              </a:ext>
            </a:extLst>
          </p:cNvPr>
          <p:cNvCxnSpPr>
            <a:cxnSpLocks/>
          </p:cNvCxnSpPr>
          <p:nvPr/>
        </p:nvCxnSpPr>
        <p:spPr>
          <a:xfrm>
            <a:off x="1133475" y="3820905"/>
            <a:ext cx="1105852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9EF58497-E13A-0CF2-5CDC-050DEBAD4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2342" y="4319851"/>
            <a:ext cx="2665912" cy="218657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F7EB26E-0424-E890-07C3-835A20D4DEC8}"/>
              </a:ext>
            </a:extLst>
          </p:cNvPr>
          <p:cNvSpPr txBox="1"/>
          <p:nvPr/>
        </p:nvSpPr>
        <p:spPr>
          <a:xfrm>
            <a:off x="3602342" y="3900231"/>
            <a:ext cx="281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Hydration / Humidity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AFDC01-C0AF-9729-42E5-10513A83B6EF}"/>
              </a:ext>
            </a:extLst>
          </p:cNvPr>
          <p:cNvSpPr txBox="1"/>
          <p:nvPr/>
        </p:nvSpPr>
        <p:spPr>
          <a:xfrm>
            <a:off x="276224" y="2035847"/>
            <a:ext cx="264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structure?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068699-4653-854C-D9BE-38F1FAA3F152}"/>
              </a:ext>
            </a:extLst>
          </p:cNvPr>
          <p:cNvSpPr txBox="1"/>
          <p:nvPr/>
        </p:nvSpPr>
        <p:spPr>
          <a:xfrm>
            <a:off x="276224" y="4870948"/>
            <a:ext cx="232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operation?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8ECB8A-4575-DE91-B845-FF61F8252798}"/>
              </a:ext>
            </a:extLst>
          </p:cNvPr>
          <p:cNvSpPr/>
          <p:nvPr/>
        </p:nvSpPr>
        <p:spPr>
          <a:xfrm>
            <a:off x="0" y="944745"/>
            <a:ext cx="12192000" cy="5913255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52020F-AA20-DB42-22ED-D24F64F46882}"/>
              </a:ext>
            </a:extLst>
          </p:cNvPr>
          <p:cNvSpPr/>
          <p:nvPr/>
        </p:nvSpPr>
        <p:spPr>
          <a:xfrm>
            <a:off x="2414788" y="3162847"/>
            <a:ext cx="7362424" cy="13080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 seek to provide molecular details underlying complex polymer morphologies by developing and applying robust theories.</a:t>
            </a:r>
          </a:p>
        </p:txBody>
      </p:sp>
    </p:spTree>
    <p:extLst>
      <p:ext uri="{BB962C8B-B14F-4D97-AF65-F5344CB8AC3E}">
        <p14:creationId xmlns:p14="http://schemas.microsoft.com/office/powerpoint/2010/main" val="76111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r>
              <a:rPr lang="en-US" dirty="0"/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Brief derivation of our self-consistent field theory</a:t>
            </a:r>
          </a:p>
          <a:p>
            <a:pPr lvl="1"/>
            <a:r>
              <a:rPr lang="en-US" dirty="0"/>
              <a:t>What are the key equations for studying the morphologies of PEMs? </a:t>
            </a:r>
          </a:p>
          <a:p>
            <a:pPr lvl="1"/>
            <a:endParaRPr lang="en-US" dirty="0"/>
          </a:p>
          <a:p>
            <a:r>
              <a:rPr lang="en-US" dirty="0"/>
              <a:t>Proposal for application to Ionomer—Pt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r>
              <a:rPr lang="en-US" dirty="0"/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Brief derivation of our self-consistent field theory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equations for studying the morphologies of PEMs? 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Proposal for application to Ionomer—Pt interface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E0A3-D444-001B-F6EF-2BF1ED77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1938000" cy="800128"/>
          </a:xfrm>
        </p:spPr>
        <p:txBody>
          <a:bodyPr>
            <a:noAutofit/>
          </a:bodyPr>
          <a:lstStyle/>
          <a:p>
            <a:r>
              <a:rPr lang="en-US" sz="3200" dirty="0"/>
              <a:t>Polyelectrolyte behavior is controlled by three main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9AD9A-E8EC-17A9-98C9-115B5334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E85959-1280-DD0B-1B71-DE95399BFF74}"/>
              </a:ext>
            </a:extLst>
          </p:cNvPr>
          <p:cNvSpPr txBox="1"/>
          <p:nvPr/>
        </p:nvSpPr>
        <p:spPr>
          <a:xfrm>
            <a:off x="888388" y="2123448"/>
            <a:ext cx="9598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Electrostatics (repulsion) – charged monomeric groups and dissolved salt 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A8F89A-ED00-9A66-BB32-CF4C5AEF305B}"/>
              </a:ext>
            </a:extLst>
          </p:cNvPr>
          <p:cNvSpPr txBox="1"/>
          <p:nvPr/>
        </p:nvSpPr>
        <p:spPr>
          <a:xfrm>
            <a:off x="888389" y="1153741"/>
            <a:ext cx="97623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Elasticity – polymer chains are formed by a series of connected monomers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2F2E3C-5B3A-3AB9-4DD0-E833FA42EA46}"/>
              </a:ext>
            </a:extLst>
          </p:cNvPr>
          <p:cNvSpPr txBox="1"/>
          <p:nvPr/>
        </p:nvSpPr>
        <p:spPr>
          <a:xfrm>
            <a:off x="888388" y="1625158"/>
            <a:ext cx="107161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Hydrophobicity (attraction) – van der Waals interactions between monomers and solvent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77C4C-7400-1F6B-9F1C-C83A550AEE5A}"/>
              </a:ext>
            </a:extLst>
          </p:cNvPr>
          <p:cNvGrpSpPr/>
          <p:nvPr/>
        </p:nvGrpSpPr>
        <p:grpSpPr>
          <a:xfrm rot="2166680">
            <a:off x="4318872" y="3075767"/>
            <a:ext cx="855938" cy="1999940"/>
            <a:chOff x="10128639" y="1461371"/>
            <a:chExt cx="855938" cy="199994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2E7429E-6D6A-2674-A811-911A613AB544}"/>
                </a:ext>
              </a:extLst>
            </p:cNvPr>
            <p:cNvSpPr/>
            <p:nvPr/>
          </p:nvSpPr>
          <p:spPr>
            <a:xfrm rot="1846016">
              <a:off x="10305259" y="2060580"/>
              <a:ext cx="679318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B4A47E5-BFE6-0E48-1DFF-9DAA4718F0A5}"/>
                </a:ext>
              </a:extLst>
            </p:cNvPr>
            <p:cNvSpPr/>
            <p:nvPr/>
          </p:nvSpPr>
          <p:spPr>
            <a:xfrm rot="18836409" flipV="1">
              <a:off x="10116444" y="2832927"/>
              <a:ext cx="967185" cy="289584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4839013-A414-1786-CD6C-ABDBAB49E0B4}"/>
                </a:ext>
              </a:extLst>
            </p:cNvPr>
            <p:cNvSpPr/>
            <p:nvPr/>
          </p:nvSpPr>
          <p:spPr>
            <a:xfrm rot="18240908">
              <a:off x="10160672" y="1636211"/>
              <a:ext cx="666526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E539E9-558A-5369-FD6F-47D4F6FD9383}"/>
                </a:ext>
              </a:extLst>
            </p:cNvPr>
            <p:cNvSpPr/>
            <p:nvPr/>
          </p:nvSpPr>
          <p:spPr>
            <a:xfrm>
              <a:off x="10261601" y="2048934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635BD87-5E01-4CC9-BD0B-3DCA44A59B38}"/>
                </a:ext>
              </a:extLst>
            </p:cNvPr>
            <p:cNvSpPr/>
            <p:nvPr/>
          </p:nvSpPr>
          <p:spPr>
            <a:xfrm>
              <a:off x="10761132" y="2508149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D1F2E7-86F4-2792-9ECA-71A7084F77CA}"/>
                </a:ext>
              </a:extLst>
            </p:cNvPr>
            <p:cNvSpPr/>
            <p:nvPr/>
          </p:nvSpPr>
          <p:spPr>
            <a:xfrm>
              <a:off x="10737905" y="146137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102F6B-E5D1-039E-D06F-FE7289DCBA05}"/>
                </a:ext>
              </a:extLst>
            </p:cNvPr>
            <p:cNvSpPr/>
            <p:nvPr/>
          </p:nvSpPr>
          <p:spPr>
            <a:xfrm>
              <a:off x="10128639" y="313522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2D51015-2E20-E2E9-F1B9-CD9F58C0EAC9}"/>
              </a:ext>
            </a:extLst>
          </p:cNvPr>
          <p:cNvGrpSpPr/>
          <p:nvPr/>
        </p:nvGrpSpPr>
        <p:grpSpPr>
          <a:xfrm>
            <a:off x="3497092" y="2931247"/>
            <a:ext cx="2383637" cy="2195307"/>
            <a:chOff x="3497092" y="2931247"/>
            <a:chExt cx="2383637" cy="219530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15523F-3743-94C5-5A4C-555E99DEC192}"/>
                </a:ext>
              </a:extLst>
            </p:cNvPr>
            <p:cNvSpPr/>
            <p:nvPr/>
          </p:nvSpPr>
          <p:spPr>
            <a:xfrm>
              <a:off x="3581506" y="3829890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256BC09-6F56-9DFC-6F4B-D3FDE0236CDC}"/>
                </a:ext>
              </a:extLst>
            </p:cNvPr>
            <p:cNvSpPr/>
            <p:nvPr/>
          </p:nvSpPr>
          <p:spPr>
            <a:xfrm>
              <a:off x="3497092" y="4816514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50F3320-F06E-F4AE-F3E7-A8F66CC72173}"/>
                </a:ext>
              </a:extLst>
            </p:cNvPr>
            <p:cNvSpPr/>
            <p:nvPr/>
          </p:nvSpPr>
          <p:spPr>
            <a:xfrm>
              <a:off x="4204839" y="3191769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A333714-DEA6-9E78-1F8C-96296BEA17E7}"/>
                </a:ext>
              </a:extLst>
            </p:cNvPr>
            <p:cNvSpPr/>
            <p:nvPr/>
          </p:nvSpPr>
          <p:spPr>
            <a:xfrm>
              <a:off x="5491654" y="44192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701155-DAA8-9D1F-979A-D6EC75AA2313}"/>
                </a:ext>
              </a:extLst>
            </p:cNvPr>
            <p:cNvSpPr/>
            <p:nvPr/>
          </p:nvSpPr>
          <p:spPr>
            <a:xfrm>
              <a:off x="4322996" y="39650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1DEC2E7-EAD4-D3F6-2553-BE925BEDFEC7}"/>
                </a:ext>
              </a:extLst>
            </p:cNvPr>
            <p:cNvSpPr/>
            <p:nvPr/>
          </p:nvSpPr>
          <p:spPr>
            <a:xfrm>
              <a:off x="5711901" y="2931247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4BC797-B045-EAAA-50E3-7F15BAC17C9A}"/>
                </a:ext>
              </a:extLst>
            </p:cNvPr>
            <p:cNvSpPr/>
            <p:nvPr/>
          </p:nvSpPr>
          <p:spPr>
            <a:xfrm>
              <a:off x="4527455" y="4957726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BF065E0-3EC6-3860-D53A-6E7624312011}"/>
              </a:ext>
            </a:extLst>
          </p:cNvPr>
          <p:cNvGrpSpPr/>
          <p:nvPr/>
        </p:nvGrpSpPr>
        <p:grpSpPr>
          <a:xfrm>
            <a:off x="3717652" y="3131803"/>
            <a:ext cx="2013582" cy="1767674"/>
            <a:chOff x="3717652" y="3131803"/>
            <a:chExt cx="2013582" cy="176767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6F1B202-7C52-2797-DF6B-A77B98AA0FA3}"/>
                </a:ext>
              </a:extLst>
            </p:cNvPr>
            <p:cNvCxnSpPr>
              <a:cxnSpLocks/>
            </p:cNvCxnSpPr>
            <p:nvPr/>
          </p:nvCxnSpPr>
          <p:spPr>
            <a:xfrm>
              <a:off x="4363425" y="3360597"/>
              <a:ext cx="256798" cy="24284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DF9F648-9455-CFE9-5B14-DF84BC9C03DC}"/>
                </a:ext>
              </a:extLst>
            </p:cNvPr>
            <p:cNvCxnSpPr>
              <a:cxnSpLocks/>
            </p:cNvCxnSpPr>
            <p:nvPr/>
          </p:nvCxnSpPr>
          <p:spPr>
            <a:xfrm>
              <a:off x="3727523" y="4020857"/>
              <a:ext cx="187560" cy="25185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B124CCB-FA14-8242-FB7C-5CFEC8599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9730" y="3131803"/>
              <a:ext cx="141504" cy="256074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BB3D3AC-BE84-2C70-B27A-F0E24BCAD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7652" y="4656683"/>
              <a:ext cx="207302" cy="159831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242C85-A398-1978-E937-51D52363BED4}"/>
                </a:ext>
              </a:extLst>
            </p:cNvPr>
            <p:cNvCxnSpPr>
              <a:cxnSpLocks/>
            </p:cNvCxnSpPr>
            <p:nvPr/>
          </p:nvCxnSpPr>
          <p:spPr>
            <a:xfrm>
              <a:off x="4502832" y="4111841"/>
              <a:ext cx="256798" cy="18912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8EBDD9F-D5B0-7F67-E15F-8E927CCCF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6283" y="4599914"/>
              <a:ext cx="139329" cy="299563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1C71BB5-498C-64D5-562B-3539040A1D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4827" y="4453363"/>
              <a:ext cx="333751" cy="22455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E985F08-1AC8-F9E1-273C-328FB26BFE52}"/>
              </a:ext>
            </a:extLst>
          </p:cNvPr>
          <p:cNvCxnSpPr>
            <a:cxnSpLocks/>
          </p:cNvCxnSpPr>
          <p:nvPr/>
        </p:nvCxnSpPr>
        <p:spPr>
          <a:xfrm flipH="1">
            <a:off x="4984374" y="3645909"/>
            <a:ext cx="444936" cy="61342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BA2102F-6C1B-EFA5-05A1-494B48606A40}"/>
              </a:ext>
            </a:extLst>
          </p:cNvPr>
          <p:cNvGrpSpPr/>
          <p:nvPr/>
        </p:nvGrpSpPr>
        <p:grpSpPr>
          <a:xfrm>
            <a:off x="7569589" y="3151581"/>
            <a:ext cx="1564313" cy="338554"/>
            <a:chOff x="7569589" y="3151581"/>
            <a:chExt cx="1564313" cy="33855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AF8AF0-104F-9D82-4310-5C8F7DB979E7}"/>
                </a:ext>
              </a:extLst>
            </p:cNvPr>
            <p:cNvSpPr/>
            <p:nvPr/>
          </p:nvSpPr>
          <p:spPr>
            <a:xfrm rot="2166680">
              <a:off x="7569589" y="3213928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FD10B0B-9C59-B512-CDD4-94E7DCED1B11}"/>
                </a:ext>
              </a:extLst>
            </p:cNvPr>
            <p:cNvSpPr txBox="1"/>
            <p:nvPr/>
          </p:nvSpPr>
          <p:spPr>
            <a:xfrm>
              <a:off x="7898088" y="3151581"/>
              <a:ext cx="12358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Monomer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585E2BE-B9B8-6AA9-9A64-56DF47FB91DC}"/>
              </a:ext>
            </a:extLst>
          </p:cNvPr>
          <p:cNvGrpSpPr/>
          <p:nvPr/>
        </p:nvGrpSpPr>
        <p:grpSpPr>
          <a:xfrm>
            <a:off x="7603868" y="3597423"/>
            <a:ext cx="1386601" cy="338554"/>
            <a:chOff x="7603868" y="3597423"/>
            <a:chExt cx="1386601" cy="33855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6C3546F-6F70-8D35-0B67-9D86C3852F26}"/>
                </a:ext>
              </a:extLst>
            </p:cNvPr>
            <p:cNvSpPr/>
            <p:nvPr/>
          </p:nvSpPr>
          <p:spPr>
            <a:xfrm>
              <a:off x="7603868" y="369485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50B520-9A8A-545B-AF39-83D208DC5020}"/>
                </a:ext>
              </a:extLst>
            </p:cNvPr>
            <p:cNvSpPr txBox="1"/>
            <p:nvPr/>
          </p:nvSpPr>
          <p:spPr>
            <a:xfrm>
              <a:off x="8041524" y="3597423"/>
              <a:ext cx="94894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Solvent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C59272D-1E46-1136-075E-BE9FCDB2F919}"/>
              </a:ext>
            </a:extLst>
          </p:cNvPr>
          <p:cNvGrpSpPr/>
          <p:nvPr/>
        </p:nvGrpSpPr>
        <p:grpSpPr>
          <a:xfrm>
            <a:off x="7642562" y="4105736"/>
            <a:ext cx="1354334" cy="784396"/>
            <a:chOff x="7642562" y="4105736"/>
            <a:chExt cx="1354334" cy="78439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CF3971A-2BF5-51B2-00CA-95F8F0BCE540}"/>
                </a:ext>
              </a:extLst>
            </p:cNvPr>
            <p:cNvSpPr/>
            <p:nvPr/>
          </p:nvSpPr>
          <p:spPr>
            <a:xfrm>
              <a:off x="7642562" y="421998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2CEFB2-A055-58E2-31D9-1195DF39DAE2}"/>
                </a:ext>
              </a:extLst>
            </p:cNvPr>
            <p:cNvSpPr/>
            <p:nvPr/>
          </p:nvSpPr>
          <p:spPr>
            <a:xfrm>
              <a:off x="7642562" y="4676953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/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/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FE6C4E74-C8F8-9ADB-E1BB-31A64932F8EF}"/>
              </a:ext>
            </a:extLst>
          </p:cNvPr>
          <p:cNvSpPr txBox="1"/>
          <p:nvPr/>
        </p:nvSpPr>
        <p:spPr>
          <a:xfrm>
            <a:off x="888388" y="5449876"/>
            <a:ext cx="9985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The relative strengths of these interactions are determined by monomer chemistry (e.g., backbone, sidechain EW, etc.) and environment (e.g., temperature, humidity)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6F9D2DE-D281-E11D-3D0F-93F295115629}"/>
              </a:ext>
            </a:extLst>
          </p:cNvPr>
          <p:cNvGrpSpPr/>
          <p:nvPr/>
        </p:nvGrpSpPr>
        <p:grpSpPr>
          <a:xfrm>
            <a:off x="2974030" y="2801724"/>
            <a:ext cx="3580411" cy="2211478"/>
            <a:chOff x="2974030" y="2801724"/>
            <a:chExt cx="3580411" cy="221147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879BA41-69D4-D57C-CA10-1C88C7343159}"/>
                </a:ext>
              </a:extLst>
            </p:cNvPr>
            <p:cNvSpPr/>
            <p:nvPr/>
          </p:nvSpPr>
          <p:spPr>
            <a:xfrm>
              <a:off x="3736244" y="3314877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3B9514F-4219-DB91-9433-16A30D5516B2}"/>
                </a:ext>
              </a:extLst>
            </p:cNvPr>
            <p:cNvSpPr/>
            <p:nvPr/>
          </p:nvSpPr>
          <p:spPr>
            <a:xfrm>
              <a:off x="5875582" y="4464590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B72B26-89B5-BCE4-5AC2-927D7124B64B}"/>
                </a:ext>
              </a:extLst>
            </p:cNvPr>
            <p:cNvSpPr/>
            <p:nvPr/>
          </p:nvSpPr>
          <p:spPr>
            <a:xfrm>
              <a:off x="6463001" y="2882496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17172AE-3EC4-929A-CD2F-6C06792BD1B6}"/>
                </a:ext>
              </a:extLst>
            </p:cNvPr>
            <p:cNvSpPr/>
            <p:nvPr/>
          </p:nvSpPr>
          <p:spPr>
            <a:xfrm>
              <a:off x="5589730" y="3952620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EA95E3B-D232-5ACD-2F67-90DED5EDDC31}"/>
                </a:ext>
              </a:extLst>
            </p:cNvPr>
            <p:cNvSpPr/>
            <p:nvPr/>
          </p:nvSpPr>
          <p:spPr>
            <a:xfrm>
              <a:off x="5329325" y="291481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CD50764-B82B-5C26-D067-DD6E48353B12}"/>
                </a:ext>
              </a:extLst>
            </p:cNvPr>
            <p:cNvSpPr/>
            <p:nvPr/>
          </p:nvSpPr>
          <p:spPr>
            <a:xfrm>
              <a:off x="4060235" y="366142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4DEBC58-008B-278E-F748-61EBC55B3CBE}"/>
                </a:ext>
              </a:extLst>
            </p:cNvPr>
            <p:cNvSpPr/>
            <p:nvPr/>
          </p:nvSpPr>
          <p:spPr>
            <a:xfrm>
              <a:off x="5137039" y="378702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6F60CA9-D72A-4C97-F77E-3C22ACAEA87C}"/>
                </a:ext>
              </a:extLst>
            </p:cNvPr>
            <p:cNvSpPr/>
            <p:nvPr/>
          </p:nvSpPr>
          <p:spPr>
            <a:xfrm>
              <a:off x="5195982" y="492176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AF56A12-6B63-6ECB-CCE3-2D4A0807224C}"/>
                </a:ext>
              </a:extLst>
            </p:cNvPr>
            <p:cNvSpPr/>
            <p:nvPr/>
          </p:nvSpPr>
          <p:spPr>
            <a:xfrm>
              <a:off x="3386061" y="4384378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726649F-582E-1996-1000-8612A60E81DA}"/>
                </a:ext>
              </a:extLst>
            </p:cNvPr>
            <p:cNvSpPr/>
            <p:nvPr/>
          </p:nvSpPr>
          <p:spPr>
            <a:xfrm>
              <a:off x="2974030" y="4088189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7E82682-E447-468D-2CC2-DEAFEA09CAE7}"/>
                </a:ext>
              </a:extLst>
            </p:cNvPr>
            <p:cNvSpPr/>
            <p:nvPr/>
          </p:nvSpPr>
          <p:spPr>
            <a:xfrm>
              <a:off x="4238114" y="2801724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EA2942B-D1A5-B3DE-F363-8011D39B22E3}"/>
                </a:ext>
              </a:extLst>
            </p:cNvPr>
            <p:cNvSpPr/>
            <p:nvPr/>
          </p:nvSpPr>
          <p:spPr>
            <a:xfrm>
              <a:off x="4238114" y="445336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D8CBC88-8874-90F6-3C9B-4BA9DE4ACC04}"/>
                </a:ext>
              </a:extLst>
            </p:cNvPr>
            <p:cNvSpPr/>
            <p:nvPr/>
          </p:nvSpPr>
          <p:spPr>
            <a:xfrm rot="2166680">
              <a:off x="5401125" y="3418458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7E2A441-F9A0-1B38-2DB2-F16CB9D3DE76}"/>
                </a:ext>
              </a:extLst>
            </p:cNvPr>
            <p:cNvSpPr/>
            <p:nvPr/>
          </p:nvSpPr>
          <p:spPr>
            <a:xfrm rot="2166680">
              <a:off x="4797631" y="4279092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07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3A4A-D76A-2A8C-1FFD-2A10844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44617"/>
            <a:ext cx="12005733" cy="800128"/>
          </a:xfrm>
        </p:spPr>
        <p:txBody>
          <a:bodyPr>
            <a:noAutofit/>
          </a:bodyPr>
          <a:lstStyle/>
          <a:p>
            <a:r>
              <a:rPr lang="en-US" sz="3600" dirty="0"/>
              <a:t>These interactions dictate polyelectrolyte morphology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881E-6879-9FD8-6548-5A30B51A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6" y="1203648"/>
            <a:ext cx="9900709" cy="1260308"/>
          </a:xfrm>
        </p:spPr>
        <p:txBody>
          <a:bodyPr>
            <a:noAutofit/>
          </a:bodyPr>
          <a:lstStyle/>
          <a:p>
            <a:r>
              <a:rPr lang="en-US" sz="1800" dirty="0"/>
              <a:t>Competition between hydrophobicity, long-range electrostatics, and polymer elasticity can lead to complex morphologies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66836-4901-42E5-0F6C-82E2CD4D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/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ucida grande" panose="020B0502040204020203"/>
                  </a:rPr>
                  <a:t>Example: moderately charged brushes for decreasing hydrophobicities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en-US" dirty="0">
                  <a:latin typeface="Lucida grande" panose="020B0502040204020203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blipFill>
                <a:blip r:embed="rId3"/>
                <a:stretch>
                  <a:fillRect l="-445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8929223-8C5D-7644-4D99-4F3662B031DE}"/>
              </a:ext>
            </a:extLst>
          </p:cNvPr>
          <p:cNvGrpSpPr/>
          <p:nvPr/>
        </p:nvGrpSpPr>
        <p:grpSpPr>
          <a:xfrm>
            <a:off x="438544" y="2567672"/>
            <a:ext cx="10387148" cy="3938569"/>
            <a:chOff x="438544" y="2567672"/>
            <a:chExt cx="10387148" cy="3938569"/>
          </a:xfrm>
        </p:grpSpPr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4633EBB7-CF33-1060-38F9-46685CA89C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6733"/>
            <a:stretch/>
          </p:blipFill>
          <p:spPr>
            <a:xfrm>
              <a:off x="8576735" y="4275197"/>
              <a:ext cx="1786997" cy="147569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F3D4C9-7B1A-9709-5B6D-4D81F5F3D0BE}"/>
                </a:ext>
              </a:extLst>
            </p:cNvPr>
            <p:cNvSpPr txBox="1"/>
            <p:nvPr/>
          </p:nvSpPr>
          <p:spPr>
            <a:xfrm>
              <a:off x="1831432" y="5845438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condensed</a:t>
              </a:r>
            </a:p>
            <a:p>
              <a:pPr algn="ctr"/>
              <a:r>
                <a:rPr lang="en-US" dirty="0">
                  <a:latin typeface="Lucida grande" panose="020B0502040204020203"/>
                </a:rPr>
                <a:t>(Attraction-dominated)</a:t>
              </a:r>
            </a:p>
          </p:txBody>
        </p:sp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6C969A70-51BF-C06F-60CF-CC73117D0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8452"/>
            <a:stretch/>
          </p:blipFill>
          <p:spPr>
            <a:xfrm>
              <a:off x="2728356" y="4208522"/>
              <a:ext cx="886911" cy="1475690"/>
            </a:xfrm>
            <a:prstGeom prst="rect">
              <a:avLst/>
            </a:prstGeom>
          </p:spPr>
        </p:pic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6B4258D2-5525-4F91-4D14-13C296714A78}"/>
                </a:ext>
              </a:extLst>
            </p:cNvPr>
            <p:cNvSpPr txBox="1"/>
            <p:nvPr/>
          </p:nvSpPr>
          <p:spPr>
            <a:xfrm>
              <a:off x="8301567" y="5859910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swollen (Repulsion-dominated)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623147-BC0F-C3E3-E0AC-0B253C1D4C58}"/>
                </a:ext>
              </a:extLst>
            </p:cNvPr>
            <p:cNvSpPr txBox="1"/>
            <p:nvPr/>
          </p:nvSpPr>
          <p:spPr>
            <a:xfrm>
              <a:off x="438544" y="2974157"/>
              <a:ext cx="16536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Polymer density distributions from SCFT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384F6C-49FF-00C5-BB9C-07BC0037DA19}"/>
                </a:ext>
              </a:extLst>
            </p:cNvPr>
            <p:cNvSpPr txBox="1"/>
            <p:nvPr/>
          </p:nvSpPr>
          <p:spPr>
            <a:xfrm>
              <a:off x="438544" y="4493368"/>
              <a:ext cx="1598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Corresponding schematic (insight)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E0F5288-7C9C-C611-A295-BEC6E4FA2C3D}"/>
                </a:ext>
              </a:extLst>
            </p:cNvPr>
            <p:cNvGrpSpPr/>
            <p:nvPr/>
          </p:nvGrpSpPr>
          <p:grpSpPr>
            <a:xfrm>
              <a:off x="2343151" y="2567672"/>
              <a:ext cx="8167823" cy="1825590"/>
              <a:chOff x="2343151" y="2567672"/>
              <a:chExt cx="8167823" cy="1825590"/>
            </a:xfrm>
          </p:grpSpPr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4FE4C90A-D9F8-EBD9-6B39-6E4F37832073}"/>
                  </a:ext>
                </a:extLst>
              </p:cNvPr>
              <p:cNvGrpSpPr/>
              <p:nvPr/>
            </p:nvGrpSpPr>
            <p:grpSpPr>
              <a:xfrm>
                <a:off x="2343151" y="2567672"/>
                <a:ext cx="8167823" cy="1825590"/>
                <a:chOff x="1813985" y="2681972"/>
                <a:chExt cx="7876820" cy="1760548"/>
              </a:xfrm>
            </p:grpSpPr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9BB0D265-5AAB-A11E-F82E-447DC61C3219}"/>
                    </a:ext>
                  </a:extLst>
                </p:cNvPr>
                <p:cNvSpPr/>
                <p:nvPr/>
              </p:nvSpPr>
              <p:spPr>
                <a:xfrm rot="5400000">
                  <a:off x="6075360" y="-704498"/>
                  <a:ext cx="125420" cy="6973890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6251A9D0-6216-1C32-F6C1-362373B4C0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55322" y="2681972"/>
                  <a:ext cx="157694" cy="170836"/>
                </a:xfrm>
                <a:prstGeom prst="rect">
                  <a:avLst/>
                </a:prstGeom>
              </p:spPr>
            </p:pic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6AD08820-59DF-74D8-4808-ECDA1FC516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13985" y="2904838"/>
                  <a:ext cx="7876820" cy="1537682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D3F32A8-3895-885F-690C-8FC6C053A76A}"/>
                  </a:ext>
                </a:extLst>
              </p:cNvPr>
              <p:cNvSpPr/>
              <p:nvPr/>
            </p:nvSpPr>
            <p:spPr>
              <a:xfrm>
                <a:off x="4734452" y="2845909"/>
                <a:ext cx="3876148" cy="14883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28E230-7FC3-0046-E410-6389C9DD259D}"/>
              </a:ext>
            </a:extLst>
          </p:cNvPr>
          <p:cNvGrpSpPr/>
          <p:nvPr/>
        </p:nvGrpSpPr>
        <p:grpSpPr>
          <a:xfrm>
            <a:off x="4766735" y="2806444"/>
            <a:ext cx="3826934" cy="3708561"/>
            <a:chOff x="4766735" y="2806444"/>
            <a:chExt cx="3826934" cy="3708561"/>
          </a:xfrm>
        </p:grpSpPr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F35A32E7-68B3-E7AE-00A2-8F5B0B593BF3}"/>
                </a:ext>
              </a:extLst>
            </p:cNvPr>
            <p:cNvSpPr txBox="1"/>
            <p:nvPr/>
          </p:nvSpPr>
          <p:spPr>
            <a:xfrm>
              <a:off x="4988452" y="5868674"/>
              <a:ext cx="23674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Microphase segregated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30D1595-FD39-920F-2435-6D2C4E6363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794" r="29771"/>
            <a:stretch/>
          </p:blipFill>
          <p:spPr>
            <a:xfrm>
              <a:off x="4797410" y="4300892"/>
              <a:ext cx="3259303" cy="147569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BC52E69-5230-BB16-F964-209D5472AB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673" r="23474"/>
            <a:stretch/>
          </p:blipFill>
          <p:spPr>
            <a:xfrm>
              <a:off x="4766735" y="2806444"/>
              <a:ext cx="3826934" cy="1594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327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polyelectrolytes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interactions that need to be accounted for?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is the interplay between these interactions important?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Brief derivation of our self-consistent field theory</a:t>
            </a:r>
          </a:p>
          <a:p>
            <a:pPr lvl="1"/>
            <a:r>
              <a:rPr lang="en-US" dirty="0"/>
              <a:t>What are the key equations for studying the morphologies of PEMs?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Proposal for application to Ionomer—Pt interface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3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0289-A243-1B0D-5664-15AF6AFC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Our SCFT systematically includes these coupled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8555-E784-80D6-BC35-3FC5217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C31592C-B018-CF88-30ED-505B8BCF3763}"/>
              </a:ext>
            </a:extLst>
          </p:cNvPr>
          <p:cNvGrpSpPr/>
          <p:nvPr/>
        </p:nvGrpSpPr>
        <p:grpSpPr>
          <a:xfrm>
            <a:off x="2157013" y="1185546"/>
            <a:ext cx="8483602" cy="820875"/>
            <a:chOff x="2157013" y="1185546"/>
            <a:chExt cx="8483602" cy="8208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6DB89B-B98D-A799-5F9A-7EA91D5476E5}"/>
                </a:ext>
              </a:extLst>
            </p:cNvPr>
            <p:cNvSpPr txBox="1"/>
            <p:nvPr/>
          </p:nvSpPr>
          <p:spPr>
            <a:xfrm>
              <a:off x="6790135" y="1383307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ucida grande" panose="020B0502040204020203"/>
                </a:rPr>
                <a:t>Elasticity (Gaussian chain)</a:t>
              </a:r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52C02E-1971-B687-04D6-BB79089093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7912"/>
            <a:stretch/>
          </p:blipFill>
          <p:spPr>
            <a:xfrm>
              <a:off x="2157013" y="1185546"/>
              <a:ext cx="3765551" cy="820875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AD1EB31-B2EA-E35D-1CA3-3BBEBEBCD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155892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FE0C875-5DB7-6815-55C4-2642BFEE5D41}"/>
              </a:ext>
            </a:extLst>
          </p:cNvPr>
          <p:cNvGrpSpPr/>
          <p:nvPr/>
        </p:nvGrpSpPr>
        <p:grpSpPr>
          <a:xfrm>
            <a:off x="683544" y="3250070"/>
            <a:ext cx="2082800" cy="3178878"/>
            <a:chOff x="683544" y="3250070"/>
            <a:chExt cx="2082800" cy="3178878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AA624C3-C889-EE54-C694-3EBC973C1560}"/>
                </a:ext>
              </a:extLst>
            </p:cNvPr>
            <p:cNvGrpSpPr/>
            <p:nvPr/>
          </p:nvGrpSpPr>
          <p:grpSpPr>
            <a:xfrm rot="2166680">
              <a:off x="1566222" y="3250070"/>
              <a:ext cx="855938" cy="1999940"/>
              <a:chOff x="10128639" y="1461371"/>
              <a:chExt cx="855938" cy="1999940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BA9C34C-C72C-2DA6-983A-4E394C18B5E3}"/>
                  </a:ext>
                </a:extLst>
              </p:cNvPr>
              <p:cNvSpPr/>
              <p:nvPr/>
            </p:nvSpPr>
            <p:spPr>
              <a:xfrm rot="1846016">
                <a:off x="10305259" y="2060580"/>
                <a:ext cx="679318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EB9C5A0-F52A-BC8F-DE22-D24FDDAD2224}"/>
                  </a:ext>
                </a:extLst>
              </p:cNvPr>
              <p:cNvSpPr/>
              <p:nvPr/>
            </p:nvSpPr>
            <p:spPr>
              <a:xfrm rot="18836409" flipV="1">
                <a:off x="10116444" y="2832927"/>
                <a:ext cx="967185" cy="289584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7B1ACA6-E1C6-810E-950B-991C4DE7E29D}"/>
                  </a:ext>
                </a:extLst>
              </p:cNvPr>
              <p:cNvSpPr/>
              <p:nvPr/>
            </p:nvSpPr>
            <p:spPr>
              <a:xfrm rot="18240908">
                <a:off x="10160672" y="1636211"/>
                <a:ext cx="666526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81D2A0-BCB7-04DD-2C6C-A394328C3B1F}"/>
                  </a:ext>
                </a:extLst>
              </p:cNvPr>
              <p:cNvSpPr/>
              <p:nvPr/>
            </p:nvSpPr>
            <p:spPr>
              <a:xfrm>
                <a:off x="10261601" y="2048934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159EBBC-BF40-E08B-9195-CF8CC12E002C}"/>
                  </a:ext>
                </a:extLst>
              </p:cNvPr>
              <p:cNvSpPr/>
              <p:nvPr/>
            </p:nvSpPr>
            <p:spPr>
              <a:xfrm>
                <a:off x="10761132" y="2508149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762E6D3-024E-CF88-CB4D-F9CD91EEE5D6}"/>
                  </a:ext>
                </a:extLst>
              </p:cNvPr>
              <p:cNvSpPr/>
              <p:nvPr/>
            </p:nvSpPr>
            <p:spPr>
              <a:xfrm>
                <a:off x="10737905" y="146137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AC2633E-DE7D-3175-577F-F8D3DDF19DE5}"/>
                  </a:ext>
                </a:extLst>
              </p:cNvPr>
              <p:cNvSpPr/>
              <p:nvPr/>
            </p:nvSpPr>
            <p:spPr>
              <a:xfrm>
                <a:off x="10128639" y="313522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BDD3AF9-AD68-1BFA-AC6A-DDE4C6DEEAFB}"/>
                </a:ext>
              </a:extLst>
            </p:cNvPr>
            <p:cNvGrpSpPr/>
            <p:nvPr/>
          </p:nvGrpSpPr>
          <p:grpSpPr>
            <a:xfrm>
              <a:off x="1291108" y="4946900"/>
              <a:ext cx="681009" cy="627123"/>
              <a:chOff x="1264523" y="5690993"/>
              <a:chExt cx="681009" cy="627123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EC713F-DB51-66DE-5B4F-BB28A62B3D26}"/>
                  </a:ext>
                </a:extLst>
              </p:cNvPr>
              <p:cNvSpPr/>
              <p:nvPr/>
            </p:nvSpPr>
            <p:spPr>
              <a:xfrm>
                <a:off x="1264523" y="5690993"/>
                <a:ext cx="590560" cy="225467"/>
              </a:xfrm>
              <a:custGeom>
                <a:avLst/>
                <a:gdLst>
                  <a:gd name="connsiteX0" fmla="*/ 0 w 628650"/>
                  <a:gd name="connsiteY0" fmla="*/ 161925 h 227595"/>
                  <a:gd name="connsiteX1" fmla="*/ 495300 w 628650"/>
                  <a:gd name="connsiteY1" fmla="*/ 219075 h 227595"/>
                  <a:gd name="connsiteX2" fmla="*/ 628650 w 628650"/>
                  <a:gd name="connsiteY2" fmla="*/ 0 h 227595"/>
                  <a:gd name="connsiteX0" fmla="*/ 0 w 622300"/>
                  <a:gd name="connsiteY0" fmla="*/ 85725 h 223035"/>
                  <a:gd name="connsiteX1" fmla="*/ 488950 w 622300"/>
                  <a:gd name="connsiteY1" fmla="*/ 219075 h 223035"/>
                  <a:gd name="connsiteX2" fmla="*/ 622300 w 622300"/>
                  <a:gd name="connsiteY2" fmla="*/ 0 h 223035"/>
                  <a:gd name="connsiteX0" fmla="*/ 0 w 622300"/>
                  <a:gd name="connsiteY0" fmla="*/ 85725 h 225467"/>
                  <a:gd name="connsiteX1" fmla="*/ 488950 w 622300"/>
                  <a:gd name="connsiteY1" fmla="*/ 219075 h 225467"/>
                  <a:gd name="connsiteX2" fmla="*/ 622300 w 622300"/>
                  <a:gd name="connsiteY2" fmla="*/ 0 h 225467"/>
                  <a:gd name="connsiteX0" fmla="*/ 0 w 590560"/>
                  <a:gd name="connsiteY0" fmla="*/ 85725 h 225467"/>
                  <a:gd name="connsiteX1" fmla="*/ 488950 w 590560"/>
                  <a:gd name="connsiteY1" fmla="*/ 219075 h 225467"/>
                  <a:gd name="connsiteX2" fmla="*/ 590550 w 590560"/>
                  <a:gd name="connsiteY2" fmla="*/ 0 h 225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0560" h="225467">
                    <a:moveTo>
                      <a:pt x="0" y="85725"/>
                    </a:moveTo>
                    <a:cubicBezTo>
                      <a:pt x="176212" y="184944"/>
                      <a:pt x="384175" y="246063"/>
                      <a:pt x="488950" y="219075"/>
                    </a:cubicBezTo>
                    <a:cubicBezTo>
                      <a:pt x="593725" y="192088"/>
                      <a:pt x="590550" y="0"/>
                      <a:pt x="590550" y="0"/>
                    </a:cubicBezTo>
                  </a:path>
                </a:pathLst>
              </a:custGeom>
              <a:noFill/>
              <a:ln w="20320">
                <a:solidFill>
                  <a:schemeClr val="tx1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5FB08EF9-8DBB-D1BF-591C-67CC1AA8A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1187" y="6070943"/>
                <a:ext cx="494345" cy="247173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39F5F9-63DB-22C9-A77A-183CFEE6DC63}"/>
                </a:ext>
              </a:extLst>
            </p:cNvPr>
            <p:cNvSpPr txBox="1"/>
            <p:nvPr/>
          </p:nvSpPr>
          <p:spPr>
            <a:xfrm>
              <a:off x="683544" y="6090394"/>
              <a:ext cx="2082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Polymer path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5A0A8AF-16A6-4FFD-63C7-7EB0BAD052FF}"/>
              </a:ext>
            </a:extLst>
          </p:cNvPr>
          <p:cNvGrpSpPr/>
          <p:nvPr/>
        </p:nvGrpSpPr>
        <p:grpSpPr>
          <a:xfrm>
            <a:off x="3118312" y="3281522"/>
            <a:ext cx="4072929" cy="3395539"/>
            <a:chOff x="3118312" y="3281522"/>
            <a:chExt cx="4072929" cy="339553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911F678-5B05-D679-3B9C-CBD1E7853C7A}"/>
                </a:ext>
              </a:extLst>
            </p:cNvPr>
            <p:cNvGrpSpPr/>
            <p:nvPr/>
          </p:nvGrpSpPr>
          <p:grpSpPr>
            <a:xfrm>
              <a:off x="4098051" y="3281522"/>
              <a:ext cx="2383637" cy="2195307"/>
              <a:chOff x="3884603" y="3832928"/>
              <a:chExt cx="2383637" cy="219530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0B89E99-DB56-D8C8-A95B-682D477D94C1}"/>
                  </a:ext>
                </a:extLst>
              </p:cNvPr>
              <p:cNvGrpSpPr/>
              <p:nvPr/>
            </p:nvGrpSpPr>
            <p:grpSpPr>
              <a:xfrm rot="2166680">
                <a:off x="4706383" y="3977448"/>
                <a:ext cx="855939" cy="1999941"/>
                <a:chOff x="10128639" y="1461371"/>
                <a:chExt cx="855939" cy="1999941"/>
              </a:xfrm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E0086073-E10A-03E8-5D08-2B30613100C1}"/>
                    </a:ext>
                  </a:extLst>
                </p:cNvPr>
                <p:cNvSpPr/>
                <p:nvPr/>
              </p:nvSpPr>
              <p:spPr>
                <a:xfrm rot="1846016">
                  <a:off x="10305260" y="2060581"/>
                  <a:ext cx="679318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8A096B4F-8944-1792-DB52-97FFA3C8651F}"/>
                    </a:ext>
                  </a:extLst>
                </p:cNvPr>
                <p:cNvSpPr/>
                <p:nvPr/>
              </p:nvSpPr>
              <p:spPr>
                <a:xfrm rot="18836409" flipV="1">
                  <a:off x="10116444" y="2832928"/>
                  <a:ext cx="967185" cy="289584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5C3D73E8-9595-517A-2FF0-9EE97CE49EAB}"/>
                    </a:ext>
                  </a:extLst>
                </p:cNvPr>
                <p:cNvSpPr/>
                <p:nvPr/>
              </p:nvSpPr>
              <p:spPr>
                <a:xfrm rot="18240908">
                  <a:off x="10160672" y="1636212"/>
                  <a:ext cx="666526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396A842B-8D37-FE40-BF59-E6BEECDE469C}"/>
                    </a:ext>
                  </a:extLst>
                </p:cNvPr>
                <p:cNvSpPr/>
                <p:nvPr/>
              </p:nvSpPr>
              <p:spPr>
                <a:xfrm>
                  <a:off x="10261601" y="2048935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414AD391-76F3-0193-0C9B-B8085ABD3377}"/>
                    </a:ext>
                  </a:extLst>
                </p:cNvPr>
                <p:cNvSpPr/>
                <p:nvPr/>
              </p:nvSpPr>
              <p:spPr>
                <a:xfrm>
                  <a:off x="10761132" y="2508149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43E4D383-2377-F6B1-DE64-E5A8BB9D027A}"/>
                    </a:ext>
                  </a:extLst>
                </p:cNvPr>
                <p:cNvSpPr/>
                <p:nvPr/>
              </p:nvSpPr>
              <p:spPr>
                <a:xfrm>
                  <a:off x="10737905" y="146137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8AC76D06-19F8-0ECC-B752-04C06F850364}"/>
                    </a:ext>
                  </a:extLst>
                </p:cNvPr>
                <p:cNvSpPr/>
                <p:nvPr/>
              </p:nvSpPr>
              <p:spPr>
                <a:xfrm>
                  <a:off x="10128639" y="313522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9A8BEC2-282C-5C9D-3803-401C92C63874}"/>
                  </a:ext>
                </a:extLst>
              </p:cNvPr>
              <p:cNvSpPr/>
              <p:nvPr/>
            </p:nvSpPr>
            <p:spPr>
              <a:xfrm>
                <a:off x="3969017" y="4731571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1D36558-9F17-41D2-8C43-5581A070C955}"/>
                  </a:ext>
                </a:extLst>
              </p:cNvPr>
              <p:cNvSpPr/>
              <p:nvPr/>
            </p:nvSpPr>
            <p:spPr>
              <a:xfrm>
                <a:off x="3884603" y="5718195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B5CB64A-81BA-0B6E-BE02-9C6389CDC046}"/>
                  </a:ext>
                </a:extLst>
              </p:cNvPr>
              <p:cNvSpPr/>
              <p:nvPr/>
            </p:nvSpPr>
            <p:spPr>
              <a:xfrm>
                <a:off x="4592350" y="4093450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47EACB1-9518-FECD-5A40-37A22F38F360}"/>
                  </a:ext>
                </a:extLst>
              </p:cNvPr>
              <p:cNvSpPr/>
              <p:nvPr/>
            </p:nvSpPr>
            <p:spPr>
              <a:xfrm>
                <a:off x="5879165" y="532096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C3C7E99-1AE2-4A1D-4129-A133C8E9225F}"/>
                  </a:ext>
                </a:extLst>
              </p:cNvPr>
              <p:cNvSpPr/>
              <p:nvPr/>
            </p:nvSpPr>
            <p:spPr>
              <a:xfrm>
                <a:off x="4710507" y="486676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76039B4C-8CF2-C254-F5D5-4493991B1EF1}"/>
                  </a:ext>
                </a:extLst>
              </p:cNvPr>
              <p:cNvSpPr/>
              <p:nvPr/>
            </p:nvSpPr>
            <p:spPr>
              <a:xfrm>
                <a:off x="6099412" y="3832928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8D4967EB-1C1F-E385-B62C-BE05973F2AD9}"/>
                  </a:ext>
                </a:extLst>
              </p:cNvPr>
              <p:cNvSpPr/>
              <p:nvPr/>
            </p:nvSpPr>
            <p:spPr>
              <a:xfrm>
                <a:off x="4914966" y="5859407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EA727218-C4A3-F246-3A60-906B12AE0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9011" y="5740852"/>
              <a:ext cx="586290" cy="325009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B3A6209E-78A1-12EB-0750-F24A4C2FB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2742" y="5704589"/>
              <a:ext cx="586290" cy="31920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46BAF6-F9CE-F354-A090-740882B8DDD6}"/>
                </a:ext>
              </a:extLst>
            </p:cNvPr>
            <p:cNvSpPr txBox="1"/>
            <p:nvPr/>
          </p:nvSpPr>
          <p:spPr>
            <a:xfrm>
              <a:off x="3118312" y="6087448"/>
              <a:ext cx="208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polymer volume fraction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8F5729-21AC-8A77-7E4E-3E2041D1E675}"/>
                </a:ext>
              </a:extLst>
            </p:cNvPr>
            <p:cNvSpPr txBox="1"/>
            <p:nvPr/>
          </p:nvSpPr>
          <p:spPr>
            <a:xfrm>
              <a:off x="5275670" y="6092286"/>
              <a:ext cx="19155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solvent volume fraction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02F8B8F-116B-4AA1-2DE9-FC64978E30E1}"/>
              </a:ext>
            </a:extLst>
          </p:cNvPr>
          <p:cNvGrpSpPr/>
          <p:nvPr/>
        </p:nvGrpSpPr>
        <p:grpSpPr>
          <a:xfrm>
            <a:off x="7354101" y="3149863"/>
            <a:ext cx="3780590" cy="3525854"/>
            <a:chOff x="7354101" y="3149863"/>
            <a:chExt cx="3780590" cy="352585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033FF2E-E1D7-190C-5F79-86B297E6BEA2}"/>
                </a:ext>
              </a:extLst>
            </p:cNvPr>
            <p:cNvGrpSpPr/>
            <p:nvPr/>
          </p:nvGrpSpPr>
          <p:grpSpPr>
            <a:xfrm>
              <a:off x="7493580" y="3149863"/>
              <a:ext cx="3580411" cy="2324830"/>
              <a:chOff x="7500474" y="3358857"/>
              <a:chExt cx="3580411" cy="232483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C83E389-91EB-2462-205B-3D983756651D}"/>
                  </a:ext>
                </a:extLst>
              </p:cNvPr>
              <p:cNvGrpSpPr/>
              <p:nvPr/>
            </p:nvGrpSpPr>
            <p:grpSpPr>
              <a:xfrm rot="2166680">
                <a:off x="8845316" y="3632900"/>
                <a:ext cx="855938" cy="1999940"/>
                <a:chOff x="10128639" y="1461371"/>
                <a:chExt cx="855938" cy="1999940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6FE446D-0BB4-D959-568D-7B1EFE68AF57}"/>
                    </a:ext>
                  </a:extLst>
                </p:cNvPr>
                <p:cNvSpPr/>
                <p:nvPr/>
              </p:nvSpPr>
              <p:spPr>
                <a:xfrm rot="1846016">
                  <a:off x="10305259" y="2060580"/>
                  <a:ext cx="679318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DBA5C62-57A9-9E55-3C30-6FBC92FB6D2D}"/>
                    </a:ext>
                  </a:extLst>
                </p:cNvPr>
                <p:cNvSpPr/>
                <p:nvPr/>
              </p:nvSpPr>
              <p:spPr>
                <a:xfrm rot="18836409" flipV="1">
                  <a:off x="10116444" y="2832927"/>
                  <a:ext cx="967185" cy="289584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71E64F6E-0A10-8D34-F1C8-E03E3EA2D093}"/>
                    </a:ext>
                  </a:extLst>
                </p:cNvPr>
                <p:cNvSpPr/>
                <p:nvPr/>
              </p:nvSpPr>
              <p:spPr>
                <a:xfrm rot="18240908">
                  <a:off x="10160672" y="1636211"/>
                  <a:ext cx="666526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3A97F2B-D4B8-DAB1-49BA-6732892AF10F}"/>
                    </a:ext>
                  </a:extLst>
                </p:cNvPr>
                <p:cNvSpPr/>
                <p:nvPr/>
              </p:nvSpPr>
              <p:spPr>
                <a:xfrm>
                  <a:off x="10261601" y="2048934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F33ABA59-B79A-6A4C-C97B-AFEE4E5F30B6}"/>
                    </a:ext>
                  </a:extLst>
                </p:cNvPr>
                <p:cNvSpPr/>
                <p:nvPr/>
              </p:nvSpPr>
              <p:spPr>
                <a:xfrm>
                  <a:off x="10761132" y="2508149"/>
                  <a:ext cx="220133" cy="22013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F5EF0DE3-ADCE-686E-5C2A-17378286ED95}"/>
                    </a:ext>
                  </a:extLst>
                </p:cNvPr>
                <p:cNvSpPr/>
                <p:nvPr/>
              </p:nvSpPr>
              <p:spPr>
                <a:xfrm>
                  <a:off x="10737905" y="1461371"/>
                  <a:ext cx="220133" cy="22013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57C71AE-1BF6-15D1-45FA-AC669D74E653}"/>
                    </a:ext>
                  </a:extLst>
                </p:cNvPr>
                <p:cNvSpPr/>
                <p:nvPr/>
              </p:nvSpPr>
              <p:spPr>
                <a:xfrm>
                  <a:off x="10128639" y="313522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894B669-8284-F121-B861-16432B63475D}"/>
                  </a:ext>
                </a:extLst>
              </p:cNvPr>
              <p:cNvSpPr/>
              <p:nvPr/>
            </p:nvSpPr>
            <p:spPr>
              <a:xfrm>
                <a:off x="8107950" y="4387023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9BBE36C-D892-8B42-5070-7C05C1544B3B}"/>
                  </a:ext>
                </a:extLst>
              </p:cNvPr>
              <p:cNvSpPr/>
              <p:nvPr/>
            </p:nvSpPr>
            <p:spPr>
              <a:xfrm>
                <a:off x="8023536" y="5373647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FDB1FFA-58EB-E2AE-FD23-EC668EA72F62}"/>
                  </a:ext>
                </a:extLst>
              </p:cNvPr>
              <p:cNvSpPr/>
              <p:nvPr/>
            </p:nvSpPr>
            <p:spPr>
              <a:xfrm>
                <a:off x="8731283" y="374890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055773D-6A30-2C38-9847-0ADE85F27392}"/>
                  </a:ext>
                </a:extLst>
              </p:cNvPr>
              <p:cNvSpPr/>
              <p:nvPr/>
            </p:nvSpPr>
            <p:spPr>
              <a:xfrm>
                <a:off x="10018098" y="4976414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0F0D1C-E66D-6892-B619-826199C40DAC}"/>
                  </a:ext>
                </a:extLst>
              </p:cNvPr>
              <p:cNvSpPr/>
              <p:nvPr/>
            </p:nvSpPr>
            <p:spPr>
              <a:xfrm>
                <a:off x="8849440" y="4522214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1DD34DD-5095-04E1-CFB7-B38CD3C5708D}"/>
                  </a:ext>
                </a:extLst>
              </p:cNvPr>
              <p:cNvSpPr/>
              <p:nvPr/>
            </p:nvSpPr>
            <p:spPr>
              <a:xfrm>
                <a:off x="10238345" y="3488380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8AB72AF-724B-E3B2-1E73-DE7AD2839847}"/>
                  </a:ext>
                </a:extLst>
              </p:cNvPr>
              <p:cNvSpPr/>
              <p:nvPr/>
            </p:nvSpPr>
            <p:spPr>
              <a:xfrm>
                <a:off x="9053899" y="5514859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90F9B9-8034-929F-2C64-7A592C984657}"/>
                  </a:ext>
                </a:extLst>
              </p:cNvPr>
              <p:cNvSpPr/>
              <p:nvPr/>
            </p:nvSpPr>
            <p:spPr>
              <a:xfrm>
                <a:off x="8262688" y="3872010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0766DE9-06AB-2244-A58B-4C02701CFF62}"/>
                  </a:ext>
                </a:extLst>
              </p:cNvPr>
              <p:cNvSpPr/>
              <p:nvPr/>
            </p:nvSpPr>
            <p:spPr>
              <a:xfrm>
                <a:off x="10402026" y="5021723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F392225-45C9-4252-D5EB-6BB27B9B465D}"/>
                  </a:ext>
                </a:extLst>
              </p:cNvPr>
              <p:cNvSpPr/>
              <p:nvPr/>
            </p:nvSpPr>
            <p:spPr>
              <a:xfrm>
                <a:off x="10989445" y="3439629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63A1538-517D-81E3-E30F-32705D5BD7F5}"/>
                  </a:ext>
                </a:extLst>
              </p:cNvPr>
              <p:cNvSpPr/>
              <p:nvPr/>
            </p:nvSpPr>
            <p:spPr>
              <a:xfrm>
                <a:off x="10116174" y="4509753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13261CE-3831-64CA-FAAE-EEBE51442B4D}"/>
                  </a:ext>
                </a:extLst>
              </p:cNvPr>
              <p:cNvSpPr/>
              <p:nvPr/>
            </p:nvSpPr>
            <p:spPr>
              <a:xfrm>
                <a:off x="9855769" y="3471944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5CA9222-A26A-1C38-00E7-1FDE436C8651}"/>
                  </a:ext>
                </a:extLst>
              </p:cNvPr>
              <p:cNvSpPr/>
              <p:nvPr/>
            </p:nvSpPr>
            <p:spPr>
              <a:xfrm>
                <a:off x="8586679" y="4218556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191F91F-9E1F-3639-FB59-EB8EBEFB0E23}"/>
                  </a:ext>
                </a:extLst>
              </p:cNvPr>
              <p:cNvSpPr/>
              <p:nvPr/>
            </p:nvSpPr>
            <p:spPr>
              <a:xfrm>
                <a:off x="9663483" y="434415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8B810E2-01D3-D35D-ECD5-96C138B631F7}"/>
                  </a:ext>
                </a:extLst>
              </p:cNvPr>
              <p:cNvSpPr/>
              <p:nvPr/>
            </p:nvSpPr>
            <p:spPr>
              <a:xfrm>
                <a:off x="9722426" y="547889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CA05364-72F2-8CB3-393A-CF6F28E2E033}"/>
                  </a:ext>
                </a:extLst>
              </p:cNvPr>
              <p:cNvSpPr/>
              <p:nvPr/>
            </p:nvSpPr>
            <p:spPr>
              <a:xfrm>
                <a:off x="7912505" y="4941511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E3B98C6-5373-55ED-15BB-4526A07F1E2C}"/>
                  </a:ext>
                </a:extLst>
              </p:cNvPr>
              <p:cNvSpPr/>
              <p:nvPr/>
            </p:nvSpPr>
            <p:spPr>
              <a:xfrm>
                <a:off x="7500474" y="4645322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14DA7DD-A4AF-7DE1-6CB9-AFCDB25E9B64}"/>
                  </a:ext>
                </a:extLst>
              </p:cNvPr>
              <p:cNvSpPr/>
              <p:nvPr/>
            </p:nvSpPr>
            <p:spPr>
              <a:xfrm>
                <a:off x="8764558" y="3358857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59C07CD-56AF-B222-B38F-3D864E36F468}"/>
                  </a:ext>
                </a:extLst>
              </p:cNvPr>
              <p:cNvSpPr/>
              <p:nvPr/>
            </p:nvSpPr>
            <p:spPr>
              <a:xfrm>
                <a:off x="8764558" y="5010496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5E5DD53-6A6E-C799-128D-CE0FC5F71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78232" y="5802762"/>
              <a:ext cx="583304" cy="25548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58CE06-7374-F925-1656-6D03FA491C47}"/>
                </a:ext>
              </a:extLst>
            </p:cNvPr>
            <p:cNvSpPr txBox="1"/>
            <p:nvPr/>
          </p:nvSpPr>
          <p:spPr>
            <a:xfrm>
              <a:off x="7354101" y="6090942"/>
              <a:ext cx="18453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charge density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9AC72BE-3666-ED4C-616A-5AEC9575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99672" y="5812301"/>
              <a:ext cx="826490" cy="2733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9CD616-DC85-C777-27C6-DDC6F3F3BE26}"/>
                </a:ext>
              </a:extLst>
            </p:cNvPr>
            <p:cNvSpPr txBox="1"/>
            <p:nvPr/>
          </p:nvSpPr>
          <p:spPr>
            <a:xfrm>
              <a:off x="9056544" y="6088689"/>
              <a:ext cx="20781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Coulomb operator (PB equation)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A92E14A-6972-15CB-CC5B-87E0BDA7F68D}"/>
              </a:ext>
            </a:extLst>
          </p:cNvPr>
          <p:cNvGrpSpPr/>
          <p:nvPr/>
        </p:nvGrpSpPr>
        <p:grpSpPr>
          <a:xfrm>
            <a:off x="2155885" y="1976080"/>
            <a:ext cx="8484730" cy="562029"/>
            <a:chOff x="2155885" y="1976080"/>
            <a:chExt cx="8484730" cy="5620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9B93D9-880B-9E07-2D4E-D0A90952E987}"/>
                </a:ext>
              </a:extLst>
            </p:cNvPr>
            <p:cNvSpPr txBox="1"/>
            <p:nvPr/>
          </p:nvSpPr>
          <p:spPr>
            <a:xfrm>
              <a:off x="6790135" y="1976080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Hydrophobicity (Flory—Huggins)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B13BE2D-17C1-0B8C-C8E1-98386EA6EC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215582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DB2AAAD2-202D-15A0-1B2E-8FEC131BF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897" b="30629"/>
            <a:stretch/>
          </p:blipFill>
          <p:spPr>
            <a:xfrm>
              <a:off x="2155885" y="2021753"/>
              <a:ext cx="3765551" cy="516356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DC5FC7C-92F1-7ACC-AAC0-F460AE038AD5}"/>
              </a:ext>
            </a:extLst>
          </p:cNvPr>
          <p:cNvGrpSpPr/>
          <p:nvPr/>
        </p:nvGrpSpPr>
        <p:grpSpPr>
          <a:xfrm>
            <a:off x="2155884" y="2602657"/>
            <a:ext cx="8484731" cy="584775"/>
            <a:chOff x="2155884" y="2602657"/>
            <a:chExt cx="8484731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3CAF63-2321-308D-5049-BD2FEECD1A0C}"/>
                </a:ext>
              </a:extLst>
            </p:cNvPr>
            <p:cNvSpPr txBox="1"/>
            <p:nvPr/>
          </p:nvSpPr>
          <p:spPr>
            <a:xfrm>
              <a:off x="6790135" y="2622259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Long-range electrostatics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83DF2B2-509D-89B6-252F-D5F6A9033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280987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F1BF7AF-C039-2925-B6C2-F3D045C6A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0018"/>
            <a:stretch/>
          </p:blipFill>
          <p:spPr>
            <a:xfrm>
              <a:off x="2155884" y="2602657"/>
              <a:ext cx="3765551" cy="584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713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dirty="0">
            <a:latin typeface="Lucida grande" panose="020B050204020402020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5009</TotalTime>
  <Words>1015</Words>
  <Application>Microsoft Office PowerPoint</Application>
  <PresentationFormat>Widescreen</PresentationFormat>
  <Paragraphs>151</Paragraphs>
  <Slides>20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Polymer SCFT for Studying Ionomer Morphology in PEMFCs</vt:lpstr>
      <vt:lpstr>Ionomer morphology underlies key questions in PEMFCs</vt:lpstr>
      <vt:lpstr>Ionomer morphology underlies key questions in PEMFCs</vt:lpstr>
      <vt:lpstr>Outline</vt:lpstr>
      <vt:lpstr>Outline</vt:lpstr>
      <vt:lpstr>Polyelectrolyte behavior is controlled by three main interactions</vt:lpstr>
      <vt:lpstr>These interactions dictate polyelectrolyte morphology</vt:lpstr>
      <vt:lpstr>Outline</vt:lpstr>
      <vt:lpstr>Our SCFT systematically includes these coupled interactions</vt:lpstr>
      <vt:lpstr>Self-consistent field equations provide microscopic details</vt:lpstr>
      <vt:lpstr>Outline</vt:lpstr>
      <vt:lpstr>Rudimentary proof-of-concept: considering sidechains only</vt:lpstr>
      <vt:lpstr>Proposed system for Ionomer—Pt interface at varying humidities</vt:lpstr>
      <vt:lpstr>Previous Work</vt:lpstr>
      <vt:lpstr>Stimuli-sensitive, protein-derived brushes (1)</vt:lpstr>
      <vt:lpstr>Stimuli-sensitive, protein-derived brushes (2)</vt:lpstr>
      <vt:lpstr>Sequence—Structure Relationship in Neurofilaments (1)</vt:lpstr>
      <vt:lpstr>Sequence—Structure Relationship in Neurofilaments (2)</vt:lpstr>
      <vt:lpstr>3D PE Brushes (preliminary)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80</cp:revision>
  <dcterms:created xsi:type="dcterms:W3CDTF">2022-03-28T18:43:16Z</dcterms:created>
  <dcterms:modified xsi:type="dcterms:W3CDTF">2024-07-22T05:22:22Z</dcterms:modified>
</cp:coreProperties>
</file>