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56" r:id="rId2"/>
    <p:sldId id="259" r:id="rId3"/>
    <p:sldId id="258" r:id="rId4"/>
    <p:sldId id="263" r:id="rId5"/>
    <p:sldId id="257" r:id="rId6"/>
    <p:sldId id="262" r:id="rId7"/>
    <p:sldId id="264" r:id="rId8"/>
    <p:sldId id="265" r:id="rId9"/>
    <p:sldId id="267" r:id="rId10"/>
    <p:sldId id="268" r:id="rId11"/>
    <p:sldId id="269" r:id="rId12"/>
    <p:sldId id="270" r:id="rId13"/>
    <p:sldId id="2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99902A-6DB3-4A13-9B91-BEABFDA2FC16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C596C9-87D6-4397-8274-514E510AA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244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433E94-83B5-4B26-8916-D4EF4B3AA85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9FF4863-5167-4CCE-8057-1DE15AD8B7D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598553"/>
            <a:ext cx="12192000" cy="13300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B5CDF3-DED2-4E40-A825-D5E9AA5A72F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chemeClr val="bg1"/>
                </a:solidFill>
                <a:latin typeface="Lucida grande" panose="020B0502040204020203" pitchFamily="2" charset="0"/>
                <a:ea typeface="Lucida grande" panose="020B0502040204020203" pitchFamily="2" charset="0"/>
                <a:cs typeface="Lucida grande" panose="020B0502040204020203" pitchFamily="2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37DACA-AC21-447C-99BB-3624C96A260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D9191-6DA1-4AEB-AE9C-C0EF7BE60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4D7FE-1DA8-4DDC-868E-9C63CED48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5911C0E6-D9CE-431C-92CB-BB39B872F93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D6CCE9-4BD3-44F2-8C0F-2C11A103BC7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11" y="5904225"/>
            <a:ext cx="2546605" cy="78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957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6BC0C-4C88-4816-98A5-9965E6D2D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77D8-D6DB-42E5-9431-EA9B5ED5D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1157"/>
            <a:ext cx="10515600" cy="5109249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D949B-00AD-4429-A88D-B1F88EE38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172DE-BF81-4211-ADEE-8D6BA4F03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E037F-8C6A-463A-AD34-23049631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61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CC032-DDA2-4193-AC0B-B1AAFCBD7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0515600" cy="800128"/>
          </a:xfrm>
        </p:spPr>
        <p:txBody>
          <a:bodyPr tIns="0" bIns="0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5C0D1E-1C0F-40F1-8C10-98205C63F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ACED04-9E56-4294-BD8B-490862AB5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AFC649-0DAD-443A-B85E-5CB9716D0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319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3062FA5-F665-45A1-AB5C-C99DB2A8C7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FB904A-C29B-4D87-997F-4AF5D5532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9EE61-FDFA-4A03-B22A-6267F6380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5A287-DAAF-497B-B796-0670AC7B1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DD82E-573F-4B7A-A60E-19A3F1161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51E29-F2A6-4F5B-AB8A-C05227CC2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5911C0E6-D9CE-431C-92CB-BB39B872F93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500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39CD3-9DE4-4C4F-B6EE-735895A75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63C54-C40A-4706-83B7-17B80E49C1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7A1DB0-ADB8-4E91-AADF-957483E8D9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6CDD6F-E5F5-4BC8-81E7-E27601E15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8B2BD-7BFF-4940-9227-9B5BDBE1D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BFBE47-4F02-4A27-A2E0-217DCFF54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33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A77EBE3-DE33-473D-B84E-0B96EDA0F2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7" r="6018" b="82064"/>
          <a:stretch/>
        </p:blipFill>
        <p:spPr>
          <a:xfrm>
            <a:off x="0" y="0"/>
            <a:ext cx="12192000" cy="953877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2DEC41-EEAE-461C-9286-7CFA6846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617"/>
            <a:ext cx="10515600" cy="80012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B40C1-6A14-4D48-955E-298CDABC4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89362"/>
            <a:ext cx="10515600" cy="5087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A672B-135B-4E81-8C74-2091FD165F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4120F-B682-40F4-98C7-41DF819AB0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44C9A-AD5E-4A18-989E-5A4F8C9BB4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1C0E6-D9CE-431C-92CB-BB39B872F9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4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1" r:id="rId4"/>
    <p:sldLayoutId id="2147483652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6AEBC-56DD-42D2-9ED1-CBBE0F6F88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Nafion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0B2182-C806-4DF3-ACF7-A902E18DB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Last updated 06/21/2024</a:t>
            </a:r>
          </a:p>
        </p:txBody>
      </p:sp>
    </p:spTree>
    <p:extLst>
      <p:ext uri="{BB962C8B-B14F-4D97-AF65-F5344CB8AC3E}">
        <p14:creationId xmlns:p14="http://schemas.microsoft.com/office/powerpoint/2010/main" val="3189493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AFA50B5A-D98E-6A83-174D-467D4F5A18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274470"/>
            <a:ext cx="3638971" cy="2575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9CAEE41-3D0B-BBF7-0176-DA7618BEF139}"/>
              </a:ext>
            </a:extLst>
          </p:cNvPr>
          <p:cNvSpPr txBox="1"/>
          <p:nvPr/>
        </p:nvSpPr>
        <p:spPr>
          <a:xfrm>
            <a:off x="6736324" y="3123505"/>
            <a:ext cx="2598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 = 1.0; </a:t>
            </a:r>
            <a:r>
              <a:rPr lang="en-US" sz="1200" dirty="0" err="1"/>
              <a:t>Nt</a:t>
            </a:r>
            <a:r>
              <a:rPr lang="en-US" sz="1200" dirty="0"/>
              <a:t> = 20,000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A2BD1BC-1EF1-5CEA-FA2F-DD0677B05C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681" y="3714533"/>
            <a:ext cx="3553290" cy="2575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F5DF91D-7A20-E514-20CF-B16956140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Counterion only; (t) NBC—NBC validations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3400F5-E8A0-8C77-DBF3-011E07B4E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10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88AB65-BBF7-3C72-F15F-D980F6BF8D73}"/>
              </a:ext>
            </a:extLst>
          </p:cNvPr>
          <p:cNvSpPr txBox="1"/>
          <p:nvPr/>
        </p:nvSpPr>
        <p:spPr>
          <a:xfrm>
            <a:off x="148389" y="6356350"/>
            <a:ext cx="10218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Method: Heat. SS at gradient change zero. Nested newton iteration. NBC right, NBC left.  psi(0) = 0 shifted.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A1285BB-F587-4BC0-9F12-D3EB10355C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2649" y="1252888"/>
            <a:ext cx="3638972" cy="2597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>
            <a:extLst>
              <a:ext uri="{FF2B5EF4-FFF2-40B4-BE49-F238E27FC236}">
                <a16:creationId xmlns:a16="http://schemas.microsoft.com/office/drawing/2014/main" id="{119A5719-429D-D803-7FA1-7D0464234A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6958" y="3714534"/>
            <a:ext cx="3638972" cy="2575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0E5DB7A-FBFF-1115-A1E7-17699D3DE105}"/>
              </a:ext>
            </a:extLst>
          </p:cNvPr>
          <p:cNvSpPr txBox="1"/>
          <p:nvPr/>
        </p:nvSpPr>
        <p:spPr>
          <a:xfrm>
            <a:off x="2832790" y="3111700"/>
            <a:ext cx="2598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 = 1.0; </a:t>
            </a:r>
            <a:r>
              <a:rPr lang="en-US" sz="1200" dirty="0" err="1"/>
              <a:t>Nt</a:t>
            </a:r>
            <a:r>
              <a:rPr lang="en-US" sz="1200" dirty="0"/>
              <a:t> = 20,000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06381A-1570-9257-2B50-235A30BD5BE9}"/>
              </a:ext>
            </a:extLst>
          </p:cNvPr>
          <p:cNvSpPr txBox="1"/>
          <p:nvPr/>
        </p:nvSpPr>
        <p:spPr>
          <a:xfrm>
            <a:off x="2720976" y="5551763"/>
            <a:ext cx="2598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 = 1.0; </a:t>
            </a:r>
            <a:r>
              <a:rPr lang="en-US" sz="1200" dirty="0" err="1"/>
              <a:t>Nt</a:t>
            </a:r>
            <a:r>
              <a:rPr lang="en-US" sz="1200" dirty="0"/>
              <a:t> = 20,000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CB71AB-D06E-1DDB-D0F1-9A724B38EF88}"/>
              </a:ext>
            </a:extLst>
          </p:cNvPr>
          <p:cNvSpPr txBox="1"/>
          <p:nvPr/>
        </p:nvSpPr>
        <p:spPr>
          <a:xfrm>
            <a:off x="6655087" y="5583530"/>
            <a:ext cx="2598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 = 1.0; </a:t>
            </a:r>
            <a:r>
              <a:rPr lang="en-US" sz="1200" dirty="0" err="1"/>
              <a:t>Nt</a:t>
            </a:r>
            <a:r>
              <a:rPr lang="en-US" sz="1200" dirty="0"/>
              <a:t> = 20,000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40A2EC-0796-285A-1AE0-C86AD0A4EA9F}"/>
              </a:ext>
            </a:extLst>
          </p:cNvPr>
          <p:cNvSpPr/>
          <p:nvPr/>
        </p:nvSpPr>
        <p:spPr>
          <a:xfrm>
            <a:off x="4800600" y="3194432"/>
            <a:ext cx="3327400" cy="8001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Doesn’t properly reflect slope 0. Abandoned</a:t>
            </a:r>
          </a:p>
        </p:txBody>
      </p:sp>
    </p:spTree>
    <p:extLst>
      <p:ext uri="{BB962C8B-B14F-4D97-AF65-F5344CB8AC3E}">
        <p14:creationId xmlns:p14="http://schemas.microsoft.com/office/powerpoint/2010/main" val="1836936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9BAC4-0B47-62CB-1187-503ED7E0C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in “Heat”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E5643D-33A3-C1F4-646A-FA3547666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11</a:t>
            </a:fld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B3901D9-F2C0-6D0E-70F4-9BF0FB7397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878" y="1586998"/>
            <a:ext cx="3469857" cy="2515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980DD90-A1FB-30AA-EAE4-09E77008138A}"/>
              </a:ext>
            </a:extLst>
          </p:cNvPr>
          <p:cNvSpPr txBox="1"/>
          <p:nvPr/>
        </p:nvSpPr>
        <p:spPr>
          <a:xfrm>
            <a:off x="-174792" y="2565703"/>
            <a:ext cx="1787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N = 1000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2480464A-7450-5690-8658-1DDC61F5FD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3931" y="1574291"/>
            <a:ext cx="3469858" cy="2515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F943F6E1-FE57-13F7-D9E0-B6D0827255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7404" y="1596245"/>
            <a:ext cx="3469858" cy="2515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9BC1176-1F38-CAC2-112F-8ED878F0842B}"/>
              </a:ext>
            </a:extLst>
          </p:cNvPr>
          <p:cNvSpPr txBox="1"/>
          <p:nvPr/>
        </p:nvSpPr>
        <p:spPr>
          <a:xfrm>
            <a:off x="-183126" y="4748916"/>
            <a:ext cx="1787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N = 5000</a:t>
            </a: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251CD903-0F54-9612-FB23-6E2518BEE8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0735" y="3854024"/>
            <a:ext cx="3503196" cy="2539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41DC9EF-44E8-6F44-653D-F2A2B943001D}"/>
              </a:ext>
            </a:extLst>
          </p:cNvPr>
          <p:cNvSpPr txBox="1"/>
          <p:nvPr/>
        </p:nvSpPr>
        <p:spPr>
          <a:xfrm>
            <a:off x="2436737" y="1051462"/>
            <a:ext cx="19489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Total T, const </a:t>
            </a:r>
            <a:r>
              <a:rPr lang="en-US" sz="2000" dirty="0" err="1"/>
              <a:t>Nt</a:t>
            </a:r>
            <a:endParaRPr 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69125D-D1AD-DB45-3293-BD635A3E8F83}"/>
              </a:ext>
            </a:extLst>
          </p:cNvPr>
          <p:cNvSpPr txBox="1"/>
          <p:nvPr/>
        </p:nvSpPr>
        <p:spPr>
          <a:xfrm>
            <a:off x="5882944" y="1051462"/>
            <a:ext cx="19402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dT, const Total 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276B8C-25C0-5AD8-9878-5E52FB087677}"/>
              </a:ext>
            </a:extLst>
          </p:cNvPr>
          <p:cNvSpPr txBox="1"/>
          <p:nvPr/>
        </p:nvSpPr>
        <p:spPr>
          <a:xfrm>
            <a:off x="9383254" y="1051462"/>
            <a:ext cx="18912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Total T, const dT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228788-9EED-C623-9898-03350DBEB9CA}"/>
              </a:ext>
            </a:extLst>
          </p:cNvPr>
          <p:cNvSpPr/>
          <p:nvPr/>
        </p:nvSpPr>
        <p:spPr>
          <a:xfrm>
            <a:off x="4800600" y="3194432"/>
            <a:ext cx="3327400" cy="8001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Doesn’t properly reflect slope 0. Abandoned</a:t>
            </a:r>
          </a:p>
        </p:txBody>
      </p:sp>
    </p:spTree>
    <p:extLst>
      <p:ext uri="{BB962C8B-B14F-4D97-AF65-F5344CB8AC3E}">
        <p14:creationId xmlns:p14="http://schemas.microsoft.com/office/powerpoint/2010/main" val="22372905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36272-836D-489D-55E0-0D4D0B415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Uneven grid (N)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B67C98-748A-3022-A142-F88F92AB6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12</a:t>
            </a:fld>
            <a:endParaRPr lang="en-US"/>
          </a:p>
        </p:txBody>
      </p:sp>
      <p:pic>
        <p:nvPicPr>
          <p:cNvPr id="1042" name="Picture 18">
            <a:extLst>
              <a:ext uri="{FF2B5EF4-FFF2-40B4-BE49-F238E27FC236}">
                <a16:creationId xmlns:a16="http://schemas.microsoft.com/office/drawing/2014/main" id="{A64E2537-7F5C-6576-CE5E-4997091DE7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902" y="1036745"/>
            <a:ext cx="1704553" cy="125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27394E69-756B-7B07-6C3E-0F0C4DA7B2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966" y="2179354"/>
            <a:ext cx="1704553" cy="125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>
            <a:extLst>
              <a:ext uri="{FF2B5EF4-FFF2-40B4-BE49-F238E27FC236}">
                <a16:creationId xmlns:a16="http://schemas.microsoft.com/office/drawing/2014/main" id="{ADE9A683-F360-2DDB-5BEB-ADB131974D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497" y="3321120"/>
            <a:ext cx="1704553" cy="125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>
            <a:extLst>
              <a:ext uri="{FF2B5EF4-FFF2-40B4-BE49-F238E27FC236}">
                <a16:creationId xmlns:a16="http://schemas.microsoft.com/office/drawing/2014/main" id="{B6ACD7A2-AE91-3798-8448-C4C2867489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496" y="4462886"/>
            <a:ext cx="1704553" cy="125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>
            <a:extLst>
              <a:ext uri="{FF2B5EF4-FFF2-40B4-BE49-F238E27FC236}">
                <a16:creationId xmlns:a16="http://schemas.microsoft.com/office/drawing/2014/main" id="{428F7499-02F0-B225-5A07-BA7A38229A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495" y="5604652"/>
            <a:ext cx="1704553" cy="125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40976B6-03C0-93A4-9F20-39B7C3E2C186}"/>
              </a:ext>
            </a:extLst>
          </p:cNvPr>
          <p:cNvSpPr txBox="1"/>
          <p:nvPr/>
        </p:nvSpPr>
        <p:spPr>
          <a:xfrm>
            <a:off x="118533" y="1482694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 = 50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A4C896-AC34-703A-9D84-D7C492C1F379}"/>
              </a:ext>
            </a:extLst>
          </p:cNvPr>
          <p:cNvSpPr txBox="1"/>
          <p:nvPr/>
        </p:nvSpPr>
        <p:spPr>
          <a:xfrm>
            <a:off x="110068" y="2621362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 = 100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596658-D5B9-C4F3-8E6C-A9B32C80B5FA}"/>
              </a:ext>
            </a:extLst>
          </p:cNvPr>
          <p:cNvSpPr txBox="1"/>
          <p:nvPr/>
        </p:nvSpPr>
        <p:spPr>
          <a:xfrm>
            <a:off x="110066" y="3760030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 = 250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6EA0B1-2660-E27B-1BE9-D20619B11B15}"/>
              </a:ext>
            </a:extLst>
          </p:cNvPr>
          <p:cNvSpPr txBox="1"/>
          <p:nvPr/>
        </p:nvSpPr>
        <p:spPr>
          <a:xfrm>
            <a:off x="110066" y="4867991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 = 500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E3DEF5-9259-C55E-CCBD-D61835F23BD8}"/>
              </a:ext>
            </a:extLst>
          </p:cNvPr>
          <p:cNvSpPr txBox="1"/>
          <p:nvPr/>
        </p:nvSpPr>
        <p:spPr>
          <a:xfrm>
            <a:off x="110066" y="5975952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 = 1000</a:t>
            </a:r>
          </a:p>
        </p:txBody>
      </p:sp>
      <p:pic>
        <p:nvPicPr>
          <p:cNvPr id="1054" name="Picture 30">
            <a:extLst>
              <a:ext uri="{FF2B5EF4-FFF2-40B4-BE49-F238E27FC236}">
                <a16:creationId xmlns:a16="http://schemas.microsoft.com/office/drawing/2014/main" id="{17D58055-CFDA-D44C-E657-8E42DB0F92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3002" y="2000295"/>
            <a:ext cx="2858998" cy="2040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>
            <a:extLst>
              <a:ext uri="{FF2B5EF4-FFF2-40B4-BE49-F238E27FC236}">
                <a16:creationId xmlns:a16="http://schemas.microsoft.com/office/drawing/2014/main" id="{6F34F49E-973E-D946-E050-9354D9AC18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3002" y="3735318"/>
            <a:ext cx="2743200" cy="2040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>
            <a:extLst>
              <a:ext uri="{FF2B5EF4-FFF2-40B4-BE49-F238E27FC236}">
                <a16:creationId xmlns:a16="http://schemas.microsoft.com/office/drawing/2014/main" id="{8D14E277-BDD1-4CFC-BAD5-8AD4D035DA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6807" y="2050473"/>
            <a:ext cx="2858997" cy="2009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>
            <a:extLst>
              <a:ext uri="{FF2B5EF4-FFF2-40B4-BE49-F238E27FC236}">
                <a16:creationId xmlns:a16="http://schemas.microsoft.com/office/drawing/2014/main" id="{E6C8F860-301E-1B4F-862A-9555AEA5C0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6807" y="3748186"/>
            <a:ext cx="2758597" cy="196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B399F55-9CD1-7E09-D6F3-16DC0CEC9835}"/>
              </a:ext>
            </a:extLst>
          </p:cNvPr>
          <p:cNvCxnSpPr>
            <a:cxnSpLocks/>
          </p:cNvCxnSpPr>
          <p:nvPr/>
        </p:nvCxnSpPr>
        <p:spPr>
          <a:xfrm>
            <a:off x="2514602" y="1036745"/>
            <a:ext cx="0" cy="568473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274E17C-510C-B562-FCB0-59D18E763C5B}"/>
              </a:ext>
            </a:extLst>
          </p:cNvPr>
          <p:cNvSpPr txBox="1"/>
          <p:nvPr/>
        </p:nvSpPr>
        <p:spPr>
          <a:xfrm>
            <a:off x="2908358" y="1216563"/>
            <a:ext cx="22775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Transition knee in red (z ~ 90)</a:t>
            </a:r>
          </a:p>
        </p:txBody>
      </p:sp>
      <p:pic>
        <p:nvPicPr>
          <p:cNvPr id="1062" name="Picture 38">
            <a:extLst>
              <a:ext uri="{FF2B5EF4-FFF2-40B4-BE49-F238E27FC236}">
                <a16:creationId xmlns:a16="http://schemas.microsoft.com/office/drawing/2014/main" id="{FF7C98AD-6D8F-08CE-6CD5-42F0B92ED7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9099" y="2704510"/>
            <a:ext cx="3570772" cy="2672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7B4BA82-DF93-93A0-D95B-00B0F7C9A0BC}"/>
              </a:ext>
            </a:extLst>
          </p:cNvPr>
          <p:cNvSpPr txBox="1"/>
          <p:nvPr/>
        </p:nvSpPr>
        <p:spPr>
          <a:xfrm>
            <a:off x="3809550" y="5483295"/>
            <a:ext cx="22775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Analytical dotted</a:t>
            </a:r>
          </a:p>
        </p:txBody>
      </p:sp>
    </p:spTree>
    <p:extLst>
      <p:ext uri="{BB962C8B-B14F-4D97-AF65-F5344CB8AC3E}">
        <p14:creationId xmlns:p14="http://schemas.microsoft.com/office/powerpoint/2010/main" val="31688926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0" name="Picture 12">
            <a:extLst>
              <a:ext uri="{FF2B5EF4-FFF2-40B4-BE49-F238E27FC236}">
                <a16:creationId xmlns:a16="http://schemas.microsoft.com/office/drawing/2014/main" id="{41E8D11D-6FF1-B35C-B852-0F0A3F0ACA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776" y="1371070"/>
            <a:ext cx="2524761" cy="1803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C7137D-573F-6D22-276C-4603F9516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Uneven grid (L)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2CB1D3-714B-3463-C98F-0D71710BA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13</a:t>
            </a:fld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85DD4D1-5E1E-393A-9B14-CE059C456A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494" y="2530009"/>
            <a:ext cx="4109183" cy="2939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F7CC2312-09AA-87A9-C3C7-5513660A81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777" y="3014133"/>
            <a:ext cx="2524760" cy="180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01077240-9147-8861-AEBD-F32C43474A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777" y="4657196"/>
            <a:ext cx="2524760" cy="180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A778F53-5D87-510E-4AAC-424D57EE9698}"/>
              </a:ext>
            </a:extLst>
          </p:cNvPr>
          <p:cNvSpPr txBox="1"/>
          <p:nvPr/>
        </p:nvSpPr>
        <p:spPr>
          <a:xfrm>
            <a:off x="101600" y="2007936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 = 100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E28790-2533-CF6B-362D-9021A52B0273}"/>
              </a:ext>
            </a:extLst>
          </p:cNvPr>
          <p:cNvSpPr txBox="1"/>
          <p:nvPr/>
        </p:nvSpPr>
        <p:spPr>
          <a:xfrm>
            <a:off x="101600" y="3630500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 = 200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6A6FB9-94F2-B181-AE59-941C276F4A5E}"/>
              </a:ext>
            </a:extLst>
          </p:cNvPr>
          <p:cNvSpPr txBox="1"/>
          <p:nvPr/>
        </p:nvSpPr>
        <p:spPr>
          <a:xfrm>
            <a:off x="101600" y="5306497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 = 500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BDA34D-E8FF-E373-D9E1-EA515746D6D6}"/>
              </a:ext>
            </a:extLst>
          </p:cNvPr>
          <p:cNvSpPr txBox="1"/>
          <p:nvPr/>
        </p:nvSpPr>
        <p:spPr>
          <a:xfrm>
            <a:off x="3939711" y="2007936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Original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52D838-8109-9A4B-0545-A6F95DE6C2D8}"/>
              </a:ext>
            </a:extLst>
          </p:cNvPr>
          <p:cNvSpPr txBox="1"/>
          <p:nvPr/>
        </p:nvSpPr>
        <p:spPr>
          <a:xfrm>
            <a:off x="3841453" y="3429000"/>
            <a:ext cx="1306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Extend left evenly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A32FC2-939C-CA10-F50B-885F5509DE11}"/>
              </a:ext>
            </a:extLst>
          </p:cNvPr>
          <p:cNvSpPr txBox="1"/>
          <p:nvPr/>
        </p:nvSpPr>
        <p:spPr>
          <a:xfrm>
            <a:off x="3841453" y="5112994"/>
            <a:ext cx="1306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Extend left evenly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B92EDC-32FC-797F-05EA-5C3F162CFF80}"/>
              </a:ext>
            </a:extLst>
          </p:cNvPr>
          <p:cNvSpPr txBox="1"/>
          <p:nvPr/>
        </p:nvSpPr>
        <p:spPr>
          <a:xfrm>
            <a:off x="6971806" y="2152078"/>
            <a:ext cx="3213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s = −20e-20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809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C75CC-A6F4-70DB-60D2-325B3425A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Motivation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085B51-269E-9C6D-5E1B-8B1F2FCA3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5911C0E6-D9CE-431C-92CB-BB39B872F930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BBD0DF-A6E4-67C2-CC1C-69FD14975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62" y="2931653"/>
            <a:ext cx="2810933" cy="197068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5161482-42B2-A3E1-D533-79C5629723AA}"/>
              </a:ext>
            </a:extLst>
          </p:cNvPr>
          <p:cNvSpPr txBox="1"/>
          <p:nvPr/>
        </p:nvSpPr>
        <p:spPr>
          <a:xfrm>
            <a:off x="3858622" y="6564312"/>
            <a:ext cx="66485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Kodama et al. (2013) </a:t>
            </a:r>
            <a:r>
              <a:rPr lang="en-US" sz="1200" i="1" dirty="0" err="1"/>
              <a:t>Electrochem</a:t>
            </a:r>
            <a:r>
              <a:rPr lang="en-US" sz="1200" i="1" dirty="0"/>
              <a:t>. </a:t>
            </a:r>
            <a:r>
              <a:rPr lang="en-US" sz="1200" i="1" dirty="0" err="1"/>
              <a:t>Commun</a:t>
            </a:r>
            <a:r>
              <a:rPr lang="en-US" sz="1200" i="1" dirty="0"/>
              <a:t>. </a:t>
            </a:r>
            <a:r>
              <a:rPr lang="en-US" sz="1200" dirty="0"/>
              <a:t>Kodama et al. (2018</a:t>
            </a:r>
            <a:r>
              <a:rPr lang="en-US" sz="1200" i="1" dirty="0"/>
              <a:t>) ACS </a:t>
            </a:r>
            <a:r>
              <a:rPr lang="en-US" sz="1200" i="1" dirty="0" err="1"/>
              <a:t>Catal</a:t>
            </a:r>
            <a:r>
              <a:rPr lang="en-US" sz="1200" dirty="0"/>
              <a:t>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796E5B-B3BF-80D8-C238-0E315A0A6A9E}"/>
              </a:ext>
            </a:extLst>
          </p:cNvPr>
          <p:cNvSpPr txBox="1"/>
          <p:nvPr/>
        </p:nvSpPr>
        <p:spPr>
          <a:xfrm>
            <a:off x="808505" y="1017793"/>
            <a:ext cx="10354733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For hydrogen fuel cells, Pt loading/efficiency is limiting factor for cost/efficacy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Leading theory: Pt poisoned by adsorbed ionomer SO3 at high operating V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However, scientific community has limited understanding of polymer physics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Using polyelectrolyte brush SCFT can provide physical insights as well as computational framework for rational design of PEM ionomers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B52E1D-26A7-7528-54EB-407A9DB3924C}"/>
              </a:ext>
            </a:extLst>
          </p:cNvPr>
          <p:cNvSpPr txBox="1"/>
          <p:nvPr/>
        </p:nvSpPr>
        <p:spPr>
          <a:xfrm>
            <a:off x="3858621" y="3140511"/>
            <a:ext cx="7969312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Relevant experiments: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SO3 adsorption measured by cyclic voltammetry (CV) – 0.100 M HClO4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Apply potential at some scanning rate, measured current corresponds to interaction at electrode (e.g., reaction, adsorption)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(top) As humidity decreases, more current at lower voltage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Thus, as ionomer—Pt distance decreases, more SO3 adsorption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(bottom) Long ionomer sidechains (LC) more current than short sidechain (SC)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Note: LD = long distance between ether/SO3H; discussion becomes muddled on effect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965273C-8215-52A4-AFEF-8D27CE1EC3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494" y="4944673"/>
            <a:ext cx="2759958" cy="181740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5E27D70-B49E-E1EC-1B47-C583D3C338AB}"/>
              </a:ext>
            </a:extLst>
          </p:cNvPr>
          <p:cNvSpPr/>
          <p:nvPr/>
        </p:nvSpPr>
        <p:spPr>
          <a:xfrm>
            <a:off x="1947333" y="3083386"/>
            <a:ext cx="651934" cy="1429347"/>
          </a:xfrm>
          <a:prstGeom prst="rect">
            <a:avLst/>
          </a:prstGeom>
          <a:solidFill>
            <a:srgbClr val="7030A0">
              <a:alpha val="30000"/>
            </a:srgb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84D2A5-7F0E-EAB7-02B4-53AAFF37840E}"/>
              </a:ext>
            </a:extLst>
          </p:cNvPr>
          <p:cNvSpPr txBox="1"/>
          <p:nvPr/>
        </p:nvSpPr>
        <p:spPr>
          <a:xfrm>
            <a:off x="1163051" y="2806387"/>
            <a:ext cx="2262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7030A0"/>
                </a:solidFill>
              </a:rPr>
              <a:t>SO3 (ad/de)sorption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BDD742-F15B-29F7-D887-501B0789DB7D}"/>
              </a:ext>
            </a:extLst>
          </p:cNvPr>
          <p:cNvSpPr/>
          <p:nvPr/>
        </p:nvSpPr>
        <p:spPr>
          <a:xfrm>
            <a:off x="2167466" y="5048771"/>
            <a:ext cx="355601" cy="1366846"/>
          </a:xfrm>
          <a:prstGeom prst="rect">
            <a:avLst/>
          </a:prstGeom>
          <a:solidFill>
            <a:srgbClr val="7030A0">
              <a:alpha val="30000"/>
            </a:srgb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183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FB28C-A291-83F3-63FD-068EFE175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65E31E-01E1-A220-A504-7D643247F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3</a:t>
            </a:fld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1784940-308A-3DF9-1191-42510112BA7D}"/>
              </a:ext>
            </a:extLst>
          </p:cNvPr>
          <p:cNvSpPr txBox="1"/>
          <p:nvPr/>
        </p:nvSpPr>
        <p:spPr>
          <a:xfrm>
            <a:off x="5291669" y="1434918"/>
            <a:ext cx="6730905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i="1" dirty="0"/>
              <a:t>Schematic/Simplified system: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Polymer brush immersed in solution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Solution in contact with positively charged electrode</a:t>
            </a:r>
          </a:p>
          <a:p>
            <a:pPr>
              <a:spcAft>
                <a:spcPts val="600"/>
              </a:spcAft>
            </a:pPr>
            <a:r>
              <a:rPr lang="en-US" sz="1600" i="1" dirty="0"/>
              <a:t>In real fuel cell: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Proton source from splitting of hydrogen (cathode, far left of schematic)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Proton sink from reaction with oxygen at Pt, forming water (anode, right side of schematic)</a:t>
            </a:r>
          </a:p>
          <a:p>
            <a:pPr>
              <a:spcAft>
                <a:spcPts val="600"/>
              </a:spcAft>
            </a:pPr>
            <a:r>
              <a:rPr lang="en-US" sz="1600" i="1" dirty="0"/>
              <a:t>In CV experiments: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Pt coated with thin film of ionomer immersed in solution of 0.100 M HClO4</a:t>
            </a:r>
          </a:p>
          <a:p>
            <a:pPr>
              <a:spcAft>
                <a:spcPts val="600"/>
              </a:spcAft>
            </a:pPr>
            <a:r>
              <a:rPr lang="en-US" sz="1600" i="1" dirty="0"/>
              <a:t>Preliminary SCFT model:</a:t>
            </a:r>
            <a:endParaRPr lang="en-US" sz="1600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Grafted polymers are </a:t>
            </a:r>
            <a:r>
              <a:rPr lang="en-US" sz="1600" dirty="0" err="1"/>
              <a:t>Nafion</a:t>
            </a:r>
            <a:r>
              <a:rPr lang="en-US" sz="1600" dirty="0"/>
              <a:t> sidechains “grafted” onto the bulk ionomer membrane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In the future, model can be extended to consider entire </a:t>
            </a:r>
            <a:r>
              <a:rPr lang="en-US" sz="1600" dirty="0" err="1"/>
              <a:t>Nafion</a:t>
            </a:r>
            <a:r>
              <a:rPr lang="en-US" sz="1600" dirty="0"/>
              <a:t> chains to more accurately describe poisoning mechanism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1CA0AEE3-E3B5-B228-C547-225A4ECDB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2" y="5699705"/>
            <a:ext cx="3024091" cy="987458"/>
          </a:xfrm>
          <a:prstGeom prst="rect">
            <a:avLst/>
          </a:prstGeom>
        </p:spPr>
      </p:pic>
      <p:grpSp>
        <p:nvGrpSpPr>
          <p:cNvPr id="66" name="Group 65">
            <a:extLst>
              <a:ext uri="{FF2B5EF4-FFF2-40B4-BE49-F238E27FC236}">
                <a16:creationId xmlns:a16="http://schemas.microsoft.com/office/drawing/2014/main" id="{9575A92D-2D11-11EB-4BAF-4A29E1383A4F}"/>
              </a:ext>
            </a:extLst>
          </p:cNvPr>
          <p:cNvGrpSpPr/>
          <p:nvPr/>
        </p:nvGrpSpPr>
        <p:grpSpPr>
          <a:xfrm>
            <a:off x="457202" y="1499503"/>
            <a:ext cx="4306480" cy="3779677"/>
            <a:chOff x="762002" y="1261121"/>
            <a:chExt cx="4306480" cy="3779677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02C20FC2-BD6F-5BCD-BBBA-F740D8686911}"/>
                </a:ext>
              </a:extLst>
            </p:cNvPr>
            <p:cNvSpPr/>
            <p:nvPr/>
          </p:nvSpPr>
          <p:spPr>
            <a:xfrm>
              <a:off x="869962" y="1863733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DA9A04B-8D73-B3FA-9D45-4CC47B02B96D}"/>
                </a:ext>
              </a:extLst>
            </p:cNvPr>
            <p:cNvSpPr/>
            <p:nvPr/>
          </p:nvSpPr>
          <p:spPr>
            <a:xfrm>
              <a:off x="869963" y="3193703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47312AC-3404-9A9A-7265-858F7E9BE951}"/>
                </a:ext>
              </a:extLst>
            </p:cNvPr>
            <p:cNvSpPr/>
            <p:nvPr/>
          </p:nvSpPr>
          <p:spPr>
            <a:xfrm>
              <a:off x="833974" y="2514846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15E85DB-52BD-BD03-4214-065A06EFA6A2}"/>
                </a:ext>
              </a:extLst>
            </p:cNvPr>
            <p:cNvSpPr/>
            <p:nvPr/>
          </p:nvSpPr>
          <p:spPr>
            <a:xfrm>
              <a:off x="905951" y="1261121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C33DCCE-26A0-0E41-B5EA-C2F658CE887B}"/>
                </a:ext>
              </a:extLst>
            </p:cNvPr>
            <p:cNvSpPr/>
            <p:nvPr/>
          </p:nvSpPr>
          <p:spPr>
            <a:xfrm>
              <a:off x="869962" y="4389685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07F8A04-9A58-13E1-34D5-F50760FEA5FD}"/>
                </a:ext>
              </a:extLst>
            </p:cNvPr>
            <p:cNvSpPr/>
            <p:nvPr/>
          </p:nvSpPr>
          <p:spPr>
            <a:xfrm>
              <a:off x="833974" y="3823567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7EE7C91-359F-E891-8F26-5B522F911119}"/>
                </a:ext>
              </a:extLst>
            </p:cNvPr>
            <p:cNvSpPr/>
            <p:nvPr/>
          </p:nvSpPr>
          <p:spPr>
            <a:xfrm>
              <a:off x="762002" y="1611508"/>
              <a:ext cx="143949" cy="3429290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5A39753-3AEF-92A0-B548-46CE854382E9}"/>
                </a:ext>
              </a:extLst>
            </p:cNvPr>
            <p:cNvSpPr/>
            <p:nvPr/>
          </p:nvSpPr>
          <p:spPr>
            <a:xfrm>
              <a:off x="4924533" y="1611508"/>
              <a:ext cx="143949" cy="3429290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+++++++++++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DC51EDD-CD20-80F2-E747-A945520B8761}"/>
                </a:ext>
              </a:extLst>
            </p:cNvPr>
            <p:cNvSpPr/>
            <p:nvPr/>
          </p:nvSpPr>
          <p:spPr>
            <a:xfrm>
              <a:off x="2726307" y="1565102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CC92C32-C4BC-88D4-F41B-5E95D7123479}"/>
                </a:ext>
              </a:extLst>
            </p:cNvPr>
            <p:cNvSpPr/>
            <p:nvPr/>
          </p:nvSpPr>
          <p:spPr>
            <a:xfrm>
              <a:off x="2726307" y="2153311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8BB99D5-B164-0E5A-9DB1-41B7FAC5AD51}"/>
                </a:ext>
              </a:extLst>
            </p:cNvPr>
            <p:cNvSpPr/>
            <p:nvPr/>
          </p:nvSpPr>
          <p:spPr>
            <a:xfrm>
              <a:off x="2726307" y="2829778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E6C0822-7D47-92FA-5739-73417E28F30C}"/>
                </a:ext>
              </a:extLst>
            </p:cNvPr>
            <p:cNvSpPr/>
            <p:nvPr/>
          </p:nvSpPr>
          <p:spPr>
            <a:xfrm>
              <a:off x="2726307" y="3493426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AFE4233-0FBD-61E1-D9BC-A7B69A6D743E}"/>
                </a:ext>
              </a:extLst>
            </p:cNvPr>
            <p:cNvSpPr/>
            <p:nvPr/>
          </p:nvSpPr>
          <p:spPr>
            <a:xfrm>
              <a:off x="2726306" y="4123290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387C038-157C-8AEB-D21E-F3482F078E87}"/>
                </a:ext>
              </a:extLst>
            </p:cNvPr>
            <p:cNvSpPr/>
            <p:nvPr/>
          </p:nvSpPr>
          <p:spPr>
            <a:xfrm>
              <a:off x="2726305" y="4719826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8051171-4B11-D84B-4E50-12CD0A91025E}"/>
                </a:ext>
              </a:extLst>
            </p:cNvPr>
            <p:cNvSpPr/>
            <p:nvPr/>
          </p:nvSpPr>
          <p:spPr>
            <a:xfrm>
              <a:off x="3304333" y="2799583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4E9D902-EC9A-7610-7AFF-A830137CF8E2}"/>
                </a:ext>
              </a:extLst>
            </p:cNvPr>
            <p:cNvSpPr/>
            <p:nvPr/>
          </p:nvSpPr>
          <p:spPr>
            <a:xfrm>
              <a:off x="3407069" y="1363820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3E36C97-2D27-5199-1B20-B11882FD0F98}"/>
                </a:ext>
              </a:extLst>
            </p:cNvPr>
            <p:cNvSpPr/>
            <p:nvPr/>
          </p:nvSpPr>
          <p:spPr>
            <a:xfrm>
              <a:off x="3882403" y="4912081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12DDBC8-CEB7-BBB4-03A8-703F12A70849}"/>
                </a:ext>
              </a:extLst>
            </p:cNvPr>
            <p:cNvSpPr/>
            <p:nvPr/>
          </p:nvSpPr>
          <p:spPr>
            <a:xfrm>
              <a:off x="4040091" y="195706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F94C009-6C8D-F6BA-51D1-3C12BD248772}"/>
                </a:ext>
              </a:extLst>
            </p:cNvPr>
            <p:cNvSpPr/>
            <p:nvPr/>
          </p:nvSpPr>
          <p:spPr>
            <a:xfrm>
              <a:off x="4241021" y="4224002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AACFDA5-1B6A-E4DD-1856-D9C2E1EDA52F}"/>
                </a:ext>
              </a:extLst>
            </p:cNvPr>
            <p:cNvSpPr/>
            <p:nvPr/>
          </p:nvSpPr>
          <p:spPr>
            <a:xfrm>
              <a:off x="2515374" y="256261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EB5731B2-3B8B-B5B9-588D-0BD19794D96A}"/>
                </a:ext>
              </a:extLst>
            </p:cNvPr>
            <p:cNvSpPr/>
            <p:nvPr/>
          </p:nvSpPr>
          <p:spPr>
            <a:xfrm>
              <a:off x="3112401" y="3948368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0205DB97-5F8E-5906-165D-D39C85CEDA26}"/>
                </a:ext>
              </a:extLst>
            </p:cNvPr>
            <p:cNvSpPr/>
            <p:nvPr/>
          </p:nvSpPr>
          <p:spPr>
            <a:xfrm>
              <a:off x="2542360" y="4432183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95C1EE73-4697-BC15-D06E-F8BB70D092D1}"/>
                </a:ext>
              </a:extLst>
            </p:cNvPr>
            <p:cNvSpPr/>
            <p:nvPr/>
          </p:nvSpPr>
          <p:spPr>
            <a:xfrm>
              <a:off x="4058333" y="3096247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8F69153F-DF67-5904-F7C9-40EBBDA4843C}"/>
                </a:ext>
              </a:extLst>
            </p:cNvPr>
            <p:cNvSpPr/>
            <p:nvPr/>
          </p:nvSpPr>
          <p:spPr>
            <a:xfrm>
              <a:off x="4550065" y="237281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05B5C851-4018-E92C-CEFA-6541E06EBC3D}"/>
                </a:ext>
              </a:extLst>
            </p:cNvPr>
            <p:cNvSpPr/>
            <p:nvPr/>
          </p:nvSpPr>
          <p:spPr>
            <a:xfrm>
              <a:off x="3473291" y="195706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09264DDB-0406-295B-37D0-4F14B41F99FD}"/>
                </a:ext>
              </a:extLst>
            </p:cNvPr>
            <p:cNvSpPr/>
            <p:nvPr/>
          </p:nvSpPr>
          <p:spPr>
            <a:xfrm>
              <a:off x="1925838" y="324350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50EA3CFE-F927-9E1B-662E-8ECD2538BE2C}"/>
                </a:ext>
              </a:extLst>
            </p:cNvPr>
            <p:cNvSpPr/>
            <p:nvPr/>
          </p:nvSpPr>
          <p:spPr>
            <a:xfrm>
              <a:off x="2364949" y="317245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E44BB894-B186-5471-AD41-B26755354C05}"/>
                </a:ext>
              </a:extLst>
            </p:cNvPr>
            <p:cNvSpPr/>
            <p:nvPr/>
          </p:nvSpPr>
          <p:spPr>
            <a:xfrm>
              <a:off x="3426199" y="354040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B9414642-2C3D-E25D-4A7E-C03772AA6350}"/>
                </a:ext>
              </a:extLst>
            </p:cNvPr>
            <p:cNvSpPr/>
            <p:nvPr/>
          </p:nvSpPr>
          <p:spPr>
            <a:xfrm>
              <a:off x="2542360" y="3873773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649906C9-4DE5-01B5-45F0-02952AAC8F33}"/>
                </a:ext>
              </a:extLst>
            </p:cNvPr>
            <p:cNvSpPr/>
            <p:nvPr/>
          </p:nvSpPr>
          <p:spPr>
            <a:xfrm>
              <a:off x="3008549" y="479767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CA286E83-C17A-9939-1075-C4C9B4B9CE82}"/>
                </a:ext>
              </a:extLst>
            </p:cNvPr>
            <p:cNvSpPr/>
            <p:nvPr/>
          </p:nvSpPr>
          <p:spPr>
            <a:xfrm>
              <a:off x="2437745" y="1802359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66587E36-1379-621D-6680-4DCC6690500B}"/>
                </a:ext>
              </a:extLst>
            </p:cNvPr>
            <p:cNvSpPr/>
            <p:nvPr/>
          </p:nvSpPr>
          <p:spPr>
            <a:xfrm>
              <a:off x="1725154" y="1367920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F2ED4CD2-EDAC-0F65-5242-056C2B73A46B}"/>
                </a:ext>
              </a:extLst>
            </p:cNvPr>
            <p:cNvSpPr/>
            <p:nvPr/>
          </p:nvSpPr>
          <p:spPr>
            <a:xfrm>
              <a:off x="1271553" y="2570246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AC34F898-EEDA-F8BB-251F-84B7FA7B55F2}"/>
                </a:ext>
              </a:extLst>
            </p:cNvPr>
            <p:cNvSpPr/>
            <p:nvPr/>
          </p:nvSpPr>
          <p:spPr>
            <a:xfrm>
              <a:off x="1702304" y="4555447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B912488-21FF-E209-0FFC-000DBB67A3A8}"/>
              </a:ext>
            </a:extLst>
          </p:cNvPr>
          <p:cNvSpPr txBox="1"/>
          <p:nvPr/>
        </p:nvSpPr>
        <p:spPr>
          <a:xfrm>
            <a:off x="4043689" y="5699705"/>
            <a:ext cx="1174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Backbone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E3A2FF-9FEE-6877-95F0-A1D26F036D65}"/>
              </a:ext>
            </a:extLst>
          </p:cNvPr>
          <p:cNvSpPr txBox="1"/>
          <p:nvPr/>
        </p:nvSpPr>
        <p:spPr>
          <a:xfrm>
            <a:off x="4058100" y="6065263"/>
            <a:ext cx="1174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Sidechain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F5A5187-BC60-1C4D-398F-AC8251D77847}"/>
              </a:ext>
            </a:extLst>
          </p:cNvPr>
          <p:cNvCxnSpPr>
            <a:stCxn id="6" idx="1"/>
          </p:cNvCxnSpPr>
          <p:nvPr/>
        </p:nvCxnSpPr>
        <p:spPr>
          <a:xfrm flipH="1" flipV="1">
            <a:off x="3566535" y="6248399"/>
            <a:ext cx="491565" cy="15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6B6AB08-6AE2-1C57-5F3E-F2CA3D642D65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3156003" y="5884371"/>
            <a:ext cx="88768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950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CA52D-D21F-6A87-805B-EF9B684D9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7D10C-C535-B9AF-AA31-56BAF916D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3491"/>
            <a:ext cx="10515600" cy="5109249"/>
          </a:xfrm>
        </p:spPr>
        <p:txBody>
          <a:bodyPr>
            <a:normAutofit/>
          </a:bodyPr>
          <a:lstStyle/>
          <a:p>
            <a:r>
              <a:rPr lang="en-US" sz="2000" dirty="0"/>
              <a:t>Interactions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Self-consistent field theory for charged multiblock macromolecules</a:t>
            </a:r>
          </a:p>
          <a:p>
            <a:pPr lvl="1"/>
            <a:r>
              <a:rPr lang="en-US" sz="1800" dirty="0"/>
              <a:t>Coupled system of 5 algebraic equations and 2 partial differential equations</a:t>
            </a:r>
          </a:p>
          <a:p>
            <a:pPr lvl="1"/>
            <a:r>
              <a:rPr lang="en-US" sz="1800" dirty="0"/>
              <a:t>For sidechain-only system, 2 blocks; Block 2 contains -1</a:t>
            </a:r>
            <a:r>
              <a:rPr lang="en-US" sz="1800" i="1" dirty="0"/>
              <a:t>e</a:t>
            </a:r>
            <a:r>
              <a:rPr lang="en-US" sz="1800" dirty="0"/>
              <a:t> for SO3-</a:t>
            </a:r>
          </a:p>
          <a:p>
            <a:pPr lvl="2"/>
            <a:r>
              <a:rPr lang="en-US" sz="1600" dirty="0"/>
              <a:t>F-H parameters taken from literature (Wu, </a:t>
            </a:r>
            <a:r>
              <a:rPr lang="en-US" sz="1600" dirty="0" err="1"/>
              <a:t>Paddison</a:t>
            </a:r>
            <a:r>
              <a:rPr lang="en-US" sz="1600" dirty="0"/>
              <a:t>, Elliot, </a:t>
            </a:r>
            <a:r>
              <a:rPr lang="en-US" sz="1600" i="1" dirty="0"/>
              <a:t>Energy Env. Sci. </a:t>
            </a:r>
            <a:r>
              <a:rPr lang="en-US" sz="1600" dirty="0"/>
              <a:t>2008. 1. 284-293)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3640DB4C-A7A5-355A-BE46-AD20B9A4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4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B51F1FA-0307-4536-AA12-32195C5B75BE}"/>
              </a:ext>
            </a:extLst>
          </p:cNvPr>
          <p:cNvGrpSpPr/>
          <p:nvPr/>
        </p:nvGrpSpPr>
        <p:grpSpPr>
          <a:xfrm>
            <a:off x="1534181" y="1886110"/>
            <a:ext cx="9705566" cy="2001919"/>
            <a:chOff x="1855914" y="2173976"/>
            <a:chExt cx="9705566" cy="200191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B910E88-6FC7-C628-950E-AC654D8AFCBE}"/>
                </a:ext>
              </a:extLst>
            </p:cNvPr>
            <p:cNvSpPr txBox="1"/>
            <p:nvPr/>
          </p:nvSpPr>
          <p:spPr>
            <a:xfrm>
              <a:off x="8087476" y="2177259"/>
              <a:ext cx="2860553" cy="4012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Elastic energy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ED98DCF-C4E3-C33C-4883-B6E0EB897675}"/>
                </a:ext>
              </a:extLst>
            </p:cNvPr>
            <p:cNvSpPr txBox="1"/>
            <p:nvPr/>
          </p:nvSpPr>
          <p:spPr>
            <a:xfrm>
              <a:off x="8087477" y="2977554"/>
              <a:ext cx="34740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Flory-Huggins (Hydrophobicity)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78D30D6-61CE-18CA-95B3-430192831C83}"/>
                </a:ext>
              </a:extLst>
            </p:cNvPr>
            <p:cNvSpPr txBox="1"/>
            <p:nvPr/>
          </p:nvSpPr>
          <p:spPr>
            <a:xfrm>
              <a:off x="8087476" y="3722255"/>
              <a:ext cx="2860553" cy="4012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Electrostatics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D3EAA72-2B56-ADC4-FF8F-CDC1EF005E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55914" y="2173976"/>
              <a:ext cx="5495760" cy="20019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03156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1FD49-51CB-4608-A3ED-30B7E304C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Sidechain only    </a:t>
            </a:r>
            <a:r>
              <a:rPr lang="en-US" sz="2400" dirty="0"/>
              <a:t>(Continuous Gaussian Chain)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80111F-C31C-4236-B41A-2BA68657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4CD19D-D4BC-EABE-4DBB-8BD723B2ECE7}"/>
              </a:ext>
            </a:extLst>
          </p:cNvPr>
          <p:cNvSpPr txBox="1"/>
          <p:nvPr/>
        </p:nvSpPr>
        <p:spPr>
          <a:xfrm>
            <a:off x="112193" y="5579610"/>
            <a:ext cx="264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Ionic strength 0.100 M</a:t>
            </a:r>
          </a:p>
        </p:txBody>
      </p:sp>
      <p:pic>
        <p:nvPicPr>
          <p:cNvPr id="1056" name="Picture 32">
            <a:extLst>
              <a:ext uri="{FF2B5EF4-FFF2-40B4-BE49-F238E27FC236}">
                <a16:creationId xmlns:a16="http://schemas.microsoft.com/office/drawing/2014/main" id="{79A3044D-CD8D-9FCA-8689-1D94A19FE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7590" y="1794034"/>
            <a:ext cx="3525074" cy="2134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EFDBFF7-5F91-79C6-D4F1-4EF337CB565F}"/>
              </a:ext>
            </a:extLst>
          </p:cNvPr>
          <p:cNvSpPr txBox="1"/>
          <p:nvPr/>
        </p:nvSpPr>
        <p:spPr>
          <a:xfrm>
            <a:off x="6637040" y="1914092"/>
            <a:ext cx="540173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Model: “grafting surface” is bulk membrane/thin film; only considering elasticity of sidechains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True grafting density unknown, 7.31 c/nm</a:t>
            </a:r>
            <a:r>
              <a:rPr lang="en-US" baseline="30000" dirty="0"/>
              <a:t>2</a:t>
            </a:r>
            <a:r>
              <a:rPr lang="en-US" dirty="0"/>
              <a:t> is approximately the density of sidechains based on the random walk of its backbone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(Left) Density of polymer on Pt surface as a function of membrane–Pt separation distance. Colors indicate Pt surface charge density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(Right) Polymer density distributions (solid) and proton distributions (dotted) for D = 2.49 nm. Density distribution of SO3 bead is dashed.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B7B9D77E-6B94-2932-DF86-57210AE5D4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8531" y="4048253"/>
            <a:ext cx="2448155" cy="2003297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3268FC29-D14D-7AA6-1859-D94C8C516DC2}"/>
              </a:ext>
            </a:extLst>
          </p:cNvPr>
          <p:cNvGrpSpPr/>
          <p:nvPr/>
        </p:nvGrpSpPr>
        <p:grpSpPr>
          <a:xfrm>
            <a:off x="72622" y="2779359"/>
            <a:ext cx="2755073" cy="2417602"/>
            <a:chOff x="0" y="3075559"/>
            <a:chExt cx="2755073" cy="2417602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B8AAB22A-3571-1322-AA4F-E9A425C73F7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000" r="50000"/>
            <a:stretch/>
          </p:blipFill>
          <p:spPr bwMode="auto">
            <a:xfrm>
              <a:off x="0" y="3285538"/>
              <a:ext cx="2641600" cy="22076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8" name="Picture 24">
              <a:extLst>
                <a:ext uri="{FF2B5EF4-FFF2-40B4-BE49-F238E27FC236}">
                  <a16:creationId xmlns:a16="http://schemas.microsoft.com/office/drawing/2014/main" id="{1FBBFA4C-5217-D957-0878-C147CFB00D4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0698"/>
            <a:stretch/>
          </p:blipFill>
          <p:spPr bwMode="auto">
            <a:xfrm>
              <a:off x="81092" y="3075559"/>
              <a:ext cx="2673981" cy="2099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0609E4A2-C662-A860-0ED2-969666D655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0058" y="4222970"/>
              <a:ext cx="466809" cy="69888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69111BB-B02A-B2A7-0A90-AA2E0709EA5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15076" y="4052473"/>
              <a:ext cx="210914" cy="133209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C7E66AD-946C-9D61-99A9-00225B56076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869686" y="3428361"/>
              <a:ext cx="550516" cy="11163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62529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>
            <a:extLst>
              <a:ext uri="{FF2B5EF4-FFF2-40B4-BE49-F238E27FC236}">
                <a16:creationId xmlns:a16="http://schemas.microsoft.com/office/drawing/2014/main" id="{3E1E651E-3BA3-0D7D-1999-D17F6CE0E2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52" t="10684"/>
          <a:stretch/>
        </p:blipFill>
        <p:spPr bwMode="auto">
          <a:xfrm>
            <a:off x="147265" y="1741785"/>
            <a:ext cx="2563133" cy="2167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041FD49-51CB-4608-A3ED-30B7E304C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Sidechain only    </a:t>
            </a:r>
            <a:r>
              <a:rPr lang="en-US" sz="2400" dirty="0"/>
              <a:t>(Continuous Gaussian Chain)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80111F-C31C-4236-B41A-2BA68657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4CD19D-D4BC-EABE-4DBB-8BD723B2ECE7}"/>
              </a:ext>
            </a:extLst>
          </p:cNvPr>
          <p:cNvSpPr txBox="1"/>
          <p:nvPr/>
        </p:nvSpPr>
        <p:spPr>
          <a:xfrm>
            <a:off x="2034077" y="1265288"/>
            <a:ext cx="162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0.100 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FDBFF7-5F91-79C6-D4F1-4EF337CB565F}"/>
              </a:ext>
            </a:extLst>
          </p:cNvPr>
          <p:cNvSpPr txBox="1"/>
          <p:nvPr/>
        </p:nvSpPr>
        <p:spPr>
          <a:xfrm>
            <a:off x="5960533" y="1252109"/>
            <a:ext cx="59182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In CV data, reaction goes to completion by 0.5 V (vs. RHE) 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Surface charge (metal) ~10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 according to Saha &amp; </a:t>
            </a:r>
            <a:r>
              <a:rPr lang="en-US" sz="1600" dirty="0" err="1"/>
              <a:t>Zenyuk</a:t>
            </a:r>
            <a:r>
              <a:rPr lang="en-US" sz="1600" dirty="0"/>
              <a:t>. </a:t>
            </a:r>
            <a:r>
              <a:rPr lang="en-US" sz="1600" i="1" dirty="0"/>
              <a:t>JPCC</a:t>
            </a:r>
            <a:r>
              <a:rPr lang="en-US" sz="1600" dirty="0"/>
              <a:t>. 2021.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(Top) SCFT free energies as a function of D. 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(Top right) Free energies for 1—10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 colored. Small D is favorable at low charges, becomes unfavorable as surface charge reaches ~7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(Bottom right) Normalized contributions to free energy for 1—10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. Contributions that equal 1 at D = 2.0 are the dominant interactions.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U: Hydrophobicity; W+S: Elastic/Polymer; Electrostatic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For &lt; 10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, electrostatic interactions outweigh elastic penalties and lower D is favorable. At 10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, elastic penalties become dominant and higher D is favorable.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Takeaway: competition between elastic stretching of sidearms and electrostatic attraction balances at 7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 (very roughly 0.5 V)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609E4A2-C662-A860-0ED2-969666D65595}"/>
              </a:ext>
            </a:extLst>
          </p:cNvPr>
          <p:cNvCxnSpPr>
            <a:cxnSpLocks/>
          </p:cNvCxnSpPr>
          <p:nvPr/>
        </p:nvCxnSpPr>
        <p:spPr>
          <a:xfrm flipV="1">
            <a:off x="817208" y="2628106"/>
            <a:ext cx="469725" cy="59212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269111BB-B02A-B2A7-0A90-AA2E0709EA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9755" y="2510489"/>
            <a:ext cx="186227" cy="117617"/>
          </a:xfrm>
          <a:prstGeom prst="rect">
            <a:avLst/>
          </a:prstGeom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452A0448-CA0E-3717-9DB6-5DE4D9499E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9385" y="1685420"/>
            <a:ext cx="2853215" cy="2234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>
            <a:extLst>
              <a:ext uri="{FF2B5EF4-FFF2-40B4-BE49-F238E27FC236}">
                <a16:creationId xmlns:a16="http://schemas.microsoft.com/office/drawing/2014/main" id="{2A8E24F7-B5EA-8404-3398-4F0936DEF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189" y="4002396"/>
            <a:ext cx="5253375" cy="2340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6245EA5-6F5D-6DE8-41E3-7F1BFBFA4E31}"/>
              </a:ext>
            </a:extLst>
          </p:cNvPr>
          <p:cNvCxnSpPr>
            <a:cxnSpLocks/>
          </p:cNvCxnSpPr>
          <p:nvPr/>
        </p:nvCxnSpPr>
        <p:spPr>
          <a:xfrm flipH="1">
            <a:off x="2641600" y="3552298"/>
            <a:ext cx="299513" cy="4236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7A378AA-3B9A-ED9B-82D9-A207EAFDA209}"/>
              </a:ext>
            </a:extLst>
          </p:cNvPr>
          <p:cNvSpPr/>
          <p:nvPr/>
        </p:nvSpPr>
        <p:spPr>
          <a:xfrm>
            <a:off x="2941113" y="2673842"/>
            <a:ext cx="878456" cy="87845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993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E75B8-CA31-A2EB-3470-F60D5EDC1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36525"/>
            <a:ext cx="12706351" cy="800128"/>
          </a:xfrm>
        </p:spPr>
        <p:txBody>
          <a:bodyPr>
            <a:normAutofit/>
          </a:bodyPr>
          <a:lstStyle/>
          <a:p>
            <a:r>
              <a:rPr lang="en-US" dirty="0"/>
              <a:t>Counterion only; NBC—(D)—NBC validations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4D2F789-F0CF-80E5-19BE-6E850B9C2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05A9D5-0E3F-F843-D48A-77DE6FC2C0F8}"/>
              </a:ext>
            </a:extLst>
          </p:cNvPr>
          <p:cNvSpPr txBox="1"/>
          <p:nvPr/>
        </p:nvSpPr>
        <p:spPr>
          <a:xfrm>
            <a:off x="1213945" y="1750948"/>
            <a:ext cx="2542041" cy="287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sigma = -5e-20 C/nm2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F865D6A-7B1C-DD2B-0F3D-10E51B8F81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5833" y="1174041"/>
            <a:ext cx="2351747" cy="173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3A9F9C-7D8D-3D28-936B-72C2482F4683}"/>
              </a:ext>
            </a:extLst>
          </p:cNvPr>
          <p:cNvSpPr txBox="1"/>
          <p:nvPr/>
        </p:nvSpPr>
        <p:spPr>
          <a:xfrm>
            <a:off x="3922806" y="6413698"/>
            <a:ext cx="27424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Log-divergence, exact as lx </a:t>
            </a:r>
            <a:r>
              <a:rPr lang="en-US" sz="1400" b="1" dirty="0">
                <a:sym typeface="Wingdings" panose="05000000000000000000" pitchFamily="2" charset="2"/>
              </a:rPr>
              <a:t> </a:t>
            </a:r>
            <a:r>
              <a:rPr lang="en-US" sz="1400" b="1" dirty="0" err="1">
                <a:sym typeface="Wingdings" panose="05000000000000000000" pitchFamily="2" charset="2"/>
              </a:rPr>
              <a:t>infty</a:t>
            </a:r>
            <a:endParaRPr lang="en-US" sz="1400" b="1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C72F6F8F-0657-0B22-B36D-4CB28FB42A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6386" y="1171817"/>
            <a:ext cx="2542041" cy="1732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A4E16DB-E8B1-C8AB-2E63-FA35F6E229DC}"/>
              </a:ext>
            </a:extLst>
          </p:cNvPr>
          <p:cNvSpPr txBox="1"/>
          <p:nvPr/>
        </p:nvSpPr>
        <p:spPr>
          <a:xfrm>
            <a:off x="1213945" y="3430253"/>
            <a:ext cx="2542041" cy="287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sigma = -10e-20 C/nm2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713404-1A34-BC7C-E545-0984483E7A03}"/>
              </a:ext>
            </a:extLst>
          </p:cNvPr>
          <p:cNvSpPr txBox="1"/>
          <p:nvPr/>
        </p:nvSpPr>
        <p:spPr>
          <a:xfrm>
            <a:off x="1213945" y="5108447"/>
            <a:ext cx="25420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sigma = -20e-20 C/nm2</a:t>
            </a:r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BE4F2731-AA06-78A6-DB5A-0C45E300CA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4254" y="2904361"/>
            <a:ext cx="2614083" cy="1726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EC018F10-A16E-E7D1-E00F-78613B4F02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688" y="4686797"/>
            <a:ext cx="2513171" cy="173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1B77EB93-6636-B7AB-F8D4-E555AD7726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8853" y="2900942"/>
            <a:ext cx="2418727" cy="173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A77872A0-B476-104B-BEB4-C57213D9F4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2806" y="4686797"/>
            <a:ext cx="2418727" cy="173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B48940B-4865-9E61-FC1A-B3CC14EC30A9}"/>
              </a:ext>
            </a:extLst>
          </p:cNvPr>
          <p:cNvSpPr txBox="1"/>
          <p:nvPr/>
        </p:nvSpPr>
        <p:spPr>
          <a:xfrm>
            <a:off x="7543801" y="6384630"/>
            <a:ext cx="4503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Method: NBC left, NBC right, DBC somewhere</a:t>
            </a:r>
          </a:p>
        </p:txBody>
      </p:sp>
    </p:spTree>
    <p:extLst>
      <p:ext uri="{BB962C8B-B14F-4D97-AF65-F5344CB8AC3E}">
        <p14:creationId xmlns:p14="http://schemas.microsoft.com/office/powerpoint/2010/main" val="76617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915FA-3FED-0ECF-2989-CA236DCA2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 results (20240906)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41ACFC-6AFD-3A7D-D3E4-264B003EA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8</a:t>
            </a:fld>
            <a:endParaRPr lang="en-US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38A653C6-36F0-1CF2-1ADA-4A528F51E4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" y="2497626"/>
            <a:ext cx="4692579" cy="2613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2431A3B-E847-5454-31FB-108D0D3943A3}"/>
              </a:ext>
            </a:extLst>
          </p:cNvPr>
          <p:cNvSpPr txBox="1"/>
          <p:nvPr/>
        </p:nvSpPr>
        <p:spPr>
          <a:xfrm>
            <a:off x="4292600" y="1227667"/>
            <a:ext cx="4199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RH = 10%, sigma=1.35 nm-2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A60FEE-782F-693D-8DD9-59ECC28733CD}"/>
              </a:ext>
            </a:extLst>
          </p:cNvPr>
          <p:cNvSpPr txBox="1"/>
          <p:nvPr/>
        </p:nvSpPr>
        <p:spPr>
          <a:xfrm>
            <a:off x="1261532" y="2128293"/>
            <a:ext cx="2015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Lpha</a:t>
            </a:r>
            <a:r>
              <a:rPr lang="en-US" dirty="0"/>
              <a:t> = 0.6 nm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CF41D099-27E5-397F-1A74-9D715D077A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2792" y="1813950"/>
            <a:ext cx="4692579" cy="2613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0F391D5-9334-D2C3-2643-7204EEB8823B}"/>
              </a:ext>
            </a:extLst>
          </p:cNvPr>
          <p:cNvSpPr txBox="1"/>
          <p:nvPr/>
        </p:nvSpPr>
        <p:spPr>
          <a:xfrm>
            <a:off x="7749081" y="1559498"/>
            <a:ext cx="2015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Lpha</a:t>
            </a:r>
            <a:r>
              <a:rPr lang="en-US" dirty="0"/>
              <a:t> = 1.0 nm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E81841A-EA93-708C-95E6-D412898F72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8609" y="4085150"/>
            <a:ext cx="4692578" cy="2613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CC0F909-3CAC-7AF8-6355-D431510D400D}"/>
              </a:ext>
            </a:extLst>
          </p:cNvPr>
          <p:cNvSpPr/>
          <p:nvPr/>
        </p:nvSpPr>
        <p:spPr>
          <a:xfrm>
            <a:off x="5365893" y="2248402"/>
            <a:ext cx="1624472" cy="8720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dz</a:t>
            </a:r>
            <a:r>
              <a:rPr lang="en-US" dirty="0"/>
              <a:t> = 0.05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04DB19-8F38-C75A-1571-1C8B09704D87}"/>
              </a:ext>
            </a:extLst>
          </p:cNvPr>
          <p:cNvSpPr/>
          <p:nvPr/>
        </p:nvSpPr>
        <p:spPr>
          <a:xfrm>
            <a:off x="4292600" y="4774055"/>
            <a:ext cx="1624472" cy="8720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dz</a:t>
            </a:r>
            <a:r>
              <a:rPr lang="en-US" dirty="0"/>
              <a:t> = 0.02</a:t>
            </a:r>
          </a:p>
        </p:txBody>
      </p:sp>
    </p:spTree>
    <p:extLst>
      <p:ext uri="{BB962C8B-B14F-4D97-AF65-F5344CB8AC3E}">
        <p14:creationId xmlns:p14="http://schemas.microsoft.com/office/powerpoint/2010/main" val="2655404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DF91D-7A20-E514-20CF-B16956140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Counterion only; DBC—NBC validations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3400F5-E8A0-8C77-DBF3-011E07B4E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9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88AB65-BBF7-3C72-F15F-D980F6BF8D73}"/>
              </a:ext>
            </a:extLst>
          </p:cNvPr>
          <p:cNvSpPr txBox="1"/>
          <p:nvPr/>
        </p:nvSpPr>
        <p:spPr>
          <a:xfrm>
            <a:off x="148389" y="6356350"/>
            <a:ext cx="10218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Method: Newton iteration (a = 0.8), DBC right, NBC left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42E365C-6B20-A7E7-6587-B19EC20EF6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92" y="2220608"/>
            <a:ext cx="3462337" cy="2433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36CF8BB1-37A7-B610-6793-D1E36BB7D4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1462" y="2203754"/>
            <a:ext cx="3462338" cy="2450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525ECB76-8E5B-887A-D64C-4890119ECD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8177" y="2220608"/>
            <a:ext cx="3462337" cy="2450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2863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5">
      <a:dk1>
        <a:sysClr val="windowText" lastClr="000000"/>
      </a:dk1>
      <a:lt1>
        <a:sysClr val="window" lastClr="FFFFFF"/>
      </a:lt1>
      <a:dk2>
        <a:srgbClr val="44546A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3553</TotalTime>
  <Words>952</Words>
  <Application>Microsoft Office PowerPoint</Application>
  <PresentationFormat>Widescreen</PresentationFormat>
  <Paragraphs>145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FreightSans Pro Semibold</vt:lpstr>
      <vt:lpstr>Lucida grande</vt:lpstr>
      <vt:lpstr>Lucida grande</vt:lpstr>
      <vt:lpstr>Wingdings</vt:lpstr>
      <vt:lpstr>Office Theme</vt:lpstr>
      <vt:lpstr>Nafion</vt:lpstr>
      <vt:lpstr>Motivation</vt:lpstr>
      <vt:lpstr>System</vt:lpstr>
      <vt:lpstr>Model</vt:lpstr>
      <vt:lpstr>Sidechain only    (Continuous Gaussian Chain)</vt:lpstr>
      <vt:lpstr>Sidechain only    (Continuous Gaussian Chain)</vt:lpstr>
      <vt:lpstr>Counterion only; NBC—(D)—NBC validations</vt:lpstr>
      <vt:lpstr>Prelim results (20240906)</vt:lpstr>
      <vt:lpstr>Counterion only; DBC—NBC validations</vt:lpstr>
      <vt:lpstr>Counterion only; (t) NBC—NBC validations</vt:lpstr>
      <vt:lpstr>Time in “Heat”</vt:lpstr>
      <vt:lpstr>Uneven grid (N)</vt:lpstr>
      <vt:lpstr>Uneven grid (L)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Takashi Yokokura</dc:creator>
  <cp:lastModifiedBy>Takashi Yokokura</cp:lastModifiedBy>
  <cp:revision>83</cp:revision>
  <dcterms:created xsi:type="dcterms:W3CDTF">2022-03-28T18:43:16Z</dcterms:created>
  <dcterms:modified xsi:type="dcterms:W3CDTF">2024-10-17T23:25:11Z</dcterms:modified>
</cp:coreProperties>
</file>