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  <p:sldId id="285" r:id="rId4"/>
    <p:sldId id="287" r:id="rId5"/>
    <p:sldId id="286" r:id="rId6"/>
    <p:sldId id="288" r:id="rId7"/>
    <p:sldId id="276" r:id="rId8"/>
    <p:sldId id="279" r:id="rId9"/>
    <p:sldId id="278" r:id="rId10"/>
    <p:sldId id="280" r:id="rId11"/>
    <p:sldId id="282" r:id="rId12"/>
    <p:sldId id="268" r:id="rId13"/>
    <p:sldId id="267" r:id="rId14"/>
    <p:sldId id="266" r:id="rId15"/>
    <p:sldId id="265" r:id="rId16"/>
    <p:sldId id="258" r:id="rId17"/>
    <p:sldId id="263" r:id="rId18"/>
    <p:sldId id="26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>
        <p:scale>
          <a:sx n="100" d="100"/>
          <a:sy n="100" d="100"/>
        </p:scale>
        <p:origin x="62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536C-8E75-60EF-7CEE-AE0FA3443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D0E1B-8B03-B80B-DC04-EFD76D2B9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7F7D6-F168-AE5A-9182-30A66A4A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A7633-BE90-84F5-4287-5440D08D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0D6B4-07A5-5A33-8A27-65962751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7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7793-BCFF-49A8-C7FE-565E858F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0CF15-7FC4-F987-57E7-C864547F5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74A09-6AB3-358E-BFCD-213A2D3C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8A513-3B24-3FDD-EE02-DB846B5B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84341-536E-9B17-5BF7-5385C202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2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189ECF-B7C9-4FFB-04E4-3E7AAFF15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FEE10-3AD3-2BA2-2883-43F5225B9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FECDC-DF8A-6226-0C0C-36D5EC8B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6B236-CD78-5BE5-D565-587391BC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48957-FE7B-B468-935D-A4858173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4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ACAB-AF7D-F0D1-531A-F3DE081D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1640-4DA1-150F-6924-4FFC5F54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52990-AF9D-B385-68C8-356E2F06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D1083-E628-F330-E0C3-D2F88981A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260C6-05EE-1761-7DCB-9C7D0F6D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2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9D54-685D-4D1E-C0EE-CB4EDD58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1BC81-0CE2-580F-6E24-A603DA082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70DC1-956C-11B9-28B1-167282B6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76ED-96D0-FA71-26D0-06EB4634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C8F8C-780E-46D5-56C3-13AA0426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9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3FE81-5BF3-41AC-0054-D963A993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6CDF-33AA-7BE6-5E32-13B996C08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BFE41-B679-34C6-8734-29570F6CC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D23F6-A14B-DBE6-8A49-A0EB8DC5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A3377-DA05-88C5-BD74-A8CA2A5D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AEEB2-72A2-D5F5-5C00-379677E1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0393-0152-D355-B88D-808E8100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F6527-B3FA-7895-A45D-E38A29C6B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1948C-50E5-DD6B-6FD5-BDE7175DC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6D39D-2AB5-A87C-C37B-6A52A4A4A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38665-8AAB-CBD4-20C0-FD43256C7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28779-336F-3515-E940-5E70F90D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DAE92-2290-11F3-CB2D-27C65551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A042D-CA94-4C01-F3D8-762B0CE4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5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5701-9D6E-DF62-AF16-16D690DE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65E91-C9E7-536A-8B74-D49764C6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5CD3D-D99F-0AF2-DB68-E927EF75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FD1D5-DFC0-FB93-D6E1-A208EB01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19B16-CDDB-75E6-7A6B-CD791E86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9D6F1-14BA-FAA8-4546-F8CDFDF2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30968-A6C3-E35C-4C43-9A96C9EF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7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C3C4-4D47-C7D2-2BAE-FE0984564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6E9E-9AE3-4FA9-015A-9BA13250C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615E1-59F3-F883-8359-854D8C7E6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CE1DC-864B-F24E-5BB7-02AAD6EF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F8502-D0D4-0161-D09E-280BD552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A28EF-DE44-0602-5624-0B222BFF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8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FD86-1FFD-12C8-E349-DEC66F25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9526D-6E32-D634-7EA6-740E42CEF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4AB93-64D9-D962-D01C-E4FE64942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B7809-E12E-DD68-4146-1681D64D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701B9-9CD3-EC7C-25F3-2ECFA29E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8D819-6B20-5202-6100-6FA04D1A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1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19786-7B07-0848-F275-B2588B64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D15F8-5871-C1E7-765E-DB912093E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DF533-E907-4757-979A-A0969BC9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972CA-75D3-464B-AB07-BF3EA83BD9C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ACB8-66A2-5E48-21A4-29B784637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DB0D7-D8D0-1113-421C-D55858DEB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5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0.png"/><Relationship Id="rId5" Type="http://schemas.openxmlformats.org/officeDocument/2006/relationships/image" Target="../media/image41.png"/><Relationship Id="rId10" Type="http://schemas.openxmlformats.org/officeDocument/2006/relationships/image" Target="../media/image45.png"/><Relationship Id="rId4" Type="http://schemas.openxmlformats.org/officeDocument/2006/relationships/image" Target="../media/image40.png"/><Relationship Id="rId9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15827-DB0E-5646-012F-8BD540BC3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Zhulina</a:t>
            </a:r>
            <a:r>
              <a:rPr lang="en-US" dirty="0"/>
              <a:t> JCP 1998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5185CD-7414-CF5E-B85D-55162665F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1579"/>
            <a:ext cx="2912533" cy="594642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F6FD2D6-F92A-9924-695F-7CC2182632A4}"/>
              </a:ext>
            </a:extLst>
          </p:cNvPr>
          <p:cNvSpPr/>
          <p:nvPr/>
        </p:nvSpPr>
        <p:spPr>
          <a:xfrm>
            <a:off x="7799887" y="6325399"/>
            <a:ext cx="4278702" cy="4134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Zhulina</a:t>
            </a:r>
            <a:r>
              <a:rPr lang="en-US" dirty="0"/>
              <a:t> NVT; current GCE runs at </a:t>
            </a:r>
            <a:r>
              <a:rPr lang="en-US" dirty="0" err="1"/>
              <a:t>Lz</a:t>
            </a:r>
            <a:r>
              <a:rPr lang="en-US" dirty="0"/>
              <a:t> = 20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1795429-45AE-CFE7-CC99-CC21BCD5C9A5}"/>
              </a:ext>
            </a:extLst>
          </p:cNvPr>
          <p:cNvGrpSpPr/>
          <p:nvPr/>
        </p:nvGrpSpPr>
        <p:grpSpPr>
          <a:xfrm>
            <a:off x="3851901" y="1150016"/>
            <a:ext cx="2632739" cy="5307798"/>
            <a:chOff x="6457077" y="250302"/>
            <a:chExt cx="2632739" cy="530779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BAA7EDB-0670-5B63-4115-E892813E42F9}"/>
                </a:ext>
              </a:extLst>
            </p:cNvPr>
            <p:cNvGrpSpPr/>
            <p:nvPr/>
          </p:nvGrpSpPr>
          <p:grpSpPr>
            <a:xfrm>
              <a:off x="6457077" y="250302"/>
              <a:ext cx="2606860" cy="2012888"/>
              <a:chOff x="6457077" y="250302"/>
              <a:chExt cx="2606860" cy="2012888"/>
            </a:xfrm>
          </p:grpSpPr>
          <p:pic>
            <p:nvPicPr>
              <p:cNvPr id="3074" name="Picture 2">
                <a:extLst>
                  <a:ext uri="{FF2B5EF4-FFF2-40B4-BE49-F238E27FC236}">
                    <a16:creationId xmlns:a16="http://schemas.microsoft.com/office/drawing/2014/main" id="{BA3DA031-B982-E11B-1CDE-72B887D0269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9856"/>
              <a:stretch/>
            </p:blipFill>
            <p:spPr bwMode="auto">
              <a:xfrm>
                <a:off x="6457077" y="250302"/>
                <a:ext cx="2606860" cy="20128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2A7BD1-B5D1-EDC7-B5A6-D8CA4993107B}"/>
                  </a:ext>
                </a:extLst>
              </p:cNvPr>
              <p:cNvSpPr txBox="1"/>
              <p:nvPr/>
            </p:nvSpPr>
            <p:spPr>
              <a:xfrm>
                <a:off x="8083449" y="757690"/>
                <a:ext cx="7704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0.1 mM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B768E0E-9531-27D0-1109-F8B599CF10E1}"/>
                </a:ext>
              </a:extLst>
            </p:cNvPr>
            <p:cNvGrpSpPr/>
            <p:nvPr/>
          </p:nvGrpSpPr>
          <p:grpSpPr>
            <a:xfrm>
              <a:off x="6489817" y="1814002"/>
              <a:ext cx="2536469" cy="1528722"/>
              <a:chOff x="6527467" y="2719066"/>
              <a:chExt cx="2536469" cy="1528722"/>
            </a:xfrm>
          </p:grpSpPr>
          <p:pic>
            <p:nvPicPr>
              <p:cNvPr id="3078" name="Picture 6">
                <a:extLst>
                  <a:ext uri="{FF2B5EF4-FFF2-40B4-BE49-F238E27FC236}">
                    <a16:creationId xmlns:a16="http://schemas.microsoft.com/office/drawing/2014/main" id="{7AF42E8D-E85C-393D-46D0-F3944716CC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569" r="20497"/>
              <a:stretch/>
            </p:blipFill>
            <p:spPr bwMode="auto">
              <a:xfrm>
                <a:off x="6527467" y="2719066"/>
                <a:ext cx="2536469" cy="15287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2093AB-3B83-8711-3A13-D0A4E7D5EB6E}"/>
                  </a:ext>
                </a:extLst>
              </p:cNvPr>
              <p:cNvSpPr txBox="1"/>
              <p:nvPr/>
            </p:nvSpPr>
            <p:spPr>
              <a:xfrm>
                <a:off x="7957773" y="2784637"/>
                <a:ext cx="11061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1 mM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4A19C02-51EA-0B1B-E66C-68288F418B8C}"/>
                </a:ext>
              </a:extLst>
            </p:cNvPr>
            <p:cNvGrpSpPr/>
            <p:nvPr/>
          </p:nvGrpSpPr>
          <p:grpSpPr>
            <a:xfrm>
              <a:off x="6489817" y="2912409"/>
              <a:ext cx="2542638" cy="1528722"/>
              <a:chOff x="6527467" y="4693380"/>
              <a:chExt cx="2542638" cy="1528722"/>
            </a:xfrm>
          </p:grpSpPr>
          <p:pic>
            <p:nvPicPr>
              <p:cNvPr id="3084" name="Picture 12">
                <a:extLst>
                  <a:ext uri="{FF2B5EF4-FFF2-40B4-BE49-F238E27FC236}">
                    <a16:creationId xmlns:a16="http://schemas.microsoft.com/office/drawing/2014/main" id="{CB9E3705-A176-705B-E19B-7D81D971C5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569" r="20497"/>
              <a:stretch/>
            </p:blipFill>
            <p:spPr bwMode="auto">
              <a:xfrm>
                <a:off x="6527467" y="4693380"/>
                <a:ext cx="2536469" cy="15287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212638-97AF-93B1-9D4C-C8B4055226E3}"/>
                  </a:ext>
                </a:extLst>
              </p:cNvPr>
              <p:cNvSpPr txBox="1"/>
              <p:nvPr/>
            </p:nvSpPr>
            <p:spPr>
              <a:xfrm>
                <a:off x="7963942" y="4766483"/>
                <a:ext cx="11061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10 mM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5E87D87-6EF2-A0BE-8026-1EAB7B47A0BF}"/>
                </a:ext>
              </a:extLst>
            </p:cNvPr>
            <p:cNvGrpSpPr/>
            <p:nvPr/>
          </p:nvGrpSpPr>
          <p:grpSpPr>
            <a:xfrm>
              <a:off x="6489817" y="3991943"/>
              <a:ext cx="2599999" cy="1566157"/>
              <a:chOff x="8468682" y="3932838"/>
              <a:chExt cx="2599999" cy="1566157"/>
            </a:xfrm>
          </p:grpSpPr>
          <p:pic>
            <p:nvPicPr>
              <p:cNvPr id="10" name="Picture 14">
                <a:extLst>
                  <a:ext uri="{FF2B5EF4-FFF2-40B4-BE49-F238E27FC236}">
                    <a16:creationId xmlns:a16="http://schemas.microsoft.com/office/drawing/2014/main" id="{37ECA617-6798-C9E7-452E-20D9813298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1050" r="20874"/>
              <a:stretch/>
            </p:blipFill>
            <p:spPr bwMode="auto">
              <a:xfrm>
                <a:off x="8468682" y="3932838"/>
                <a:ext cx="2536469" cy="15661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61E36E5-40BD-7912-51D4-9A43B94166FF}"/>
                  </a:ext>
                </a:extLst>
              </p:cNvPr>
              <p:cNvSpPr txBox="1"/>
              <p:nvPr/>
            </p:nvSpPr>
            <p:spPr>
              <a:xfrm>
                <a:off x="9962518" y="3981854"/>
                <a:ext cx="11061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25 mM</a:t>
                </a:r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B7214DE-D708-4D21-BA0F-C14562ED3264}"/>
              </a:ext>
            </a:extLst>
          </p:cNvPr>
          <p:cNvSpPr txBox="1"/>
          <p:nvPr/>
        </p:nvSpPr>
        <p:spPr>
          <a:xfrm>
            <a:off x="4586015" y="778662"/>
            <a:ext cx="145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= 0.01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852097-4765-4584-39D7-FAB262B3DEFA}"/>
              </a:ext>
            </a:extLst>
          </p:cNvPr>
          <p:cNvSpPr/>
          <p:nvPr/>
        </p:nvSpPr>
        <p:spPr>
          <a:xfrm>
            <a:off x="7248698" y="2779287"/>
            <a:ext cx="3541222" cy="10328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May need to </a:t>
            </a:r>
            <a:r>
              <a:rPr lang="en-US" dirty="0" err="1"/>
              <a:t>init</a:t>
            </a:r>
            <a:r>
              <a:rPr lang="en-US" dirty="0"/>
              <a:t> using sine</a:t>
            </a:r>
          </a:p>
        </p:txBody>
      </p:sp>
    </p:spTree>
    <p:extLst>
      <p:ext uri="{BB962C8B-B14F-4D97-AF65-F5344CB8AC3E}">
        <p14:creationId xmlns:p14="http://schemas.microsoft.com/office/powerpoint/2010/main" val="4036080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85C96-C2A9-E805-3944-9CB8513BA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Numericals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0A9B11-CAFF-A558-FF77-13C0574EB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4" y="1246254"/>
            <a:ext cx="2782888" cy="227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C6ECF33-7EEB-475B-CA2D-9460375BB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046" y="1246253"/>
            <a:ext cx="2782889" cy="2273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941E240-D209-9F9F-F12B-12AABE5C8D8E}"/>
              </a:ext>
            </a:extLst>
          </p:cNvPr>
          <p:cNvSpPr/>
          <p:nvPr/>
        </p:nvSpPr>
        <p:spPr>
          <a:xfrm>
            <a:off x="7958667" y="2006600"/>
            <a:ext cx="1363133" cy="10075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Ys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7000BE-A76E-5B52-2FB6-3E6BBB65FB28}"/>
              </a:ext>
            </a:extLst>
          </p:cNvPr>
          <p:cNvSpPr/>
          <p:nvPr/>
        </p:nvSpPr>
        <p:spPr>
          <a:xfrm>
            <a:off x="4275667" y="3627503"/>
            <a:ext cx="1820333" cy="10075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Possibly do </a:t>
            </a:r>
            <a:r>
              <a:rPr lang="en-US" dirty="0" err="1"/>
              <a:t>Ngz</a:t>
            </a:r>
            <a:r>
              <a:rPr lang="en-US" dirty="0"/>
              <a:t> for multiple </a:t>
            </a:r>
            <a:r>
              <a:rPr lang="en-US" dirty="0" err="1"/>
              <a:t>dzs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923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4C098-4EE2-21EF-C6BB-58E64CE2E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3D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C75E8F3-C686-9179-C343-E60EA36912FC}"/>
              </a:ext>
            </a:extLst>
          </p:cNvPr>
          <p:cNvGrpSpPr/>
          <p:nvPr/>
        </p:nvGrpSpPr>
        <p:grpSpPr>
          <a:xfrm>
            <a:off x="200270" y="1199249"/>
            <a:ext cx="4850284" cy="2371128"/>
            <a:chOff x="1419470" y="1434017"/>
            <a:chExt cx="5513131" cy="269516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1136929-BA30-5EE4-3B1D-5E13A26B9E80}"/>
                </a:ext>
              </a:extLst>
            </p:cNvPr>
            <p:cNvSpPr txBox="1"/>
            <p:nvPr/>
          </p:nvSpPr>
          <p:spPr>
            <a:xfrm rot="16200000">
              <a:off x="825202" y="2438499"/>
              <a:ext cx="1557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1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EFBACA2-0BD4-9544-A19D-4DAA68D10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27709" y="1434017"/>
              <a:ext cx="704892" cy="269516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6D5C366-36E7-BEAE-D999-B9C34FBCF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90936" y="1510229"/>
              <a:ext cx="3892067" cy="2446003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50599D-B7EB-8158-3F2F-DD3735B72031}"/>
              </a:ext>
            </a:extLst>
          </p:cNvPr>
          <p:cNvGrpSpPr/>
          <p:nvPr/>
        </p:nvGrpSpPr>
        <p:grpSpPr>
          <a:xfrm>
            <a:off x="200269" y="3867454"/>
            <a:ext cx="5099252" cy="2395869"/>
            <a:chOff x="1419470" y="4075574"/>
            <a:chExt cx="5796124" cy="272329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A5B255F-7A87-2833-CE17-C0BA22BE2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90936" y="4187467"/>
              <a:ext cx="3898156" cy="2446003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7F002FD-4AB2-F771-4C64-C819207DA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08143" y="4075574"/>
              <a:ext cx="1407451" cy="272329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E9FDAF0-C2AA-F22A-D050-0FC8EB89AA5F}"/>
                </a:ext>
              </a:extLst>
            </p:cNvPr>
            <p:cNvSpPr txBox="1"/>
            <p:nvPr/>
          </p:nvSpPr>
          <p:spPr>
            <a:xfrm rot="16200000">
              <a:off x="825202" y="5016294"/>
              <a:ext cx="1557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5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DACA516-CE8A-FFED-3029-81FEDF6308A1}"/>
                  </a:ext>
                </a:extLst>
              </p:cNvPr>
              <p:cNvSpPr txBox="1"/>
              <p:nvPr/>
            </p:nvSpPr>
            <p:spPr>
              <a:xfrm>
                <a:off x="2611967" y="6383866"/>
                <a:ext cx="6968066" cy="3907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y-z heatmaps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at constant x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DACA516-CE8A-FFED-3029-81FEDF630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967" y="6383866"/>
                <a:ext cx="6968066" cy="390748"/>
              </a:xfrm>
              <a:prstGeom prst="rect">
                <a:avLst/>
              </a:prstGeom>
              <a:blipFill>
                <a:blip r:embed="rId6"/>
                <a:stretch>
                  <a:fillRect t="-4545" b="-1818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74EE68EC-8EC9-369C-B6EC-250DF171476A}"/>
              </a:ext>
            </a:extLst>
          </p:cNvPr>
          <p:cNvGrpSpPr/>
          <p:nvPr/>
        </p:nvGrpSpPr>
        <p:grpSpPr>
          <a:xfrm>
            <a:off x="5716175" y="941071"/>
            <a:ext cx="5980576" cy="2826595"/>
            <a:chOff x="5716175" y="941071"/>
            <a:chExt cx="5980576" cy="282659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1E81D4D-BBCF-76A7-9D5A-55805483C851}"/>
                </a:ext>
              </a:extLst>
            </p:cNvPr>
            <p:cNvSpPr txBox="1"/>
            <p:nvPr/>
          </p:nvSpPr>
          <p:spPr>
            <a:xfrm rot="16200000">
              <a:off x="5193357" y="2096067"/>
              <a:ext cx="1370564" cy="324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10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C691050-A353-C15D-039C-98EB05707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16442" y="941071"/>
              <a:ext cx="1980309" cy="282659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28E6F4F-8B72-8404-32E1-AAF5DAD83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41103" y="1292391"/>
              <a:ext cx="3484888" cy="2166282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70032B0-7ED2-7002-BF74-7D584E9404CA}"/>
              </a:ext>
            </a:extLst>
          </p:cNvPr>
          <p:cNvGrpSpPr/>
          <p:nvPr/>
        </p:nvGrpSpPr>
        <p:grpSpPr>
          <a:xfrm>
            <a:off x="5726462" y="3767666"/>
            <a:ext cx="6162815" cy="2652269"/>
            <a:chOff x="5726462" y="3767666"/>
            <a:chExt cx="6162815" cy="265226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F82BDD-C61A-EFB9-8682-C0E92F7DA78A}"/>
                </a:ext>
              </a:extLst>
            </p:cNvPr>
            <p:cNvSpPr txBox="1"/>
            <p:nvPr/>
          </p:nvSpPr>
          <p:spPr>
            <a:xfrm rot="16200000">
              <a:off x="5203644" y="4787185"/>
              <a:ext cx="1370564" cy="324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15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0294D8B-ADCA-9AC7-B3D5-31ACC34C0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140612" y="3956846"/>
              <a:ext cx="3450514" cy="2166283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D9C37EC-F2D6-9664-19B7-4CC0144DA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591126" y="3767666"/>
              <a:ext cx="2298151" cy="2652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9241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4C88C2AF-DEC6-523E-1CCC-807F741EB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49" y="1572147"/>
            <a:ext cx="4711771" cy="26012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5E3C9C-7526-B303-905F-886077E1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43"/>
            <a:ext cx="10515600" cy="771267"/>
          </a:xfrm>
        </p:spPr>
        <p:txBody>
          <a:bodyPr/>
          <a:lstStyle/>
          <a:p>
            <a:r>
              <a:rPr lang="en-US" dirty="0"/>
              <a:t>z-</a:t>
            </a:r>
            <a:r>
              <a:rPr lang="en-US" b="1" dirty="0"/>
              <a:t>FFT</a:t>
            </a:r>
            <a:r>
              <a:rPr lang="en-US" dirty="0"/>
              <a:t> vs z-</a:t>
            </a:r>
            <a:r>
              <a:rPr lang="en-US" b="1" dirty="0"/>
              <a:t>FD</a:t>
            </a:r>
            <a:r>
              <a:rPr lang="en-US" dirty="0"/>
              <a:t> (MDE) – REDFT01 </a:t>
            </a:r>
            <a:r>
              <a:rPr lang="en-US" dirty="0" err="1"/>
              <a:t>xy</a:t>
            </a:r>
            <a:r>
              <a:rPr lang="en-US" dirty="0"/>
              <a:t>(z)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2CDED-1526-FA46-5D91-2DC74B6F0C37}"/>
              </a:ext>
            </a:extLst>
          </p:cNvPr>
          <p:cNvSpPr txBox="1"/>
          <p:nvPr/>
        </p:nvSpPr>
        <p:spPr>
          <a:xfrm>
            <a:off x="838200" y="851504"/>
            <a:ext cx="701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Lx = 5, Ly = 5, </a:t>
            </a:r>
            <a:r>
              <a:rPr lang="en-US" dirty="0" err="1"/>
              <a:t>Lz</a:t>
            </a:r>
            <a:r>
              <a:rPr lang="en-US" dirty="0"/>
              <a:t> = 50. s = 0.02. x = 0.75. a = 0.00, N = 50</a:t>
            </a:r>
          </a:p>
          <a:p>
            <a:r>
              <a:rPr lang="en-US" dirty="0"/>
              <a:t>3D vs 1D (dashed): </a:t>
            </a:r>
            <a:r>
              <a:rPr lang="en-US" dirty="0" err="1"/>
              <a:t>dz</a:t>
            </a:r>
            <a:r>
              <a:rPr lang="en-US" dirty="0"/>
              <a:t> = 0.5, ds = 0.20; dz_1D = 0.113, ds_1D = 0.083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FA53E-0EE8-AAF7-18FE-84614DDB84DE}"/>
              </a:ext>
            </a:extLst>
          </p:cNvPr>
          <p:cNvSpPr txBox="1"/>
          <p:nvPr/>
        </p:nvSpPr>
        <p:spPr>
          <a:xfrm>
            <a:off x="5465389" y="2872792"/>
            <a:ext cx="161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FFT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75F4F8-1D5E-2B6C-439A-E0008683786D}"/>
              </a:ext>
            </a:extLst>
          </p:cNvPr>
          <p:cNvSpPr txBox="1"/>
          <p:nvPr/>
        </p:nvSpPr>
        <p:spPr>
          <a:xfrm>
            <a:off x="5526850" y="5125257"/>
            <a:ext cx="158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FD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FB8AF76-977E-BF34-4D5F-6F1115EF2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364" y="4360365"/>
            <a:ext cx="2924742" cy="24247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77F92A0-71CE-490F-B258-ED7EC9586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2909" y="2613996"/>
            <a:ext cx="494780" cy="282354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09381BF-3B92-7C87-83D1-6D10AFC3C731}"/>
              </a:ext>
            </a:extLst>
          </p:cNvPr>
          <p:cNvSpPr txBox="1"/>
          <p:nvPr/>
        </p:nvSpPr>
        <p:spPr>
          <a:xfrm>
            <a:off x="8289087" y="4206848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FD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8FFD473-8BB3-1A61-FCA5-1FC80C0BC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7123" y="1758796"/>
            <a:ext cx="2924741" cy="240080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8ED4AF3-A406-8565-DA72-D4AD2194F5BA}"/>
              </a:ext>
            </a:extLst>
          </p:cNvPr>
          <p:cNvSpPr txBox="1"/>
          <p:nvPr/>
        </p:nvSpPr>
        <p:spPr>
          <a:xfrm>
            <a:off x="8207324" y="1542436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FFT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26FE1D3-8C41-0A8E-0D9D-2307519714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120" y="3922530"/>
            <a:ext cx="4724927" cy="26983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56C493-0AA9-FE35-035D-D1AAD53C4DDF}"/>
              </a:ext>
            </a:extLst>
          </p:cNvPr>
          <p:cNvSpPr txBox="1"/>
          <p:nvPr/>
        </p:nvSpPr>
        <p:spPr>
          <a:xfrm>
            <a:off x="3716868" y="6488668"/>
            <a:ext cx="408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 btw 1D/3D should just be </a:t>
            </a:r>
            <a:r>
              <a:rPr lang="en-US" dirty="0" err="1"/>
              <a:t>dz</a:t>
            </a:r>
            <a:r>
              <a:rPr lang="en-US" dirty="0"/>
              <a:t>, ds, etc.</a:t>
            </a:r>
          </a:p>
        </p:txBody>
      </p:sp>
    </p:spTree>
    <p:extLst>
      <p:ext uri="{BB962C8B-B14F-4D97-AF65-F5344CB8AC3E}">
        <p14:creationId xmlns:p14="http://schemas.microsoft.com/office/powerpoint/2010/main" val="2184982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1D30-274D-A5B8-3620-4DA31ECE8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34" y="2766218"/>
            <a:ext cx="10515600" cy="1325563"/>
          </a:xfrm>
        </p:spPr>
        <p:txBody>
          <a:bodyPr/>
          <a:lstStyle/>
          <a:p>
            <a:r>
              <a:rPr lang="en-US" b="1" dirty="0"/>
              <a:t>Specifying Grafted Points</a:t>
            </a:r>
          </a:p>
        </p:txBody>
      </p:sp>
    </p:spTree>
    <p:extLst>
      <p:ext uri="{BB962C8B-B14F-4D97-AF65-F5344CB8AC3E}">
        <p14:creationId xmlns:p14="http://schemas.microsoft.com/office/powerpoint/2010/main" val="896468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A1061-086B-35E4-61C1-83C328D5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A4566B-D26D-18F7-2769-748D7813228B}"/>
              </a:ext>
            </a:extLst>
          </p:cNvPr>
          <p:cNvSpPr txBox="1"/>
          <p:nvPr/>
        </p:nvSpPr>
        <p:spPr>
          <a:xfrm>
            <a:off x="714374" y="1895475"/>
            <a:ext cx="781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 binary array for surface sites of homogeneously grafted polymer given grafting density, simulation box size, and discretization (and assuming dx = </a:t>
            </a:r>
            <a:r>
              <a:rPr lang="en-US" dirty="0" err="1"/>
              <a:t>dy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B153E5-948B-4D25-2B1C-2231E4E7EBA6}"/>
              </a:ext>
            </a:extLst>
          </p:cNvPr>
          <p:cNvSpPr txBox="1"/>
          <p:nvPr/>
        </p:nvSpPr>
        <p:spPr>
          <a:xfrm>
            <a:off x="714374" y="2776538"/>
            <a:ext cx="1107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Fullspace</a:t>
            </a:r>
            <a:r>
              <a:rPr lang="en-US" dirty="0"/>
              <a:t> must be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endParaRPr lang="en-US" dirty="0"/>
          </a:p>
          <a:p>
            <a:r>
              <a:rPr lang="en-US" dirty="0" err="1"/>
              <a:t>Halfspace</a:t>
            </a:r>
            <a:r>
              <a:rPr lang="en-US" dirty="0"/>
              <a:t> must be even on </a:t>
            </a:r>
            <a:r>
              <a:rPr lang="en-US" dirty="0" err="1"/>
              <a:t>xL</a:t>
            </a:r>
            <a:r>
              <a:rPr lang="en-US" dirty="0"/>
              <a:t>/2 and </a:t>
            </a:r>
            <a:r>
              <a:rPr lang="en-US" dirty="0" err="1"/>
              <a:t>yL</a:t>
            </a:r>
            <a:r>
              <a:rPr lang="en-US" dirty="0"/>
              <a:t>/2 (overlap of boundary following REDFT00) and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078C71-47DB-0D25-8BE5-AD0C9CC3C9FD}"/>
              </a:ext>
            </a:extLst>
          </p:cNvPr>
          <p:cNvSpPr txBox="1"/>
          <p:nvPr/>
        </p:nvSpPr>
        <p:spPr>
          <a:xfrm>
            <a:off x="714373" y="3812426"/>
            <a:ext cx="1107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Homogeneous spacing as determined by regular hexagon, where grafting point at centroid of hexagon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DDA30-EAF3-09E5-D289-BD5F06EA216D}"/>
              </a:ext>
            </a:extLst>
          </p:cNvPr>
          <p:cNvSpPr txBox="1"/>
          <p:nvPr/>
        </p:nvSpPr>
        <p:spPr>
          <a:xfrm>
            <a:off x="714372" y="4508719"/>
            <a:ext cx="11077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case there are edge effects, try shifting the centroids away from the boundaries of the </a:t>
            </a:r>
            <a:r>
              <a:rPr lang="en-US" dirty="0" err="1"/>
              <a:t>xy</a:t>
            </a:r>
            <a:r>
              <a:rPr lang="en-US" dirty="0"/>
              <a:t>-plane (only did for </a:t>
            </a:r>
            <a:r>
              <a:rPr lang="en-US" dirty="0" err="1"/>
              <a:t>fullspace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sure no edge effects by comparing results of full FFT with cos FFT</a:t>
            </a:r>
          </a:p>
        </p:txBody>
      </p:sp>
    </p:spTree>
    <p:extLst>
      <p:ext uri="{BB962C8B-B14F-4D97-AF65-F5344CB8AC3E}">
        <p14:creationId xmlns:p14="http://schemas.microsoft.com/office/powerpoint/2010/main" val="1764039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6BC3-A860-346A-4F58-1EE4C3E7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conditions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B5138-8D53-B196-C54A-B372D20698D0}"/>
              </a:ext>
            </a:extLst>
          </p:cNvPr>
          <p:cNvSpPr txBox="1"/>
          <p:nvPr/>
        </p:nvSpPr>
        <p:spPr>
          <a:xfrm>
            <a:off x="1192695" y="2186609"/>
            <a:ext cx="7026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Sigma = 0.05 c/nm2</a:t>
            </a:r>
          </a:p>
          <a:p>
            <a:r>
              <a:rPr lang="en-US" dirty="0"/>
              <a:t>Lx = 15 nm</a:t>
            </a:r>
          </a:p>
          <a:p>
            <a:r>
              <a:rPr lang="en-US" dirty="0"/>
              <a:t>Ly = 15 nm</a:t>
            </a:r>
          </a:p>
          <a:p>
            <a:r>
              <a:rPr lang="en-US" dirty="0"/>
              <a:t>dx = 0.4 nm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1FD48E-52DE-AC6E-5D2D-A03BFCBE0CEE}"/>
              </a:ext>
            </a:extLst>
          </p:cNvPr>
          <p:cNvSpPr txBox="1"/>
          <p:nvPr/>
        </p:nvSpPr>
        <p:spPr>
          <a:xfrm>
            <a:off x="1192694" y="3776869"/>
            <a:ext cx="70269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Cast in terms of dx (for rounding and PBC for grafting points): </a:t>
            </a:r>
          </a:p>
          <a:p>
            <a:r>
              <a:rPr lang="en-US" dirty="0"/>
              <a:t>	Sigma = 0.0668 c/nm2</a:t>
            </a:r>
          </a:p>
          <a:p>
            <a:r>
              <a:rPr lang="en-US" dirty="0"/>
              <a:t>	Lx = 14.80 nm</a:t>
            </a:r>
          </a:p>
          <a:p>
            <a:r>
              <a:rPr lang="en-US" dirty="0"/>
              <a:t>	Ly = 11.20 nm</a:t>
            </a:r>
          </a:p>
          <a:p>
            <a:endParaRPr lang="en-US" dirty="0"/>
          </a:p>
          <a:p>
            <a:r>
              <a:rPr lang="en-US" dirty="0"/>
              <a:t>(Sigma error decrease with dx)</a:t>
            </a:r>
          </a:p>
        </p:txBody>
      </p:sp>
    </p:spTree>
    <p:extLst>
      <p:ext uri="{BB962C8B-B14F-4D97-AF65-F5344CB8AC3E}">
        <p14:creationId xmlns:p14="http://schemas.microsoft.com/office/powerpoint/2010/main" val="782308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0942303E-AC1F-10F0-8287-CEA51A87A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43" y="3203809"/>
            <a:ext cx="3992646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3D1364F1-8E30-980B-97F9-DAB3A4D509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2"/>
          <a:stretch/>
        </p:blipFill>
        <p:spPr bwMode="auto">
          <a:xfrm>
            <a:off x="1822262" y="256141"/>
            <a:ext cx="3924300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ED191988-4743-BC45-910E-FD3AAF0325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" r="1712"/>
          <a:stretch/>
        </p:blipFill>
        <p:spPr bwMode="auto">
          <a:xfrm>
            <a:off x="1819275" y="3289300"/>
            <a:ext cx="3924300" cy="338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Hexagon 22">
            <a:extLst>
              <a:ext uri="{FF2B5EF4-FFF2-40B4-BE49-F238E27FC236}">
                <a16:creationId xmlns:a16="http://schemas.microsoft.com/office/drawing/2014/main" id="{95F6E8AA-E51C-EF11-9603-A8A2058FEBC7}"/>
              </a:ext>
            </a:extLst>
          </p:cNvPr>
          <p:cNvSpPr>
            <a:spLocks noChangeAspect="1"/>
          </p:cNvSpPr>
          <p:nvPr/>
        </p:nvSpPr>
        <p:spPr>
          <a:xfrm>
            <a:off x="1974615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E2137AB5-84C0-9474-6105-2C763501D3BA}"/>
              </a:ext>
            </a:extLst>
          </p:cNvPr>
          <p:cNvSpPr>
            <a:spLocks noChangeAspect="1"/>
          </p:cNvSpPr>
          <p:nvPr/>
        </p:nvSpPr>
        <p:spPr>
          <a:xfrm>
            <a:off x="1967472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F8C810D5-5537-7B6D-B440-1268350AA201}"/>
              </a:ext>
            </a:extLst>
          </p:cNvPr>
          <p:cNvSpPr>
            <a:spLocks noChangeAspect="1"/>
          </p:cNvSpPr>
          <p:nvPr/>
        </p:nvSpPr>
        <p:spPr>
          <a:xfrm>
            <a:off x="1967472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77599D8-7767-A82D-07AA-3FB63B9BFD14}"/>
              </a:ext>
            </a:extLst>
          </p:cNvPr>
          <p:cNvSpPr>
            <a:spLocks noChangeAspect="1"/>
          </p:cNvSpPr>
          <p:nvPr/>
        </p:nvSpPr>
        <p:spPr>
          <a:xfrm>
            <a:off x="2834107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EDA58312-BC6C-10CE-D676-1A55FABD2974}"/>
              </a:ext>
            </a:extLst>
          </p:cNvPr>
          <p:cNvSpPr>
            <a:spLocks noChangeAspect="1"/>
          </p:cNvSpPr>
          <p:nvPr/>
        </p:nvSpPr>
        <p:spPr>
          <a:xfrm>
            <a:off x="2834107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00312F3-E150-1BF6-8E03-C5E66745B1B5}"/>
              </a:ext>
            </a:extLst>
          </p:cNvPr>
          <p:cNvSpPr>
            <a:spLocks noChangeAspect="1"/>
          </p:cNvSpPr>
          <p:nvPr/>
        </p:nvSpPr>
        <p:spPr>
          <a:xfrm>
            <a:off x="2834107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15731913-8430-CCBF-E728-912DD1051C0A}"/>
              </a:ext>
            </a:extLst>
          </p:cNvPr>
          <p:cNvSpPr>
            <a:spLocks noChangeAspect="1"/>
          </p:cNvSpPr>
          <p:nvPr/>
        </p:nvSpPr>
        <p:spPr>
          <a:xfrm>
            <a:off x="3693601" y="29762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E4743FE-6712-EBB0-A5C5-B2274FF5C4DC}"/>
              </a:ext>
            </a:extLst>
          </p:cNvPr>
          <p:cNvSpPr>
            <a:spLocks noChangeAspect="1"/>
          </p:cNvSpPr>
          <p:nvPr/>
        </p:nvSpPr>
        <p:spPr>
          <a:xfrm>
            <a:off x="3687238" y="393448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F03E2C1C-BF9A-D1A4-AB96-44B915D89168}"/>
              </a:ext>
            </a:extLst>
          </p:cNvPr>
          <p:cNvSpPr>
            <a:spLocks noChangeAspect="1"/>
          </p:cNvSpPr>
          <p:nvPr/>
        </p:nvSpPr>
        <p:spPr>
          <a:xfrm>
            <a:off x="4550589" y="345886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AA13D11E-D161-07F1-337A-0439DE47625A}"/>
              </a:ext>
            </a:extLst>
          </p:cNvPr>
          <p:cNvSpPr>
            <a:spLocks noChangeAspect="1"/>
          </p:cNvSpPr>
          <p:nvPr/>
        </p:nvSpPr>
        <p:spPr>
          <a:xfrm>
            <a:off x="4550589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37E2AD43-8C0F-AE4E-73F5-2ADF3F4328B5}"/>
              </a:ext>
            </a:extLst>
          </p:cNvPr>
          <p:cNvSpPr>
            <a:spLocks noChangeAspect="1"/>
          </p:cNvSpPr>
          <p:nvPr/>
        </p:nvSpPr>
        <p:spPr>
          <a:xfrm>
            <a:off x="4550589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6DED218D-3761-F049-ADDA-F96E065614EC}"/>
              </a:ext>
            </a:extLst>
          </p:cNvPr>
          <p:cNvSpPr>
            <a:spLocks noChangeAspect="1"/>
          </p:cNvSpPr>
          <p:nvPr/>
        </p:nvSpPr>
        <p:spPr>
          <a:xfrm>
            <a:off x="3694322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5" name="Hexagon 1024">
            <a:extLst>
              <a:ext uri="{FF2B5EF4-FFF2-40B4-BE49-F238E27FC236}">
                <a16:creationId xmlns:a16="http://schemas.microsoft.com/office/drawing/2014/main" id="{C7930FA0-BB84-E8BC-6F55-86DC44EB1517}"/>
              </a:ext>
            </a:extLst>
          </p:cNvPr>
          <p:cNvSpPr>
            <a:spLocks noChangeAspect="1"/>
          </p:cNvSpPr>
          <p:nvPr/>
        </p:nvSpPr>
        <p:spPr>
          <a:xfrm>
            <a:off x="5426874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Hexagon 1026">
            <a:extLst>
              <a:ext uri="{FF2B5EF4-FFF2-40B4-BE49-F238E27FC236}">
                <a16:creationId xmlns:a16="http://schemas.microsoft.com/office/drawing/2014/main" id="{07BAD851-770C-F9A5-118E-93F5FFB185A8}"/>
              </a:ext>
            </a:extLst>
          </p:cNvPr>
          <p:cNvSpPr>
            <a:spLocks noChangeAspect="1"/>
          </p:cNvSpPr>
          <p:nvPr/>
        </p:nvSpPr>
        <p:spPr>
          <a:xfrm>
            <a:off x="5419730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Hexagon 1028">
            <a:extLst>
              <a:ext uri="{FF2B5EF4-FFF2-40B4-BE49-F238E27FC236}">
                <a16:creationId xmlns:a16="http://schemas.microsoft.com/office/drawing/2014/main" id="{D632B0F6-85EB-24F7-7939-C500C21C0D9E}"/>
              </a:ext>
            </a:extLst>
          </p:cNvPr>
          <p:cNvSpPr>
            <a:spLocks noChangeAspect="1"/>
          </p:cNvSpPr>
          <p:nvPr/>
        </p:nvSpPr>
        <p:spPr>
          <a:xfrm>
            <a:off x="5419730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0" name="Hexagon 1029">
            <a:extLst>
              <a:ext uri="{FF2B5EF4-FFF2-40B4-BE49-F238E27FC236}">
                <a16:creationId xmlns:a16="http://schemas.microsoft.com/office/drawing/2014/main" id="{94B24927-43D8-1C74-168D-351ED75387C9}"/>
              </a:ext>
            </a:extLst>
          </p:cNvPr>
          <p:cNvSpPr>
            <a:spLocks noChangeAspect="1"/>
          </p:cNvSpPr>
          <p:nvPr/>
        </p:nvSpPr>
        <p:spPr>
          <a:xfrm>
            <a:off x="6286366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Hexagon 1030">
            <a:extLst>
              <a:ext uri="{FF2B5EF4-FFF2-40B4-BE49-F238E27FC236}">
                <a16:creationId xmlns:a16="http://schemas.microsoft.com/office/drawing/2014/main" id="{3DB7BA57-7A0A-69E4-2AF2-2C4D8F441114}"/>
              </a:ext>
            </a:extLst>
          </p:cNvPr>
          <p:cNvSpPr>
            <a:spLocks noChangeAspect="1"/>
          </p:cNvSpPr>
          <p:nvPr/>
        </p:nvSpPr>
        <p:spPr>
          <a:xfrm>
            <a:off x="6286366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2" name="Hexagon 1031">
            <a:extLst>
              <a:ext uri="{FF2B5EF4-FFF2-40B4-BE49-F238E27FC236}">
                <a16:creationId xmlns:a16="http://schemas.microsoft.com/office/drawing/2014/main" id="{C03011F2-1859-3E52-FEC8-55F61BD5FFF3}"/>
              </a:ext>
            </a:extLst>
          </p:cNvPr>
          <p:cNvSpPr>
            <a:spLocks noChangeAspect="1"/>
          </p:cNvSpPr>
          <p:nvPr/>
        </p:nvSpPr>
        <p:spPr>
          <a:xfrm>
            <a:off x="6286366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Hexagon 1032">
            <a:extLst>
              <a:ext uri="{FF2B5EF4-FFF2-40B4-BE49-F238E27FC236}">
                <a16:creationId xmlns:a16="http://schemas.microsoft.com/office/drawing/2014/main" id="{AE75FE7B-A81B-2956-56D7-45F8EB881D36}"/>
              </a:ext>
            </a:extLst>
          </p:cNvPr>
          <p:cNvSpPr>
            <a:spLocks noChangeAspect="1"/>
          </p:cNvSpPr>
          <p:nvPr/>
        </p:nvSpPr>
        <p:spPr>
          <a:xfrm>
            <a:off x="7145860" y="297625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4" name="Hexagon 1033">
            <a:extLst>
              <a:ext uri="{FF2B5EF4-FFF2-40B4-BE49-F238E27FC236}">
                <a16:creationId xmlns:a16="http://schemas.microsoft.com/office/drawing/2014/main" id="{54025567-2401-C213-CA49-AFB6FBE39109}"/>
              </a:ext>
            </a:extLst>
          </p:cNvPr>
          <p:cNvSpPr>
            <a:spLocks noChangeAspect="1"/>
          </p:cNvSpPr>
          <p:nvPr/>
        </p:nvSpPr>
        <p:spPr>
          <a:xfrm>
            <a:off x="7139497" y="39344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Hexagon 1034">
            <a:extLst>
              <a:ext uri="{FF2B5EF4-FFF2-40B4-BE49-F238E27FC236}">
                <a16:creationId xmlns:a16="http://schemas.microsoft.com/office/drawing/2014/main" id="{E0349C23-4111-3D32-480E-A5D8E9E50CE5}"/>
              </a:ext>
            </a:extLst>
          </p:cNvPr>
          <p:cNvSpPr>
            <a:spLocks noChangeAspect="1"/>
          </p:cNvSpPr>
          <p:nvPr/>
        </p:nvSpPr>
        <p:spPr>
          <a:xfrm>
            <a:off x="8002848" y="34588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Hexagon 1035">
            <a:extLst>
              <a:ext uri="{FF2B5EF4-FFF2-40B4-BE49-F238E27FC236}">
                <a16:creationId xmlns:a16="http://schemas.microsoft.com/office/drawing/2014/main" id="{F83ECF99-64C5-797E-B098-E76380388873}"/>
              </a:ext>
            </a:extLst>
          </p:cNvPr>
          <p:cNvSpPr>
            <a:spLocks noChangeAspect="1"/>
          </p:cNvSpPr>
          <p:nvPr/>
        </p:nvSpPr>
        <p:spPr>
          <a:xfrm>
            <a:off x="8002848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Hexagon 1036">
            <a:extLst>
              <a:ext uri="{FF2B5EF4-FFF2-40B4-BE49-F238E27FC236}">
                <a16:creationId xmlns:a16="http://schemas.microsoft.com/office/drawing/2014/main" id="{3EFEC826-0843-1F99-73DF-98C2B066C33D}"/>
              </a:ext>
            </a:extLst>
          </p:cNvPr>
          <p:cNvSpPr>
            <a:spLocks noChangeAspect="1"/>
          </p:cNvSpPr>
          <p:nvPr/>
        </p:nvSpPr>
        <p:spPr>
          <a:xfrm>
            <a:off x="8002848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8" name="Hexagon 1037">
            <a:extLst>
              <a:ext uri="{FF2B5EF4-FFF2-40B4-BE49-F238E27FC236}">
                <a16:creationId xmlns:a16="http://schemas.microsoft.com/office/drawing/2014/main" id="{0BCE8D4E-D1B7-EB16-800E-B94AFEB8750D}"/>
              </a:ext>
            </a:extLst>
          </p:cNvPr>
          <p:cNvSpPr>
            <a:spLocks noChangeAspect="1"/>
          </p:cNvSpPr>
          <p:nvPr/>
        </p:nvSpPr>
        <p:spPr>
          <a:xfrm>
            <a:off x="7146581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Hexagon 1040">
            <a:extLst>
              <a:ext uri="{FF2B5EF4-FFF2-40B4-BE49-F238E27FC236}">
                <a16:creationId xmlns:a16="http://schemas.microsoft.com/office/drawing/2014/main" id="{233AE70B-20DB-13A2-B087-EABEF323EEE8}"/>
              </a:ext>
            </a:extLst>
          </p:cNvPr>
          <p:cNvSpPr>
            <a:spLocks noChangeAspect="1"/>
          </p:cNvSpPr>
          <p:nvPr/>
        </p:nvSpPr>
        <p:spPr>
          <a:xfrm>
            <a:off x="1974615" y="12337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2" name="Hexagon 1041">
            <a:extLst>
              <a:ext uri="{FF2B5EF4-FFF2-40B4-BE49-F238E27FC236}">
                <a16:creationId xmlns:a16="http://schemas.microsoft.com/office/drawing/2014/main" id="{3DE50CB0-C76B-A63E-8679-7E0A8959A0B9}"/>
              </a:ext>
            </a:extLst>
          </p:cNvPr>
          <p:cNvSpPr>
            <a:spLocks noChangeAspect="1"/>
          </p:cNvSpPr>
          <p:nvPr/>
        </p:nvSpPr>
        <p:spPr>
          <a:xfrm>
            <a:off x="1967472" y="107554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Hexagon 1042">
            <a:extLst>
              <a:ext uri="{FF2B5EF4-FFF2-40B4-BE49-F238E27FC236}">
                <a16:creationId xmlns:a16="http://schemas.microsoft.com/office/drawing/2014/main" id="{29D05AB5-6B19-44C7-74B5-B5B33DBEB87D}"/>
              </a:ext>
            </a:extLst>
          </p:cNvPr>
          <p:cNvSpPr>
            <a:spLocks noChangeAspect="1"/>
          </p:cNvSpPr>
          <p:nvPr/>
        </p:nvSpPr>
        <p:spPr>
          <a:xfrm>
            <a:off x="1967472" y="20201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4" name="Hexagon 1043">
            <a:extLst>
              <a:ext uri="{FF2B5EF4-FFF2-40B4-BE49-F238E27FC236}">
                <a16:creationId xmlns:a16="http://schemas.microsoft.com/office/drawing/2014/main" id="{30A6E450-0182-357B-895E-052D58DB7A20}"/>
              </a:ext>
            </a:extLst>
          </p:cNvPr>
          <p:cNvSpPr>
            <a:spLocks noChangeAspect="1"/>
          </p:cNvSpPr>
          <p:nvPr/>
        </p:nvSpPr>
        <p:spPr>
          <a:xfrm>
            <a:off x="2834107" y="24970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5" name="Hexagon 1044">
            <a:extLst>
              <a:ext uri="{FF2B5EF4-FFF2-40B4-BE49-F238E27FC236}">
                <a16:creationId xmlns:a16="http://schemas.microsoft.com/office/drawing/2014/main" id="{E824D373-3145-98BD-613C-E22BE76D8876}"/>
              </a:ext>
            </a:extLst>
          </p:cNvPr>
          <p:cNvSpPr>
            <a:spLocks noChangeAspect="1"/>
          </p:cNvSpPr>
          <p:nvPr/>
        </p:nvSpPr>
        <p:spPr>
          <a:xfrm>
            <a:off x="2834107" y="155163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6" name="Hexagon 1045">
            <a:extLst>
              <a:ext uri="{FF2B5EF4-FFF2-40B4-BE49-F238E27FC236}">
                <a16:creationId xmlns:a16="http://schemas.microsoft.com/office/drawing/2014/main" id="{6767733A-16D2-4B6C-34BB-01A31C7E6626}"/>
              </a:ext>
            </a:extLst>
          </p:cNvPr>
          <p:cNvSpPr>
            <a:spLocks noChangeAspect="1"/>
          </p:cNvSpPr>
          <p:nvPr/>
        </p:nvSpPr>
        <p:spPr>
          <a:xfrm>
            <a:off x="2834107" y="60621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7" name="Hexagon 1046">
            <a:extLst>
              <a:ext uri="{FF2B5EF4-FFF2-40B4-BE49-F238E27FC236}">
                <a16:creationId xmlns:a16="http://schemas.microsoft.com/office/drawing/2014/main" id="{CDACEC79-344B-B4E4-41E0-EBF8AF32F90C}"/>
              </a:ext>
            </a:extLst>
          </p:cNvPr>
          <p:cNvSpPr>
            <a:spLocks noChangeAspect="1"/>
          </p:cNvSpPr>
          <p:nvPr/>
        </p:nvSpPr>
        <p:spPr>
          <a:xfrm>
            <a:off x="3693601" y="13068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" name="Hexagon 1047">
            <a:extLst>
              <a:ext uri="{FF2B5EF4-FFF2-40B4-BE49-F238E27FC236}">
                <a16:creationId xmlns:a16="http://schemas.microsoft.com/office/drawing/2014/main" id="{1E35B54C-090A-1F13-14AA-318518BC9368}"/>
              </a:ext>
            </a:extLst>
          </p:cNvPr>
          <p:cNvSpPr>
            <a:spLocks noChangeAspect="1"/>
          </p:cNvSpPr>
          <p:nvPr/>
        </p:nvSpPr>
        <p:spPr>
          <a:xfrm>
            <a:off x="3687238" y="108892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9" name="Hexagon 1048">
            <a:extLst>
              <a:ext uri="{FF2B5EF4-FFF2-40B4-BE49-F238E27FC236}">
                <a16:creationId xmlns:a16="http://schemas.microsoft.com/office/drawing/2014/main" id="{BCBB82C8-E63A-EE61-6294-25E618FEB54B}"/>
              </a:ext>
            </a:extLst>
          </p:cNvPr>
          <p:cNvSpPr>
            <a:spLocks noChangeAspect="1"/>
          </p:cNvSpPr>
          <p:nvPr/>
        </p:nvSpPr>
        <p:spPr>
          <a:xfrm>
            <a:off x="4550589" y="613297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Hexagon 1049">
            <a:extLst>
              <a:ext uri="{FF2B5EF4-FFF2-40B4-BE49-F238E27FC236}">
                <a16:creationId xmlns:a16="http://schemas.microsoft.com/office/drawing/2014/main" id="{70D2298F-7505-8383-97B8-EEAD8289CED8}"/>
              </a:ext>
            </a:extLst>
          </p:cNvPr>
          <p:cNvSpPr>
            <a:spLocks noChangeAspect="1"/>
          </p:cNvSpPr>
          <p:nvPr/>
        </p:nvSpPr>
        <p:spPr>
          <a:xfrm>
            <a:off x="4550589" y="156547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1" name="Hexagon 1050">
            <a:extLst>
              <a:ext uri="{FF2B5EF4-FFF2-40B4-BE49-F238E27FC236}">
                <a16:creationId xmlns:a16="http://schemas.microsoft.com/office/drawing/2014/main" id="{DC63DC33-6F51-897F-07D6-CC39F55F7C19}"/>
              </a:ext>
            </a:extLst>
          </p:cNvPr>
          <p:cNvSpPr>
            <a:spLocks noChangeAspect="1"/>
          </p:cNvSpPr>
          <p:nvPr/>
        </p:nvSpPr>
        <p:spPr>
          <a:xfrm>
            <a:off x="4550589" y="252439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2" name="Hexagon 1051">
            <a:extLst>
              <a:ext uri="{FF2B5EF4-FFF2-40B4-BE49-F238E27FC236}">
                <a16:creationId xmlns:a16="http://schemas.microsoft.com/office/drawing/2014/main" id="{A6BED701-B11E-C171-A218-15045EBA5BCB}"/>
              </a:ext>
            </a:extLst>
          </p:cNvPr>
          <p:cNvSpPr>
            <a:spLocks noChangeAspect="1"/>
          </p:cNvSpPr>
          <p:nvPr/>
        </p:nvSpPr>
        <p:spPr>
          <a:xfrm>
            <a:off x="3694323" y="203205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E16D4160-E2CF-117C-20CB-9D971F61732B}"/>
              </a:ext>
            </a:extLst>
          </p:cNvPr>
          <p:cNvSpPr txBox="1"/>
          <p:nvPr/>
        </p:nvSpPr>
        <p:spPr>
          <a:xfrm>
            <a:off x="6836896" y="857059"/>
            <a:ext cx="309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Padded PBC (Full FFT)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0C61F-5E95-A1FC-DF35-A2152D6F59F6}"/>
              </a:ext>
            </a:extLst>
          </p:cNvPr>
          <p:cNvSpPr txBox="1"/>
          <p:nvPr/>
        </p:nvSpPr>
        <p:spPr>
          <a:xfrm>
            <a:off x="6445440" y="1667051"/>
            <a:ext cx="517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Hexagons drawn for illustration of hexagon approach</a:t>
            </a:r>
          </a:p>
        </p:txBody>
      </p:sp>
    </p:spTree>
    <p:extLst>
      <p:ext uri="{BB962C8B-B14F-4D97-AF65-F5344CB8AC3E}">
        <p14:creationId xmlns:p14="http://schemas.microsoft.com/office/powerpoint/2010/main" val="775315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3" name="Group 3122">
            <a:extLst>
              <a:ext uri="{FF2B5EF4-FFF2-40B4-BE49-F238E27FC236}">
                <a16:creationId xmlns:a16="http://schemas.microsoft.com/office/drawing/2014/main" id="{9A8164A6-CA96-945E-BD6C-0DA9E2006A3B}"/>
              </a:ext>
            </a:extLst>
          </p:cNvPr>
          <p:cNvGrpSpPr/>
          <p:nvPr/>
        </p:nvGrpSpPr>
        <p:grpSpPr>
          <a:xfrm>
            <a:off x="4608476" y="18727"/>
            <a:ext cx="3955455" cy="3472788"/>
            <a:chOff x="9342443" y="3203112"/>
            <a:chExt cx="2586642" cy="2271005"/>
          </a:xfrm>
        </p:grpSpPr>
        <p:pic>
          <p:nvPicPr>
            <p:cNvPr id="3119" name="Picture 6">
              <a:extLst>
                <a:ext uri="{FF2B5EF4-FFF2-40B4-BE49-F238E27FC236}">
                  <a16:creationId xmlns:a16="http://schemas.microsoft.com/office/drawing/2014/main" id="{627AA289-0282-DABE-7A5C-E297B88CD1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2443" y="3369366"/>
              <a:ext cx="2416593" cy="2101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0" name="Picture 6">
              <a:extLst>
                <a:ext uri="{FF2B5EF4-FFF2-40B4-BE49-F238E27FC236}">
                  <a16:creationId xmlns:a16="http://schemas.microsoft.com/office/drawing/2014/main" id="{AA10FBC1-C155-0857-B7AD-73D9AEBA54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V="1">
              <a:off x="9344583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1" name="Picture 6">
              <a:extLst>
                <a:ext uri="{FF2B5EF4-FFF2-40B4-BE49-F238E27FC236}">
                  <a16:creationId xmlns:a16="http://schemas.microsoft.com/office/drawing/2014/main" id="{4EB190CA-009D-ED0B-A450-D14276068C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 flipV="1">
              <a:off x="10608259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2" name="Picture 6">
              <a:extLst>
                <a:ext uri="{FF2B5EF4-FFF2-40B4-BE49-F238E27FC236}">
                  <a16:creationId xmlns:a16="http://schemas.microsoft.com/office/drawing/2014/main" id="{75B15F82-56B0-27AB-A237-D24106CC3E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>
              <a:off x="10608259" y="429575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126" name="Picture 8">
            <a:extLst>
              <a:ext uri="{FF2B5EF4-FFF2-40B4-BE49-F238E27FC236}">
                <a16:creationId xmlns:a16="http://schemas.microsoft.com/office/drawing/2014/main" id="{E762424A-8053-661D-214D-5A6A625101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8"/>
          <a:stretch/>
        </p:blipFill>
        <p:spPr bwMode="auto">
          <a:xfrm>
            <a:off x="822470" y="922899"/>
            <a:ext cx="3644809" cy="323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7" name="Picture 8">
            <a:extLst>
              <a:ext uri="{FF2B5EF4-FFF2-40B4-BE49-F238E27FC236}">
                <a16:creationId xmlns:a16="http://schemas.microsoft.com/office/drawing/2014/main" id="{29E86343-B453-E003-6F01-B17FF940E7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7" t="2466"/>
          <a:stretch/>
        </p:blipFill>
        <p:spPr bwMode="auto">
          <a:xfrm>
            <a:off x="4333485" y="3703729"/>
            <a:ext cx="3420962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5" name="Picture 8">
            <a:extLst>
              <a:ext uri="{FF2B5EF4-FFF2-40B4-BE49-F238E27FC236}">
                <a16:creationId xmlns:a16="http://schemas.microsoft.com/office/drawing/2014/main" id="{B3E60859-1969-57B7-ACB3-D66167FAB3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6" r="1604"/>
          <a:stretch/>
        </p:blipFill>
        <p:spPr bwMode="auto">
          <a:xfrm>
            <a:off x="822471" y="3703729"/>
            <a:ext cx="3659059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Hexagon 14">
            <a:extLst>
              <a:ext uri="{FF2B5EF4-FFF2-40B4-BE49-F238E27FC236}">
                <a16:creationId xmlns:a16="http://schemas.microsoft.com/office/drawing/2014/main" id="{CA210AD0-1184-0ED8-8314-9C67458F11F8}"/>
              </a:ext>
            </a:extLst>
          </p:cNvPr>
          <p:cNvSpPr>
            <a:spLocks noChangeAspect="1"/>
          </p:cNvSpPr>
          <p:nvPr/>
        </p:nvSpPr>
        <p:spPr>
          <a:xfrm>
            <a:off x="687940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F7E5B642-D6DC-27D1-AAAE-9D95E7839BBD}"/>
              </a:ext>
            </a:extLst>
          </p:cNvPr>
          <p:cNvSpPr>
            <a:spLocks noChangeAspect="1"/>
          </p:cNvSpPr>
          <p:nvPr/>
        </p:nvSpPr>
        <p:spPr>
          <a:xfrm>
            <a:off x="681273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04A1A5EA-4A1F-BC6E-3692-7F058625DEE6}"/>
              </a:ext>
            </a:extLst>
          </p:cNvPr>
          <p:cNvSpPr>
            <a:spLocks noChangeAspect="1"/>
          </p:cNvSpPr>
          <p:nvPr/>
        </p:nvSpPr>
        <p:spPr>
          <a:xfrm>
            <a:off x="681273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7B802C25-E8E5-3AD5-AA86-EC56DD658921}"/>
              </a:ext>
            </a:extLst>
          </p:cNvPr>
          <p:cNvSpPr>
            <a:spLocks noChangeAspect="1"/>
          </p:cNvSpPr>
          <p:nvPr/>
        </p:nvSpPr>
        <p:spPr>
          <a:xfrm>
            <a:off x="1490185" y="55462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F264AC56-895C-CBF0-AB22-DC2EB760F723}"/>
              </a:ext>
            </a:extLst>
          </p:cNvPr>
          <p:cNvSpPr>
            <a:spLocks noChangeAspect="1"/>
          </p:cNvSpPr>
          <p:nvPr/>
        </p:nvSpPr>
        <p:spPr>
          <a:xfrm>
            <a:off x="1490185" y="466383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07B9D637-BA96-2B7F-EBC9-5B688778148D}"/>
              </a:ext>
            </a:extLst>
          </p:cNvPr>
          <p:cNvSpPr>
            <a:spLocks noChangeAspect="1"/>
          </p:cNvSpPr>
          <p:nvPr/>
        </p:nvSpPr>
        <p:spPr>
          <a:xfrm>
            <a:off x="1490185" y="37813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65236423-21B3-ED2B-8057-5E9D7417482A}"/>
              </a:ext>
            </a:extLst>
          </p:cNvPr>
          <p:cNvSpPr>
            <a:spLocks noChangeAspect="1"/>
          </p:cNvSpPr>
          <p:nvPr/>
        </p:nvSpPr>
        <p:spPr>
          <a:xfrm>
            <a:off x="2292430" y="333753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4F7251F9-1271-4B5D-1B14-AD79DB034C73}"/>
              </a:ext>
            </a:extLst>
          </p:cNvPr>
          <p:cNvSpPr>
            <a:spLocks noChangeAspect="1"/>
          </p:cNvSpPr>
          <p:nvPr/>
        </p:nvSpPr>
        <p:spPr>
          <a:xfrm>
            <a:off x="2286491" y="423193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4073D1F8-EC3D-0388-F726-CE0A24FC5B8A}"/>
              </a:ext>
            </a:extLst>
          </p:cNvPr>
          <p:cNvSpPr>
            <a:spLocks noChangeAspect="1"/>
          </p:cNvSpPr>
          <p:nvPr/>
        </p:nvSpPr>
        <p:spPr>
          <a:xfrm>
            <a:off x="3092337" y="378799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881E2BDC-1F31-6D01-E04A-7C73381D6037}"/>
              </a:ext>
            </a:extLst>
          </p:cNvPr>
          <p:cNvSpPr>
            <a:spLocks noChangeAspect="1"/>
          </p:cNvSpPr>
          <p:nvPr/>
        </p:nvSpPr>
        <p:spPr>
          <a:xfrm>
            <a:off x="3092337" y="467674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D0AE08D3-EA20-7B0E-7F1E-2C0558AF647E}"/>
              </a:ext>
            </a:extLst>
          </p:cNvPr>
          <p:cNvSpPr>
            <a:spLocks noChangeAspect="1"/>
          </p:cNvSpPr>
          <p:nvPr/>
        </p:nvSpPr>
        <p:spPr>
          <a:xfrm>
            <a:off x="3092337" y="557180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95823C0A-C918-E852-F828-D270E718F930}"/>
              </a:ext>
            </a:extLst>
          </p:cNvPr>
          <p:cNvSpPr>
            <a:spLocks noChangeAspect="1"/>
          </p:cNvSpPr>
          <p:nvPr/>
        </p:nvSpPr>
        <p:spPr>
          <a:xfrm>
            <a:off x="2293103" y="51122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D957CCD2-1115-F210-0E4C-56330AA467F3}"/>
              </a:ext>
            </a:extLst>
          </p:cNvPr>
          <p:cNvSpPr>
            <a:spLocks noChangeAspect="1"/>
          </p:cNvSpPr>
          <p:nvPr/>
        </p:nvSpPr>
        <p:spPr>
          <a:xfrm>
            <a:off x="3910256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7F0378C-405F-DF31-4F57-9301727488B2}"/>
              </a:ext>
            </a:extLst>
          </p:cNvPr>
          <p:cNvSpPr>
            <a:spLocks noChangeAspect="1"/>
          </p:cNvSpPr>
          <p:nvPr/>
        </p:nvSpPr>
        <p:spPr>
          <a:xfrm>
            <a:off x="3903588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340DF2F7-B057-B48D-254B-51C75CF38CDA}"/>
              </a:ext>
            </a:extLst>
          </p:cNvPr>
          <p:cNvSpPr>
            <a:spLocks noChangeAspect="1"/>
          </p:cNvSpPr>
          <p:nvPr/>
        </p:nvSpPr>
        <p:spPr>
          <a:xfrm>
            <a:off x="3903588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A593AA6-1EA7-31C4-6469-61AACE3BD455}"/>
              </a:ext>
            </a:extLst>
          </p:cNvPr>
          <p:cNvSpPr>
            <a:spLocks noChangeAspect="1"/>
          </p:cNvSpPr>
          <p:nvPr/>
        </p:nvSpPr>
        <p:spPr>
          <a:xfrm>
            <a:off x="4711247" y="55375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9B4F0A47-5E0D-6C47-C319-40D036335536}"/>
              </a:ext>
            </a:extLst>
          </p:cNvPr>
          <p:cNvSpPr>
            <a:spLocks noChangeAspect="1"/>
          </p:cNvSpPr>
          <p:nvPr/>
        </p:nvSpPr>
        <p:spPr>
          <a:xfrm>
            <a:off x="4711247" y="465506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9C7E926-4C8D-317C-FD13-663460428E4A}"/>
              </a:ext>
            </a:extLst>
          </p:cNvPr>
          <p:cNvSpPr>
            <a:spLocks noChangeAspect="1"/>
          </p:cNvSpPr>
          <p:nvPr/>
        </p:nvSpPr>
        <p:spPr>
          <a:xfrm>
            <a:off x="4711247" y="37726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98C4B400-33AA-B59B-D441-11FF1D9F3C18}"/>
              </a:ext>
            </a:extLst>
          </p:cNvPr>
          <p:cNvSpPr>
            <a:spLocks noChangeAspect="1"/>
          </p:cNvSpPr>
          <p:nvPr/>
        </p:nvSpPr>
        <p:spPr>
          <a:xfrm>
            <a:off x="5513493" y="332876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12FAF854-63C7-26A3-E366-5FC60D5CDD70}"/>
              </a:ext>
            </a:extLst>
          </p:cNvPr>
          <p:cNvSpPr>
            <a:spLocks noChangeAspect="1"/>
          </p:cNvSpPr>
          <p:nvPr/>
        </p:nvSpPr>
        <p:spPr>
          <a:xfrm>
            <a:off x="5507554" y="422317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A2814153-2EE6-1025-2602-49BAC33D9A77}"/>
              </a:ext>
            </a:extLst>
          </p:cNvPr>
          <p:cNvSpPr>
            <a:spLocks noChangeAspect="1"/>
          </p:cNvSpPr>
          <p:nvPr/>
        </p:nvSpPr>
        <p:spPr>
          <a:xfrm>
            <a:off x="6313400" y="377922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670B1B09-5F7B-164B-22C2-59E8CA1F4330}"/>
              </a:ext>
            </a:extLst>
          </p:cNvPr>
          <p:cNvSpPr>
            <a:spLocks noChangeAspect="1"/>
          </p:cNvSpPr>
          <p:nvPr/>
        </p:nvSpPr>
        <p:spPr>
          <a:xfrm>
            <a:off x="6313400" y="466798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E10669BB-52CA-8F0C-9259-535888E6D5B4}"/>
              </a:ext>
            </a:extLst>
          </p:cNvPr>
          <p:cNvSpPr>
            <a:spLocks noChangeAspect="1"/>
          </p:cNvSpPr>
          <p:nvPr/>
        </p:nvSpPr>
        <p:spPr>
          <a:xfrm>
            <a:off x="6313400" y="556303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ED925D24-0D7F-FC17-35CC-ED7C93B2CE3D}"/>
              </a:ext>
            </a:extLst>
          </p:cNvPr>
          <p:cNvSpPr>
            <a:spLocks noChangeAspect="1"/>
          </p:cNvSpPr>
          <p:nvPr/>
        </p:nvSpPr>
        <p:spPr>
          <a:xfrm>
            <a:off x="5514166" y="5103487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B06DFB42-CA3F-20B0-9947-0CC69165638F}"/>
              </a:ext>
            </a:extLst>
          </p:cNvPr>
          <p:cNvSpPr>
            <a:spLocks noChangeAspect="1"/>
          </p:cNvSpPr>
          <p:nvPr/>
        </p:nvSpPr>
        <p:spPr>
          <a:xfrm>
            <a:off x="687940" y="68461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899EB4C8-5E32-9F10-45C1-DA10C9FBA94E}"/>
              </a:ext>
            </a:extLst>
          </p:cNvPr>
          <p:cNvSpPr>
            <a:spLocks noChangeAspect="1"/>
          </p:cNvSpPr>
          <p:nvPr/>
        </p:nvSpPr>
        <p:spPr>
          <a:xfrm>
            <a:off x="681273" y="15634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B9A8FE6C-50FB-88BE-5980-9DB144B17A4F}"/>
              </a:ext>
            </a:extLst>
          </p:cNvPr>
          <p:cNvSpPr>
            <a:spLocks noChangeAspect="1"/>
          </p:cNvSpPr>
          <p:nvPr/>
        </p:nvSpPr>
        <p:spPr>
          <a:xfrm>
            <a:off x="681273" y="244514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0FBB4FFE-43F2-30CF-EE61-7C918083C1EE}"/>
              </a:ext>
            </a:extLst>
          </p:cNvPr>
          <p:cNvSpPr>
            <a:spLocks noChangeAspect="1"/>
          </p:cNvSpPr>
          <p:nvPr/>
        </p:nvSpPr>
        <p:spPr>
          <a:xfrm>
            <a:off x="1490185" y="28902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EFDE3350-ED57-B482-6706-42BC01FC9954}"/>
              </a:ext>
            </a:extLst>
          </p:cNvPr>
          <p:cNvSpPr>
            <a:spLocks noChangeAspect="1"/>
          </p:cNvSpPr>
          <p:nvPr/>
        </p:nvSpPr>
        <p:spPr>
          <a:xfrm>
            <a:off x="1490185" y="20078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6B69EB2D-E17F-7C1D-7CA7-656AE3F22B52}"/>
              </a:ext>
            </a:extLst>
          </p:cNvPr>
          <p:cNvSpPr>
            <a:spLocks noChangeAspect="1"/>
          </p:cNvSpPr>
          <p:nvPr/>
        </p:nvSpPr>
        <p:spPr>
          <a:xfrm>
            <a:off x="1490185" y="11253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9A8A1888-87FA-22AB-AA83-228AE43461B3}"/>
              </a:ext>
            </a:extLst>
          </p:cNvPr>
          <p:cNvSpPr>
            <a:spLocks noChangeAspect="1"/>
          </p:cNvSpPr>
          <p:nvPr/>
        </p:nvSpPr>
        <p:spPr>
          <a:xfrm>
            <a:off x="2292430" y="681503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E2ACDE21-E39F-4538-8433-BC27FF9DA4E4}"/>
              </a:ext>
            </a:extLst>
          </p:cNvPr>
          <p:cNvSpPr>
            <a:spLocks noChangeAspect="1"/>
          </p:cNvSpPr>
          <p:nvPr/>
        </p:nvSpPr>
        <p:spPr>
          <a:xfrm>
            <a:off x="2286491" y="157591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8BEA754F-0B55-CBC6-D31E-BF0D898F8DDF}"/>
              </a:ext>
            </a:extLst>
          </p:cNvPr>
          <p:cNvSpPr>
            <a:spLocks noChangeAspect="1"/>
          </p:cNvSpPr>
          <p:nvPr/>
        </p:nvSpPr>
        <p:spPr>
          <a:xfrm>
            <a:off x="3092337" y="113196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E90474B3-1116-4B99-3E93-A9F0A332F3CD}"/>
              </a:ext>
            </a:extLst>
          </p:cNvPr>
          <p:cNvSpPr>
            <a:spLocks noChangeAspect="1"/>
          </p:cNvSpPr>
          <p:nvPr/>
        </p:nvSpPr>
        <p:spPr>
          <a:xfrm>
            <a:off x="3092337" y="202071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298715B5-37C2-1F18-7A83-7819A17EFFCC}"/>
              </a:ext>
            </a:extLst>
          </p:cNvPr>
          <p:cNvSpPr>
            <a:spLocks noChangeAspect="1"/>
          </p:cNvSpPr>
          <p:nvPr/>
        </p:nvSpPr>
        <p:spPr>
          <a:xfrm>
            <a:off x="3092337" y="291577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E2143180-654D-71A8-63A7-13CC60ACF53D}"/>
              </a:ext>
            </a:extLst>
          </p:cNvPr>
          <p:cNvSpPr>
            <a:spLocks noChangeAspect="1"/>
          </p:cNvSpPr>
          <p:nvPr/>
        </p:nvSpPr>
        <p:spPr>
          <a:xfrm>
            <a:off x="2293104" y="24562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4CB1DA-0C62-F603-4223-3460BC919ACC}"/>
              </a:ext>
            </a:extLst>
          </p:cNvPr>
          <p:cNvSpPr txBox="1"/>
          <p:nvPr/>
        </p:nvSpPr>
        <p:spPr>
          <a:xfrm>
            <a:off x="8117174" y="4317777"/>
            <a:ext cx="4120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Unpadded PBC (Full/</a:t>
            </a:r>
            <a:r>
              <a:rPr lang="en-US" sz="2400" b="1" dirty="0">
                <a:solidFill>
                  <a:srgbClr val="C00000"/>
                </a:solidFill>
              </a:rPr>
              <a:t>Cos</a:t>
            </a:r>
            <a:r>
              <a:rPr lang="en-US" sz="2400" b="1" dirty="0"/>
              <a:t> FFT)</a:t>
            </a:r>
          </a:p>
        </p:txBody>
      </p:sp>
      <p:sp>
        <p:nvSpPr>
          <p:cNvPr id="3098" name="Hexagon 3097">
            <a:extLst>
              <a:ext uri="{FF2B5EF4-FFF2-40B4-BE49-F238E27FC236}">
                <a16:creationId xmlns:a16="http://schemas.microsoft.com/office/drawing/2014/main" id="{AED672C7-B2C8-A881-E55C-D39B5AF449DF}"/>
              </a:ext>
            </a:extLst>
          </p:cNvPr>
          <p:cNvSpPr>
            <a:spLocks noChangeAspect="1"/>
          </p:cNvSpPr>
          <p:nvPr/>
        </p:nvSpPr>
        <p:spPr>
          <a:xfrm>
            <a:off x="7129748" y="333455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5" name="Hexagon 3104">
            <a:extLst>
              <a:ext uri="{FF2B5EF4-FFF2-40B4-BE49-F238E27FC236}">
                <a16:creationId xmlns:a16="http://schemas.microsoft.com/office/drawing/2014/main" id="{A05FB334-19F3-DB3C-9AB9-657CC577D594}"/>
              </a:ext>
            </a:extLst>
          </p:cNvPr>
          <p:cNvSpPr>
            <a:spLocks noChangeAspect="1"/>
          </p:cNvSpPr>
          <p:nvPr/>
        </p:nvSpPr>
        <p:spPr>
          <a:xfrm>
            <a:off x="7122931" y="512005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6" name="Hexagon 3105">
            <a:extLst>
              <a:ext uri="{FF2B5EF4-FFF2-40B4-BE49-F238E27FC236}">
                <a16:creationId xmlns:a16="http://schemas.microsoft.com/office/drawing/2014/main" id="{D1913BF0-E56D-0C13-DCEA-688F87F79AF6}"/>
              </a:ext>
            </a:extLst>
          </p:cNvPr>
          <p:cNvSpPr>
            <a:spLocks noChangeAspect="1"/>
          </p:cNvSpPr>
          <p:nvPr/>
        </p:nvSpPr>
        <p:spPr>
          <a:xfrm>
            <a:off x="7116319" y="423129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97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978C-CCAD-7918-309E-D2E0F8DA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conditions </a:t>
            </a:r>
            <a:br>
              <a:rPr lang="en-US" dirty="0"/>
            </a:br>
            <a:r>
              <a:rPr lang="en-US" sz="3600" dirty="0"/>
              <a:t>(full and half results overlapped to show match)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4A5B27-C4F3-1037-B614-0F2CAFB6D70B}"/>
              </a:ext>
            </a:extLst>
          </p:cNvPr>
          <p:cNvSpPr txBox="1"/>
          <p:nvPr/>
        </p:nvSpPr>
        <p:spPr>
          <a:xfrm>
            <a:off x="1293052" y="1985653"/>
            <a:ext cx="2993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0.0241 (20.28%; dx=0.4), </a:t>
            </a:r>
            <a:br>
              <a:rPr lang="en-US" dirty="0"/>
            </a:br>
            <a:r>
              <a:rPr lang="en-US" dirty="0"/>
              <a:t>Lx, Ly = 12.40, 20.80</a:t>
            </a:r>
          </a:p>
        </p:txBody>
      </p:sp>
      <p:pic>
        <p:nvPicPr>
          <p:cNvPr id="4112" name="Picture 16">
            <a:extLst>
              <a:ext uri="{FF2B5EF4-FFF2-40B4-BE49-F238E27FC236}">
                <a16:creationId xmlns:a16="http://schemas.microsoft.com/office/drawing/2014/main" id="{6E4CE12C-CFDD-DB5A-13CF-014A50C5F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327" y="2923865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>
            <a:extLst>
              <a:ext uri="{FF2B5EF4-FFF2-40B4-BE49-F238E27FC236}">
                <a16:creationId xmlns:a16="http://schemas.microsoft.com/office/drawing/2014/main" id="{C1740158-C4AE-39C7-D7D0-D3DF2244A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276" y="2757487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>
            <a:extLst>
              <a:ext uri="{FF2B5EF4-FFF2-40B4-BE49-F238E27FC236}">
                <a16:creationId xmlns:a16="http://schemas.microsoft.com/office/drawing/2014/main" id="{19FC9AF1-8341-7079-9C97-35A6C6E02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695" y="3037976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>
            <a:extLst>
              <a:ext uri="{FF2B5EF4-FFF2-40B4-BE49-F238E27FC236}">
                <a16:creationId xmlns:a16="http://schemas.microsoft.com/office/drawing/2014/main" id="{8546961E-DEEB-841D-1BC5-BFEC2470B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114" y="2826387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A49B6C-2617-00E0-38E0-62F1623A5446}"/>
              </a:ext>
            </a:extLst>
          </p:cNvPr>
          <p:cNvSpPr txBox="1"/>
          <p:nvPr/>
        </p:nvSpPr>
        <p:spPr>
          <a:xfrm>
            <a:off x="5026300" y="1985653"/>
            <a:ext cx="2688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0.0208 (4.08%; dx=0.1), </a:t>
            </a:r>
            <a:br>
              <a:rPr lang="en-US" dirty="0"/>
            </a:br>
            <a:r>
              <a:rPr lang="en-US" dirty="0"/>
              <a:t>Lx, Ly = 12.90, 22.30</a:t>
            </a:r>
          </a:p>
        </p:txBody>
      </p:sp>
      <p:pic>
        <p:nvPicPr>
          <p:cNvPr id="4126" name="Picture 30">
            <a:extLst>
              <a:ext uri="{FF2B5EF4-FFF2-40B4-BE49-F238E27FC236}">
                <a16:creationId xmlns:a16="http://schemas.microsoft.com/office/drawing/2014/main" id="{7C8FC4FE-9F1C-CFA1-F45B-41FEBC57A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356" y="3329297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8" name="Picture 32">
            <a:extLst>
              <a:ext uri="{FF2B5EF4-FFF2-40B4-BE49-F238E27FC236}">
                <a16:creationId xmlns:a16="http://schemas.microsoft.com/office/drawing/2014/main" id="{345B1C86-B2DC-9085-2E2C-E6725D165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288" y="3261139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82F31C-3E88-A3D7-1754-79EA5AC7E36B}"/>
              </a:ext>
            </a:extLst>
          </p:cNvPr>
          <p:cNvSpPr txBox="1"/>
          <p:nvPr/>
        </p:nvSpPr>
        <p:spPr>
          <a:xfrm>
            <a:off x="8454748" y="196268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0.1332 (11%; dx=0.1), </a:t>
            </a:r>
            <a:br>
              <a:rPr lang="en-US" dirty="0"/>
            </a:br>
            <a:r>
              <a:rPr lang="en-US" dirty="0"/>
              <a:t>Lx, Ly = 20.50, 20.40</a:t>
            </a:r>
          </a:p>
        </p:txBody>
      </p:sp>
    </p:spTree>
    <p:extLst>
      <p:ext uri="{BB962C8B-B14F-4D97-AF65-F5344CB8AC3E}">
        <p14:creationId xmlns:p14="http://schemas.microsoft.com/office/powerpoint/2010/main" val="1320488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0C0BE-4DBE-7BDC-0CA6-4F4ECAE3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Carrillo Langmuir 2009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7744E7-C792-E127-2429-DD4C88DD9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93" y="1924296"/>
            <a:ext cx="4317207" cy="372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696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C94A7-0D1F-5F7A-76A1-D1CB99A49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/>
              <a:t>    X200            x170        x145       x130      x120    x100</a:t>
            </a:r>
          </a:p>
        </p:txBody>
      </p:sp>
      <p:pic>
        <p:nvPicPr>
          <p:cNvPr id="1046" name="Picture 22">
            <a:extLst>
              <a:ext uri="{FF2B5EF4-FFF2-40B4-BE49-F238E27FC236}">
                <a16:creationId xmlns:a16="http://schemas.microsoft.com/office/drawing/2014/main" id="{71AC12AE-2777-C036-89EB-05D8FF44E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368" y="1278213"/>
            <a:ext cx="1909824" cy="312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43C2F543-3C9D-AB68-EA90-EBFC8D8BA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660" y="1290004"/>
            <a:ext cx="1909824" cy="312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16A53700-E3C2-1CA6-E2A8-764156DBE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344" y="1332078"/>
            <a:ext cx="2037316" cy="3077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782B6FB-83FB-8DB2-AE2B-F280958EC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263" y="1271382"/>
            <a:ext cx="2256279" cy="313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A02EF99-4FA7-688F-91E5-FA06F21CA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9" y="1478380"/>
            <a:ext cx="2678461" cy="287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81C85B7-81FF-C4F9-F3C5-FBCFC0641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859" y="4403937"/>
            <a:ext cx="3050129" cy="239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E289485-06FF-5285-A08C-475B2C70B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6379" y="1250826"/>
            <a:ext cx="1815621" cy="316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8611366-C70E-8F23-0C01-1420787E1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679" y="4860898"/>
            <a:ext cx="1751321" cy="143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732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E58596A-D56B-1CEF-CF04-A7E9E2042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a040x100 relaxation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58965C6-3557-8AE5-5E93-48DF22DCB9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629"/>
          <a:stretch/>
        </p:blipFill>
        <p:spPr bwMode="auto">
          <a:xfrm>
            <a:off x="7821273" y="1832262"/>
            <a:ext cx="1228039" cy="310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7CB381E-7B0A-2699-83FA-3BC093D11F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968"/>
          <a:stretch/>
        </p:blipFill>
        <p:spPr bwMode="auto">
          <a:xfrm>
            <a:off x="5546087" y="1799003"/>
            <a:ext cx="1037900" cy="327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6353B0D2-1A76-EDE0-8CF5-B1E423D295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862"/>
          <a:stretch/>
        </p:blipFill>
        <p:spPr bwMode="auto">
          <a:xfrm>
            <a:off x="6555134" y="1832170"/>
            <a:ext cx="1228039" cy="319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0C99185A-368A-CC28-5BB9-178EF24191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955"/>
          <a:stretch/>
        </p:blipFill>
        <p:spPr bwMode="auto">
          <a:xfrm>
            <a:off x="9010776" y="1877272"/>
            <a:ext cx="1205726" cy="319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D3EF64E-73BA-3242-927D-C242B341B8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250"/>
          <a:stretch/>
        </p:blipFill>
        <p:spPr bwMode="auto">
          <a:xfrm>
            <a:off x="10216502" y="1877272"/>
            <a:ext cx="1274331" cy="310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C82B3CF9-F967-C08D-44A7-02078D3FE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67" y="1901887"/>
            <a:ext cx="4180426" cy="319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128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DB09F-4D32-C97D-A57C-A37233C26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038" y="0"/>
            <a:ext cx="12282800" cy="1325563"/>
          </a:xfrm>
        </p:spPr>
        <p:txBody>
          <a:bodyPr/>
          <a:lstStyle/>
          <a:p>
            <a:r>
              <a:rPr lang="en-US" dirty="0"/>
              <a:t>  (10, 10)            (6.5, 3.75)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0CCDDC-35B3-16A0-60DB-7678366CC956}"/>
              </a:ext>
            </a:extLst>
          </p:cNvPr>
          <p:cNvSpPr/>
          <p:nvPr/>
        </p:nvSpPr>
        <p:spPr>
          <a:xfrm>
            <a:off x="7627358" y="3662689"/>
            <a:ext cx="4278702" cy="9840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 grafted points within box: </a:t>
            </a:r>
            <a:r>
              <a:rPr lang="en-US" dirty="0" err="1"/>
              <a:t>Lxy</a:t>
            </a:r>
            <a:r>
              <a:rPr lang="en-US" dirty="0"/>
              <a:t> = (13, 7.5)</a:t>
            </a:r>
          </a:p>
          <a:p>
            <a:pPr algn="ctr"/>
            <a:r>
              <a:rPr lang="en-US" dirty="0"/>
              <a:t>3: </a:t>
            </a:r>
            <a:r>
              <a:rPr lang="en-US" dirty="0" err="1"/>
              <a:t>Lxy</a:t>
            </a:r>
            <a:r>
              <a:rPr lang="en-US" dirty="0"/>
              <a:t> = (6.5, 7.5)</a:t>
            </a:r>
          </a:p>
          <a:p>
            <a:pPr algn="ctr"/>
            <a:r>
              <a:rPr lang="en-US" dirty="0"/>
              <a:t>2: </a:t>
            </a:r>
            <a:r>
              <a:rPr lang="en-US" dirty="0" err="1"/>
              <a:t>Lxy</a:t>
            </a:r>
            <a:r>
              <a:rPr lang="en-US" dirty="0"/>
              <a:t> = (6.5, 3.75)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490256-946E-E313-433B-F09FD1A02AA6}"/>
              </a:ext>
            </a:extLst>
          </p:cNvPr>
          <p:cNvSpPr/>
          <p:nvPr/>
        </p:nvSpPr>
        <p:spPr>
          <a:xfrm>
            <a:off x="7306574" y="5512278"/>
            <a:ext cx="3122762" cy="9840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Note: neither converged yet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FE27578-49AD-80F7-A541-6329AE3A1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585" y="1552754"/>
            <a:ext cx="2155070" cy="2909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6BC43FD5-652B-0D6A-C5F9-601113705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05" y="4516559"/>
            <a:ext cx="2652547" cy="221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6CCA409-E2BE-439B-9F2F-E7658FC58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05" y="1438079"/>
            <a:ext cx="2650818" cy="2914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7A141F36-FD49-D488-2706-99721E3D3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0" y="4464777"/>
            <a:ext cx="2904108" cy="232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075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2654B-648F-04F3-199E-0B1594BDE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Parallelization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2D1A7EF-7875-EC18-0D2E-8B0879109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981" y="2232687"/>
            <a:ext cx="6000220" cy="311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937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C415B-F34F-5EBF-44A0-06A7B44FB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BAD2C0-5502-37DB-F1B8-9999281478FE}"/>
              </a:ext>
            </a:extLst>
          </p:cNvPr>
          <p:cNvSpPr txBox="1"/>
          <p:nvPr/>
        </p:nvSpPr>
        <p:spPr>
          <a:xfrm>
            <a:off x="1016000" y="2336800"/>
            <a:ext cx="672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Quenched average, np, A --&gt; \inf ; np/A </a:t>
            </a:r>
            <a:r>
              <a:rPr lang="en-US" dirty="0">
                <a:sym typeface="Wingdings" panose="05000000000000000000" pitchFamily="2" charset="2"/>
              </a:rPr>
              <a:t> \sigma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2A868-345C-D274-752A-D8F0446DA95E}"/>
              </a:ext>
            </a:extLst>
          </p:cNvPr>
          <p:cNvSpPr txBox="1"/>
          <p:nvPr/>
        </p:nvSpPr>
        <p:spPr>
          <a:xfrm>
            <a:off x="1016000" y="2954311"/>
            <a:ext cx="672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Discrete Gaussian chain</a:t>
            </a:r>
          </a:p>
        </p:txBody>
      </p:sp>
    </p:spTree>
    <p:extLst>
      <p:ext uri="{BB962C8B-B14F-4D97-AF65-F5344CB8AC3E}">
        <p14:creationId xmlns:p14="http://schemas.microsoft.com/office/powerpoint/2010/main" val="2106188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F6E54-26EB-B6A8-7F36-A3DD1C7B5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Scaling (Alexander—de </a:t>
            </a:r>
            <a:r>
              <a:rPr lang="en-US" dirty="0" err="1"/>
              <a:t>Gennes</a:t>
            </a:r>
            <a:r>
              <a:rPr lang="en-US" dirty="0"/>
              <a:t> brush)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9330223-0ECE-9978-3A80-F9A64F2A2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96" y="1323342"/>
            <a:ext cx="3662461" cy="277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188F28-E0F1-750C-8ABB-3D07A01F7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123" y="4256830"/>
            <a:ext cx="3007783" cy="234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C6E21E5-DF63-A5B4-6C2A-9621CB71AB83}"/>
              </a:ext>
            </a:extLst>
          </p:cNvPr>
          <p:cNvSpPr/>
          <p:nvPr/>
        </p:nvSpPr>
        <p:spPr>
          <a:xfrm>
            <a:off x="2627469" y="5877766"/>
            <a:ext cx="2464488" cy="719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 = 4.2; H = 27.5 – 30.5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8D8E051-D7EC-6D92-9B11-3BCB5AA5F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957" y="4258478"/>
            <a:ext cx="3005665" cy="2338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A51B313-9AD8-3590-0964-42FDB2465231}"/>
              </a:ext>
            </a:extLst>
          </p:cNvPr>
          <p:cNvSpPr/>
          <p:nvPr/>
        </p:nvSpPr>
        <p:spPr>
          <a:xfrm>
            <a:off x="5512488" y="5909996"/>
            <a:ext cx="2250760" cy="719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 = 2; H = 39 – 45.5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49F96369-8CC1-4F3E-B0C5-80CCF615B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057" y="1356709"/>
            <a:ext cx="3570843" cy="277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477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B3FF233-5CF5-2BDC-D3DB-701A3D86D17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10515600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4000" dirty="0"/>
                  <a:t>: </a:t>
                </a:r>
                <a:r>
                  <a:rPr lang="en-US" dirty="0"/>
                  <a:t>DGC (3D; </a:t>
                </a:r>
                <a:r>
                  <a:rPr lang="en-US" dirty="0" err="1"/>
                  <a:t>NxNy</a:t>
                </a:r>
                <a:r>
                  <a:rPr lang="en-US" dirty="0"/>
                  <a:t>=1) vs MDE (1D)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B3FF233-5CF5-2BDC-D3DB-701A3D86D1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16889964-2EF5-7E47-487C-1FE867F2A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12" y="1003863"/>
            <a:ext cx="3306198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DC5BE65-8C8F-EE61-AA76-C09BE327D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104" y="1012138"/>
            <a:ext cx="3341432" cy="2701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96F8711-F52E-E67B-2B14-000596E40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12" y="3705197"/>
            <a:ext cx="3306198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AF64AD6F-1C12-9D01-7E43-42CBC494D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230" y="1012137"/>
            <a:ext cx="3306198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C8DC1999-6531-997C-05F8-AB93F0BB6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104" y="3717315"/>
            <a:ext cx="3241600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F99B0F4-B4E3-69EF-2DB2-FE9B356E5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612" y="3725310"/>
            <a:ext cx="3341434" cy="2701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2CCCEF9-7665-7626-D9A9-C5A91782F5DE}"/>
                  </a:ext>
                </a:extLst>
              </p:cNvPr>
              <p:cNvSpPr txBox="1"/>
              <p:nvPr/>
            </p:nvSpPr>
            <p:spPr>
              <a:xfrm>
                <a:off x="2611967" y="6418370"/>
                <a:ext cx="6968066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Ns/sigs: </a:t>
                </a:r>
                <a:r>
                  <a:rPr lang="en-US" dirty="0" err="1"/>
                  <a:t>dz</a:t>
                </a:r>
                <a:r>
                  <a:rPr lang="en-US" dirty="0"/>
                  <a:t> = 0.10, Ngz_2 = 4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; Chis/bs: </a:t>
                </a:r>
                <a:r>
                  <a:rPr lang="en-US" dirty="0" err="1"/>
                  <a:t>dz</a:t>
                </a:r>
                <a:r>
                  <a:rPr lang="en-US" dirty="0"/>
                  <a:t> = 0.25, Ngz_2 = 3.5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2CCCEF9-7665-7626-D9A9-C5A91782F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967" y="6418370"/>
                <a:ext cx="6968066" cy="369332"/>
              </a:xfrm>
              <a:prstGeom prst="rect">
                <a:avLst/>
              </a:prstGeom>
              <a:blipFill>
                <a:blip r:embed="rId9"/>
                <a:stretch>
                  <a:fillRect t="-8065" b="-2419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7916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10757</TotalTime>
  <Words>578</Words>
  <Application>Microsoft Office PowerPoint</Application>
  <PresentationFormat>Widescreen</PresentationFormat>
  <Paragraphs>68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Wingdings</vt:lpstr>
      <vt:lpstr>Office Theme</vt:lpstr>
      <vt:lpstr>Zhulina JCP 1998</vt:lpstr>
      <vt:lpstr>Carrillo Langmuir 2009</vt:lpstr>
      <vt:lpstr>    X200            x170        x145       x130      x120    x100</vt:lpstr>
      <vt:lpstr>a040x100 relaxation</vt:lpstr>
      <vt:lpstr>  (10, 10)            (6.5, 3.75)</vt:lpstr>
      <vt:lpstr>Parallelization</vt:lpstr>
      <vt:lpstr>Equations</vt:lpstr>
      <vt:lpstr>Scaling (Alexander—de Gennes brush)</vt:lpstr>
      <vt:lpstr>ϕ_p: DGC (3D; NxNy=1) vs MDE (1D)</vt:lpstr>
      <vt:lpstr>Numericals</vt:lpstr>
      <vt:lpstr>3D</vt:lpstr>
      <vt:lpstr>z-FFT vs z-FD (MDE) – REDFT01 xy(z)</vt:lpstr>
      <vt:lpstr>Specifying Grafted Points</vt:lpstr>
      <vt:lpstr>Strategy</vt:lpstr>
      <vt:lpstr>Test conditions</vt:lpstr>
      <vt:lpstr>PowerPoint Presentation</vt:lpstr>
      <vt:lpstr>PowerPoint Presentation</vt:lpstr>
      <vt:lpstr>Other conditions  (full and half results overlapped to show match)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89</cp:revision>
  <dcterms:created xsi:type="dcterms:W3CDTF">2023-07-26T17:49:20Z</dcterms:created>
  <dcterms:modified xsi:type="dcterms:W3CDTF">2024-07-24T19:50:21Z</dcterms:modified>
</cp:coreProperties>
</file>