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786330" y="1894992"/>
            <a:ext cx="60840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Simple picture: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Polymer brush immersed in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in contact with positively charged electrode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/>
              <a:t>In real fuel cell: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Proton source from splitting of hydrogen (cathode)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Proton sink from reaction with oxygen at Pt, forming water (anode)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/>
              <a:t>In CV experiments: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of 0.100 M HClO4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58" y="5728969"/>
            <a:ext cx="3024091" cy="98745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A1E28C0-AEFE-82E5-002F-456849810897}"/>
              </a:ext>
            </a:extLst>
          </p:cNvPr>
          <p:cNvSpPr txBox="1"/>
          <p:nvPr/>
        </p:nvSpPr>
        <p:spPr>
          <a:xfrm>
            <a:off x="4636882" y="5034319"/>
            <a:ext cx="73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Pt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CB94039-E937-8AF5-2656-A02E854F6CF3}"/>
              </a:ext>
            </a:extLst>
          </p:cNvPr>
          <p:cNvGrpSpPr/>
          <p:nvPr/>
        </p:nvGrpSpPr>
        <p:grpSpPr>
          <a:xfrm>
            <a:off x="169931" y="1261121"/>
            <a:ext cx="4898551" cy="4142530"/>
            <a:chOff x="169931" y="1261121"/>
            <a:chExt cx="4898551" cy="414253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E6B372D-B9B8-4A2C-5742-8CC282E6BD37}"/>
                </a:ext>
              </a:extLst>
            </p:cNvPr>
            <p:cNvSpPr/>
            <p:nvPr/>
          </p:nvSpPr>
          <p:spPr>
            <a:xfrm>
              <a:off x="2741549" y="14144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6EB7810-810D-9F66-7B24-0941E4C94A0C}"/>
                </a:ext>
              </a:extLst>
            </p:cNvPr>
            <p:cNvSpPr/>
            <p:nvPr/>
          </p:nvSpPr>
          <p:spPr>
            <a:xfrm>
              <a:off x="2371939" y="13994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950C0FD-9A31-EAE5-9694-612E2402B950}"/>
                </a:ext>
              </a:extLst>
            </p:cNvPr>
            <p:cNvSpPr/>
            <p:nvPr/>
          </p:nvSpPr>
          <p:spPr>
            <a:xfrm>
              <a:off x="2264471" y="184099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D028F2B-9FFC-5D55-AD31-D948F5F1CB10}"/>
                </a:ext>
              </a:extLst>
            </p:cNvPr>
            <p:cNvSpPr/>
            <p:nvPr/>
          </p:nvSpPr>
          <p:spPr>
            <a:xfrm>
              <a:off x="2310194" y="291750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743444" y="365154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F8A12CA-9E35-2B46-B4FA-2FAA5FC2F9C9}"/>
                </a:ext>
              </a:extLst>
            </p:cNvPr>
            <p:cNvSpPr/>
            <p:nvPr/>
          </p:nvSpPr>
          <p:spPr>
            <a:xfrm>
              <a:off x="1500481" y="234224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CE2F143-BA0E-8B49-274D-3133DFA43E35}"/>
                </a:ext>
              </a:extLst>
            </p:cNvPr>
            <p:cNvSpPr/>
            <p:nvPr/>
          </p:nvSpPr>
          <p:spPr>
            <a:xfrm>
              <a:off x="3624861" y="43247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965F0CA-94EC-1B16-674C-9BE1343FA7DF}"/>
                </a:ext>
              </a:extLst>
            </p:cNvPr>
            <p:cNvSpPr/>
            <p:nvPr/>
          </p:nvSpPr>
          <p:spPr>
            <a:xfrm>
              <a:off x="1575457" y="32037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5CB7780-1F4F-B074-CA33-E006D4BBEEC1}"/>
                </a:ext>
              </a:extLst>
            </p:cNvPr>
            <p:cNvSpPr/>
            <p:nvPr/>
          </p:nvSpPr>
          <p:spPr>
            <a:xfrm>
              <a:off x="1951819" y="390747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1DB7668-66CC-A459-0A73-4348AC586264}"/>
                </a:ext>
              </a:extLst>
            </p:cNvPr>
            <p:cNvSpPr/>
            <p:nvPr/>
          </p:nvSpPr>
          <p:spPr>
            <a:xfrm>
              <a:off x="3377817" y="490678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1322510-6983-60F8-9357-AAA53EDFD3E8}"/>
                </a:ext>
              </a:extLst>
            </p:cNvPr>
            <p:cNvSpPr/>
            <p:nvPr/>
          </p:nvSpPr>
          <p:spPr>
            <a:xfrm>
              <a:off x="1727903" y="466609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65BD51-9FB0-E8DB-323A-B3AB1F227BDE}"/>
                </a:ext>
              </a:extLst>
            </p:cNvPr>
            <p:cNvSpPr/>
            <p:nvPr/>
          </p:nvSpPr>
          <p:spPr>
            <a:xfrm>
              <a:off x="2641328" y="388731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1DDED98-3005-C57B-78D8-C5BEC95F2BD7}"/>
                </a:ext>
              </a:extLst>
            </p:cNvPr>
            <p:cNvSpPr/>
            <p:nvPr/>
          </p:nvSpPr>
          <p:spPr>
            <a:xfrm>
              <a:off x="2999138" y="195706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E2550B2-E7B0-F2ED-AB8A-E8AA254B5CB3}"/>
                </a:ext>
              </a:extLst>
            </p:cNvPr>
            <p:cNvSpPr/>
            <p:nvPr/>
          </p:nvSpPr>
          <p:spPr>
            <a:xfrm>
              <a:off x="3154518" y="235473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F826D30-FE5F-3EEC-574A-CE9A667D24D9}"/>
                </a:ext>
              </a:extLst>
            </p:cNvPr>
            <p:cNvSpPr/>
            <p:nvPr/>
          </p:nvSpPr>
          <p:spPr>
            <a:xfrm>
              <a:off x="3066438" y="333092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A4326CF-F969-4D23-58B4-2A901D530847}"/>
                </a:ext>
              </a:extLst>
            </p:cNvPr>
            <p:cNvSpPr/>
            <p:nvPr/>
          </p:nvSpPr>
          <p:spPr>
            <a:xfrm>
              <a:off x="2166113" y="328946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83148" y="235473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3A77CFA-D3DF-7047-28DA-B53AF14A7F5B}"/>
                </a:ext>
              </a:extLst>
            </p:cNvPr>
            <p:cNvSpPr/>
            <p:nvPr/>
          </p:nvSpPr>
          <p:spPr>
            <a:xfrm>
              <a:off x="2388407" y="214661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25C84C0-246B-A0E9-1D26-E807D93CCFAA}"/>
                </a:ext>
              </a:extLst>
            </p:cNvPr>
            <p:cNvSpPr/>
            <p:nvPr/>
          </p:nvSpPr>
          <p:spPr>
            <a:xfrm>
              <a:off x="2934335" y="44614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A3480EA-5B9A-7725-18A1-FF71067B4CE6}"/>
                </a:ext>
              </a:extLst>
            </p:cNvPr>
            <p:cNvSpPr/>
            <p:nvPr/>
          </p:nvSpPr>
          <p:spPr>
            <a:xfrm>
              <a:off x="2432657" y="491735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FBC01CC-7B96-F3F5-75EE-DE15265C792F}"/>
                </a:ext>
              </a:extLst>
            </p:cNvPr>
            <p:cNvSpPr/>
            <p:nvPr/>
          </p:nvSpPr>
          <p:spPr>
            <a:xfrm>
              <a:off x="2526480" y="338993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3005C79-7406-3C9E-E00E-396823EE2BFA}"/>
                </a:ext>
              </a:extLst>
            </p:cNvPr>
            <p:cNvSpPr/>
            <p:nvPr/>
          </p:nvSpPr>
          <p:spPr>
            <a:xfrm>
              <a:off x="2839470" y="266268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D5CC03C-E03C-B5AD-50DB-64258DC94A7B}"/>
                </a:ext>
              </a:extLst>
            </p:cNvPr>
            <p:cNvSpPr/>
            <p:nvPr/>
          </p:nvSpPr>
          <p:spPr>
            <a:xfrm>
              <a:off x="2065286" y="263999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0DBD950-1D60-2646-4724-37AB015EAD39}"/>
                </a:ext>
              </a:extLst>
            </p:cNvPr>
            <p:cNvSpPr txBox="1"/>
            <p:nvPr/>
          </p:nvSpPr>
          <p:spPr>
            <a:xfrm>
              <a:off x="169931" y="5034319"/>
              <a:ext cx="1348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Membrane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502642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160868" y="6495081"/>
            <a:ext cx="11192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795866" y="1235855"/>
            <a:ext cx="7179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Pt poisoned by adsorbed SO3 from ionomer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Pt loading/efficiency is limiting factor for fuel cells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Scientific community has limited understanding of polymer physics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913717" y="2502642"/>
            <a:ext cx="7304616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As ionomer-Pt distance decreases, more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Discussion on long distance between ether/SO3H (LD) becomes muddled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33" y="4473327"/>
            <a:ext cx="2759958" cy="181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6949-87CE-7A3F-307C-5A1024AB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A915-9ED1-E592-EA0E-285BC9A3E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 peaks—reaction to completion</a:t>
            </a:r>
          </a:p>
          <a:p>
            <a:pPr lvl="1"/>
            <a:r>
              <a:rPr lang="en-US" dirty="0"/>
              <a:t>SCFT keeps increasing with charge density</a:t>
            </a:r>
          </a:p>
          <a:p>
            <a:pPr lvl="2"/>
            <a:r>
              <a:rPr lang="en-US" dirty="0"/>
              <a:t>Length scale may be smaller, original \phi </a:t>
            </a:r>
            <a:r>
              <a:rPr lang="en-US" dirty="0" err="1"/>
              <a:t>dne</a:t>
            </a:r>
            <a:r>
              <a:rPr lang="en-US" dirty="0"/>
              <a:t> 0?</a:t>
            </a:r>
          </a:p>
          <a:p>
            <a:pPr lvl="2"/>
            <a:endParaRPr lang="en-US" dirty="0"/>
          </a:p>
          <a:p>
            <a:r>
              <a:rPr lang="en-US" dirty="0"/>
              <a:t>SWITCH TO DGC SOON – thread </a:t>
            </a:r>
            <a:r>
              <a:rPr lang="en-US" dirty="0" err="1"/>
              <a:t>dne</a:t>
            </a:r>
            <a:r>
              <a:rPr lang="en-US" dirty="0"/>
              <a:t> bead-spring at N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F3B21-6169-3018-6969-075EE6DA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Sidechain only – CGC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7B694-7FAA-B47B-4669-4DE86E38ECC0}"/>
              </a:ext>
            </a:extLst>
          </p:cNvPr>
          <p:cNvSpPr txBox="1"/>
          <p:nvPr/>
        </p:nvSpPr>
        <p:spPr>
          <a:xfrm>
            <a:off x="716034" y="1033686"/>
            <a:ext cx="168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1e−07 M (pH 7)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6862409" y="1033686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7FCB36-F4C9-62A6-0A99-6E9203A4A25D}"/>
              </a:ext>
            </a:extLst>
          </p:cNvPr>
          <p:cNvGrpSpPr/>
          <p:nvPr/>
        </p:nvGrpSpPr>
        <p:grpSpPr>
          <a:xfrm>
            <a:off x="6344175" y="1495550"/>
            <a:ext cx="2360996" cy="5262768"/>
            <a:chOff x="7430102" y="1397013"/>
            <a:chExt cx="2360996" cy="5262768"/>
          </a:xfrm>
        </p:grpSpPr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79226F43-858A-2383-EDE1-5D16EE907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0102" y="1397013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0102" y="3050691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>
              <a:extLst>
                <a:ext uri="{FF2B5EF4-FFF2-40B4-BE49-F238E27FC236}">
                  <a16:creationId xmlns:a16="http://schemas.microsoft.com/office/drawing/2014/main" id="{E62FA05B-E83E-8F1A-7908-17ED22F01E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4901" y="4725969"/>
              <a:ext cx="2246197" cy="1933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6DA19A7-B8F9-6B1C-557F-2D12BA0016C8}"/>
              </a:ext>
            </a:extLst>
          </p:cNvPr>
          <p:cNvGrpSpPr/>
          <p:nvPr/>
        </p:nvGrpSpPr>
        <p:grpSpPr>
          <a:xfrm>
            <a:off x="228601" y="1466160"/>
            <a:ext cx="2338000" cy="5329750"/>
            <a:chOff x="228601" y="1466160"/>
            <a:chExt cx="2338000" cy="532975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301B5F-6F70-6D69-A70D-77D33F928E99}"/>
                </a:ext>
              </a:extLst>
            </p:cNvPr>
            <p:cNvGrpSpPr/>
            <p:nvPr/>
          </p:nvGrpSpPr>
          <p:grpSpPr>
            <a:xfrm>
              <a:off x="228601" y="1466160"/>
              <a:ext cx="2338000" cy="5329750"/>
              <a:chOff x="799888" y="1483135"/>
              <a:chExt cx="2338000" cy="5329750"/>
            </a:xfrm>
          </p:grpSpPr>
          <p:pic>
            <p:nvPicPr>
              <p:cNvPr id="1038" name="Picture 14">
                <a:extLst>
                  <a:ext uri="{FF2B5EF4-FFF2-40B4-BE49-F238E27FC236}">
                    <a16:creationId xmlns:a16="http://schemas.microsoft.com/office/drawing/2014/main" id="{508B47B9-7FC5-936E-DBD2-B373CDA73E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888" y="1483135"/>
                <a:ext cx="2338000" cy="1993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>
                <a:extLst>
                  <a:ext uri="{FF2B5EF4-FFF2-40B4-BE49-F238E27FC236}">
                    <a16:creationId xmlns:a16="http://schemas.microsoft.com/office/drawing/2014/main" id="{1C580ACD-6FB2-CA35-C9DF-F0EAB5A2BE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828" y="3165355"/>
                <a:ext cx="2295839" cy="19571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DD9946C4-BB18-4D5A-70D8-8050E524CA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968" y="4819836"/>
                <a:ext cx="2295839" cy="1993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2429272-AFB1-C20D-BC7D-C722F26EE438}"/>
                </a:ext>
              </a:extLst>
            </p:cNvPr>
            <p:cNvGrpSpPr/>
            <p:nvPr/>
          </p:nvGrpSpPr>
          <p:grpSpPr>
            <a:xfrm>
              <a:off x="926193" y="3975594"/>
              <a:ext cx="533400" cy="701253"/>
              <a:chOff x="926193" y="3975594"/>
              <a:chExt cx="533400" cy="701253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E489F27-9D66-EB81-2AF9-9143CCE164E4}"/>
                  </a:ext>
                </a:extLst>
              </p:cNvPr>
              <p:cNvCxnSpPr/>
              <p:nvPr/>
            </p:nvCxnSpPr>
            <p:spPr>
              <a:xfrm flipV="1">
                <a:off x="926193" y="4075713"/>
                <a:ext cx="533400" cy="6011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71F76BC-54D6-A63B-2AA5-ED420F727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3207" y="3975594"/>
                <a:ext cx="186227" cy="117617"/>
              </a:xfrm>
              <a:prstGeom prst="rect">
                <a:avLst/>
              </a:prstGeom>
            </p:spPr>
          </p:pic>
        </p:grpSp>
      </p:grpSp>
      <p:pic>
        <p:nvPicPr>
          <p:cNvPr id="1054" name="Picture 30">
            <a:extLst>
              <a:ext uri="{FF2B5EF4-FFF2-40B4-BE49-F238E27FC236}">
                <a16:creationId xmlns:a16="http://schemas.microsoft.com/office/drawing/2014/main" id="{C48D6AD7-3F0F-E980-58CB-FD0166088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24" y="3178768"/>
            <a:ext cx="3182539" cy="192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970" y="3215611"/>
            <a:ext cx="3182539" cy="192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BF1DB38-6E2F-0AA9-57EF-8FDA82DD99DC}"/>
              </a:ext>
            </a:extLst>
          </p:cNvPr>
          <p:cNvSpPr/>
          <p:nvPr/>
        </p:nvSpPr>
        <p:spPr>
          <a:xfrm>
            <a:off x="2954867" y="5199427"/>
            <a:ext cx="2624667" cy="9884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Stretching to 4 nm shouldn’t be possible—artifact of CGC?</a:t>
            </a:r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271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FreightSans Pro Semibold</vt:lpstr>
      <vt:lpstr>Lucida grande</vt:lpstr>
      <vt:lpstr>Lucida grande</vt:lpstr>
      <vt:lpstr>Office Theme</vt:lpstr>
      <vt:lpstr>Nafion</vt:lpstr>
      <vt:lpstr>System</vt:lpstr>
      <vt:lpstr>Motivation</vt:lpstr>
      <vt:lpstr>Notes</vt:lpstr>
      <vt:lpstr>Sidechain only – CGC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30</cp:revision>
  <dcterms:created xsi:type="dcterms:W3CDTF">2022-03-28T18:43:16Z</dcterms:created>
  <dcterms:modified xsi:type="dcterms:W3CDTF">2024-06-11T21:58:11Z</dcterms:modified>
</cp:coreProperties>
</file>