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9" r:id="rId4"/>
    <p:sldId id="271" r:id="rId5"/>
    <p:sldId id="270" r:id="rId6"/>
    <p:sldId id="263" r:id="rId7"/>
    <p:sldId id="267" r:id="rId8"/>
    <p:sldId id="265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1CC5-4C23-4081-82BE-F315500ABD8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B05C-A693-40F1-9D0D-52E7CE73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(p)H vs (p)M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05/15/2023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 (Proposed SI)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156485" y="4190101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7552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198957" y="5686932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5502087" y="4047684"/>
            <a:ext cx="713657" cy="1073605"/>
            <a:chOff x="4383741" y="2002095"/>
            <a:chExt cx="1206082" cy="18143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8" y="2079496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&gt;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8" y="2668380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8" y="3244335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&lt;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314833" y="1275562"/>
            <a:ext cx="7330995" cy="2257730"/>
            <a:chOff x="-1359844" y="1363737"/>
            <a:chExt cx="7330995" cy="22577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1375705" y="1460986"/>
              <a:ext cx="102598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900170" y="2119624"/>
              <a:ext cx="1501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Charge </a:t>
              </a:r>
              <a:br>
                <a:rPr lang="en-US" sz="1400" dirty="0"/>
              </a:br>
              <a:r>
                <a:rPr lang="en-US" sz="14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900170" y="3036790"/>
              <a:ext cx="150151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-1359844" y="216168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619" y="1363737"/>
              <a:ext cx="3288532" cy="22577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92D-1E6A-7566-DD20-DAE41120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4047684"/>
            <a:ext cx="4059221" cy="13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0A31A3-FDC8-265C-DAFA-CD606C0D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5613741"/>
            <a:ext cx="4154723" cy="10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B496-756A-C3CD-C267-46A73CD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4" y="4007079"/>
            <a:ext cx="4094061" cy="13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ACC-B9B1-7CA5-21D3-94A892A0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5550783"/>
            <a:ext cx="4912928" cy="11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48C1B65-77A6-ABA5-CD9C-9694A862B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93420"/>
              </p:ext>
            </p:extLst>
          </p:nvPr>
        </p:nvGraphicFramePr>
        <p:xfrm>
          <a:off x="9658005" y="1112661"/>
          <a:ext cx="2419254" cy="258353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6418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14331332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Block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Alpha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Chi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[0 32]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0.079143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1.275000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[32 64]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-0.186340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[64 96]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-0.327964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1.181250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[96 160]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-0.460694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0.787500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[160 224]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-0.124999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1.115625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0564573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[224 288]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-0.023510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0.956250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98305599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[288 352]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-0.242085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1.00312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062850244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[352 384]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-0.031302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556627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[384 416]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-0.123860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1.050000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935711688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[416 438]</a:t>
                      </a:r>
                      <a:endParaRPr lang="en-US" sz="1100" dirty="0"/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0.046945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1.281818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38614029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5AFCC-1759-983E-5B28-6607AD3192A1}"/>
              </a:ext>
            </a:extLst>
          </p:cNvPr>
          <p:cNvCxnSpPr>
            <a:cxnSpLocks/>
          </p:cNvCxnSpPr>
          <p:nvPr/>
        </p:nvCxnSpPr>
        <p:spPr>
          <a:xfrm flipV="1">
            <a:off x="10469819" y="3787131"/>
            <a:ext cx="606227" cy="7618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B7B-7CE3-EC2A-EBF4-5F85E8F2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0"/>
            <a:ext cx="10515600" cy="1325563"/>
          </a:xfrm>
        </p:spPr>
        <p:txBody>
          <a:bodyPr/>
          <a:lstStyle/>
          <a:p>
            <a:r>
              <a:rPr lang="en-US" dirty="0"/>
              <a:t>Height comparisons (Proposed Figure)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FE38E97-80C4-0E61-1B53-B117401C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000250"/>
            <a:ext cx="6376987" cy="39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D268-8CA6-8C85-8768-CD1D850F5860}"/>
              </a:ext>
            </a:extLst>
          </p:cNvPr>
          <p:cNvSpPr txBox="1"/>
          <p:nvPr/>
        </p:nvSpPr>
        <p:spPr>
          <a:xfrm>
            <a:off x="7143750" y="1905000"/>
            <a:ext cx="50482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NFH is essentially finished;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Fine tuning for a closer fit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points to smoothen out </a:t>
            </a:r>
            <a:r>
              <a:rPr lang="en-US" dirty="0" err="1"/>
              <a:t>pNFH</a:t>
            </a:r>
            <a:r>
              <a:rPr lang="en-US" dirty="0"/>
              <a:t> curve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pNFH</a:t>
            </a:r>
            <a:r>
              <a:rPr lang="en-US" dirty="0"/>
              <a:t> and NFH use same b, v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pNFM</a:t>
            </a:r>
            <a:r>
              <a:rPr lang="en-US" dirty="0"/>
              <a:t> fitting still in progress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NFM fitting will follow; expecting little difference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9B6401-0529-D4E9-4E7D-E0C19D821E39}"/>
              </a:ext>
            </a:extLst>
          </p:cNvPr>
          <p:cNvCxnSpPr>
            <a:cxnSpLocks/>
          </p:cNvCxnSpPr>
          <p:nvPr/>
        </p:nvCxnSpPr>
        <p:spPr>
          <a:xfrm>
            <a:off x="6867525" y="1690688"/>
            <a:ext cx="0" cy="4872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C201-532D-DA7B-C9D9-819D0E3A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515600" cy="1325563"/>
          </a:xfrm>
        </p:spPr>
        <p:txBody>
          <a:bodyPr/>
          <a:lstStyle/>
          <a:p>
            <a:r>
              <a:rPr lang="en-US" dirty="0"/>
              <a:t>Density profiles (Proposed Figure)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AEDD7C9-57E8-E5BA-92F3-00F9ABF8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19723"/>
            <a:ext cx="3627224" cy="279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6CB14CF5-A854-6F28-219C-51498F52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679440"/>
            <a:ext cx="3627223" cy="282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828A4F1-9C41-8C2D-C30E-9F9E5C07C7AD}"/>
              </a:ext>
            </a:extLst>
          </p:cNvPr>
          <p:cNvGrpSpPr/>
          <p:nvPr/>
        </p:nvGrpSpPr>
        <p:grpSpPr>
          <a:xfrm>
            <a:off x="2221126" y="1081883"/>
            <a:ext cx="3751048" cy="2829671"/>
            <a:chOff x="2221126" y="1081883"/>
            <a:chExt cx="3751048" cy="2829671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BAF92F6-08BA-F681-D146-DD3384C8B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126" y="1081883"/>
              <a:ext cx="3627223" cy="282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8489F7-4328-A846-0C28-E5AE24A64616}"/>
                </a:ext>
              </a:extLst>
            </p:cNvPr>
            <p:cNvSpPr txBox="1"/>
            <p:nvPr/>
          </p:nvSpPr>
          <p:spPr>
            <a:xfrm>
              <a:off x="3724275" y="2789101"/>
              <a:ext cx="2247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2 (negative block) dashed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D11BB2F-8C14-969E-5FCD-3FEB1B603542}"/>
              </a:ext>
            </a:extLst>
          </p:cNvPr>
          <p:cNvGrpSpPr/>
          <p:nvPr/>
        </p:nvGrpSpPr>
        <p:grpSpPr>
          <a:xfrm>
            <a:off x="2192552" y="3679440"/>
            <a:ext cx="3627223" cy="3178560"/>
            <a:chOff x="2192552" y="3679440"/>
            <a:chExt cx="3627223" cy="3178560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1C55BCF6-F52B-BD65-7989-2CA43AED9B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74"/>
            <a:stretch/>
          </p:blipFill>
          <p:spPr bwMode="auto">
            <a:xfrm>
              <a:off x="2192552" y="3679440"/>
              <a:ext cx="3627223" cy="3178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F7449CDC-B934-74FE-2531-410A7284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36"/>
            <a:stretch/>
          </p:blipFill>
          <p:spPr bwMode="auto">
            <a:xfrm>
              <a:off x="3571876" y="4081545"/>
              <a:ext cx="2085976" cy="1823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91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D31B-DC40-3BB8-2DC0-4AC84F90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2162-FB3F-D29D-DA9B-00D2893661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Height fit (over all Cs) with experimental data gives confidence for calculated density profiles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Coarse-graining (fitting) parameters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 : Kuhn’s statistical segment length (spring </a:t>
            </a:r>
            <a:r>
              <a:rPr lang="en-US" sz="2000" dirty="0" err="1"/>
              <a:t>equil</a:t>
            </a:r>
            <a:r>
              <a:rPr lang="en-US" sz="2000" dirty="0"/>
              <a:t>. distance)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0.50 nm, NFM: 3.00 nm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 : Volume of Kuhn’s segment (spring volume)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0.20 nm</a:t>
            </a:r>
            <a:r>
              <a:rPr lang="en-US" baseline="30000" dirty="0"/>
              <a:t>3</a:t>
            </a:r>
            <a:r>
              <a:rPr lang="en-US" dirty="0"/>
              <a:t>, NFM: 2.00 nm</a:t>
            </a:r>
            <a:r>
              <a:rPr lang="en-US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Stiffness parameter, p = b</a:t>
            </a:r>
            <a:r>
              <a:rPr lang="en-US" sz="2400" baseline="30000" dirty="0"/>
              <a:t>3</a:t>
            </a:r>
            <a:r>
              <a:rPr lang="en-US" sz="2400" dirty="0"/>
              <a:t>/v (spring constant)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NFH: 0.625, NFM: 13.5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52F37B-67ED-20B3-9B03-FBF57503D98E}"/>
              </a:ext>
            </a:extLst>
          </p:cNvPr>
          <p:cNvGrpSpPr/>
          <p:nvPr/>
        </p:nvGrpSpPr>
        <p:grpSpPr>
          <a:xfrm>
            <a:off x="8153399" y="4181476"/>
            <a:ext cx="3524945" cy="572294"/>
            <a:chOff x="7153274" y="3543301"/>
            <a:chExt cx="3524945" cy="5722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DEA641-C42F-D3D1-96DD-F95D351E8BA4}"/>
                </a:ext>
              </a:extLst>
            </p:cNvPr>
            <p:cNvGrpSpPr/>
            <p:nvPr/>
          </p:nvGrpSpPr>
          <p:grpSpPr>
            <a:xfrm>
              <a:off x="7153274" y="3543301"/>
              <a:ext cx="3524945" cy="572294"/>
              <a:chOff x="7515224" y="3623457"/>
              <a:chExt cx="2952861" cy="4794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C1E3946-A07F-E422-5FE4-4168560673AD}"/>
                  </a:ext>
                </a:extLst>
              </p:cNvPr>
              <p:cNvSpPr/>
              <p:nvPr/>
            </p:nvSpPr>
            <p:spPr>
              <a:xfrm rot="20297369">
                <a:off x="7515224" y="367424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DE56D8B-33B5-0CE6-A177-DBF36CED6D61}"/>
                  </a:ext>
                </a:extLst>
              </p:cNvPr>
              <p:cNvSpPr/>
              <p:nvPr/>
            </p:nvSpPr>
            <p:spPr>
              <a:xfrm rot="1430240">
                <a:off x="8439150" y="365365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4A3B7F-4D8B-7A29-24CE-A427EF625140}"/>
                  </a:ext>
                </a:extLst>
              </p:cNvPr>
              <p:cNvSpPr/>
              <p:nvPr/>
            </p:nvSpPr>
            <p:spPr>
              <a:xfrm rot="20255153">
                <a:off x="9363185" y="3623457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9D6871-1B78-EA4C-AF40-6480E4F603A6}"/>
                </a:ext>
              </a:extLst>
            </p:cNvPr>
            <p:cNvGrpSpPr/>
            <p:nvPr/>
          </p:nvGrpSpPr>
          <p:grpSpPr>
            <a:xfrm>
              <a:off x="7353300" y="3586418"/>
              <a:ext cx="896479" cy="518857"/>
              <a:chOff x="7353300" y="3586418"/>
              <a:chExt cx="896479" cy="51885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7A05FA2-2410-1105-D6BD-0665F09E4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3300" y="3799134"/>
                <a:ext cx="152400" cy="306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77F3CD-8434-C428-6C1F-ECB5F90CE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5700" y="3799134"/>
                <a:ext cx="228600" cy="1530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0E4C4A-48BC-712A-B1E9-83300D2E3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5700" y="3944816"/>
                <a:ext cx="228600" cy="508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4782B50-C8DE-A438-D03A-A8519F35DB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409" y="3739753"/>
                <a:ext cx="231546" cy="2400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D9E671-8C8B-447C-FEBA-B12ACB9C3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970" y="3738170"/>
                <a:ext cx="258516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BFD9873-5667-70F8-5419-9CC39A2D03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1532" y="3738170"/>
                <a:ext cx="20954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DCCBB23-883C-A99F-1A93-E0DB64584C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9808" y="3738170"/>
                <a:ext cx="228600" cy="609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44D8DC-2B34-C9DD-52BE-AA0C056F7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32" y="3586418"/>
                <a:ext cx="41310" cy="2132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7A1AE87-F5A1-DB51-0BCF-24C9EFB1A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2009" y="3601691"/>
                <a:ext cx="2358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EE424A6-F6B5-8776-5BB1-8B6A640CB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92486" y="3611216"/>
                <a:ext cx="257293" cy="1119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9B1966-2641-B81B-81B8-98C4190FE310}"/>
              </a:ext>
            </a:extLst>
          </p:cNvPr>
          <p:cNvGrpSpPr/>
          <p:nvPr/>
        </p:nvGrpSpPr>
        <p:grpSpPr>
          <a:xfrm>
            <a:off x="8029575" y="3761597"/>
            <a:ext cx="1220329" cy="569632"/>
            <a:chOff x="7029450" y="3123422"/>
            <a:chExt cx="1220329" cy="5696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BB5625-BF66-C153-8DBB-4E019A55D875}"/>
                </a:ext>
              </a:extLst>
            </p:cNvPr>
            <p:cNvCxnSpPr/>
            <p:nvPr/>
          </p:nvCxnSpPr>
          <p:spPr>
            <a:xfrm flipV="1">
              <a:off x="7029450" y="3238500"/>
              <a:ext cx="1220329" cy="4545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C58326-9334-BD81-56E9-B90456E93709}"/>
                </a:ext>
              </a:extLst>
            </p:cNvPr>
            <p:cNvSpPr txBox="1"/>
            <p:nvPr/>
          </p:nvSpPr>
          <p:spPr>
            <a:xfrm rot="20314286">
              <a:off x="7245523" y="3123422"/>
              <a:ext cx="58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1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550F-6180-E0C3-6583-36102C1BECFC}"/>
              </a:ext>
            </a:extLst>
          </p:cNvPr>
          <p:cNvCxnSpPr/>
          <p:nvPr/>
        </p:nvCxnSpPr>
        <p:spPr>
          <a:xfrm>
            <a:off x="591671" y="3290076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19AF5-FAC6-86A8-6014-5F909B1E2A81}"/>
              </a:ext>
            </a:extLst>
          </p:cNvPr>
          <p:cNvCxnSpPr/>
          <p:nvPr/>
        </p:nvCxnSpPr>
        <p:spPr>
          <a:xfrm>
            <a:off x="591671" y="5351958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617071-0FCE-CF72-6EB9-87034510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38" y="3081616"/>
            <a:ext cx="5031664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7266" y="388053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3912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8685EF-C31B-EA48-4586-03D42704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48" y="699247"/>
            <a:ext cx="63817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A8111A2-39BB-10DB-0F12-704B879FC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2911" y="980216"/>
            <a:ext cx="2249687" cy="77559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1E819C-6C92-EE39-DB9A-098E15FE7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468" y="1736763"/>
            <a:ext cx="2249687" cy="1383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5451DF-37DE-50BD-7530-7F4883690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7043" y="2987226"/>
            <a:ext cx="2249424" cy="14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336</Words>
  <Application>Microsoft Office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NF Progress Update:   (p)H vs (p)M</vt:lpstr>
      <vt:lpstr>Protein Charge Distribution (Proposed SI)</vt:lpstr>
      <vt:lpstr>Height comparisons (Proposed Figure)</vt:lpstr>
      <vt:lpstr>Density profiles (Proposed Figure)</vt:lpstr>
      <vt:lpstr>Discussion</vt:lpstr>
      <vt:lpstr>Next Steps</vt:lpstr>
      <vt:lpstr>Equations</vt:lpstr>
      <vt:lpstr>Summary of Model Capabilities  (Srinivasan 2014)</vt:lpstr>
      <vt:lpstr>PowerPoint Presentation</vt:lpstr>
      <vt:lpstr>Characterization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33</cp:revision>
  <dcterms:created xsi:type="dcterms:W3CDTF">2023-01-30T04:46:42Z</dcterms:created>
  <dcterms:modified xsi:type="dcterms:W3CDTF">2023-05-15T05:40:49Z</dcterms:modified>
</cp:coreProperties>
</file>