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3" r:id="rId4"/>
    <p:sldId id="264" r:id="rId5"/>
    <p:sldId id="257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7975-E7E2-C95E-E57A-D699ACD45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SI: Table of Contents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E0C81-686E-6CE5-DA4D-9604289B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24E9D-A530-CFF5-A90E-570D107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F9EB7-EA69-4D8E-ED2F-3DB6D9A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432FB9-3C18-C466-ACEA-EC4AB88C05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13847"/>
            <a:ext cx="9677400" cy="904904"/>
          </a:xfr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Insert Custom Title Above</a:t>
            </a:r>
          </a:p>
          <a:p>
            <a:pPr lvl="0"/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AA0CAFE-1864-D149-5BFB-0ADEC24823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2679874"/>
            <a:ext cx="7015163" cy="97313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[ Supp ] Button Links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EAEA8C6-3F6B-C1D8-ADFC-2A97AE3FF5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39937" y="3811588"/>
            <a:ext cx="8269315" cy="695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in Slide Master View (</a:t>
            </a:r>
            <a:r>
              <a:rPr lang="en-US" dirty="0" err="1"/>
              <a:t>Alt+Q</a:t>
            </a:r>
            <a:r>
              <a:rPr lang="en-US" dirty="0"/>
              <a:t> for search)</a:t>
            </a:r>
          </a:p>
        </p:txBody>
      </p:sp>
    </p:spTree>
    <p:extLst>
      <p:ext uri="{BB962C8B-B14F-4D97-AF65-F5344CB8AC3E}">
        <p14:creationId xmlns:p14="http://schemas.microsoft.com/office/powerpoint/2010/main" val="2660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4869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ouble Bracket 6">
            <a:hlinkClick r:id="rId8" action="ppaction://hlinksldjump"/>
            <a:extLst>
              <a:ext uri="{FF2B5EF4-FFF2-40B4-BE49-F238E27FC236}">
                <a16:creationId xmlns:a16="http://schemas.microsoft.com/office/drawing/2014/main" id="{5D492677-861D-1835-796E-816F874DF12C}"/>
              </a:ext>
            </a:extLst>
          </p:cNvPr>
          <p:cNvSpPr/>
          <p:nvPr userDrawn="1"/>
        </p:nvSpPr>
        <p:spPr>
          <a:xfrm>
            <a:off x="11580019" y="115585"/>
            <a:ext cx="502920" cy="173736"/>
          </a:xfrm>
          <a:prstGeom prst="bracketPair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reightSans Pro Semibold" panose="02000603040000020004" pitchFamily="50" charset="0"/>
              </a:rPr>
              <a:t>Supp</a:t>
            </a:r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Nafion SCFT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10/01/2024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7F7F-A503-44AD-7BFC-CE768444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BB3A-7714-E155-B1A4-E0B7A130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527"/>
            <a:ext cx="10515600" cy="670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Polymer morphology is important (but complicated) in nafion membranes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44F62-6D7E-F6FB-0737-5BB93BFC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91FB4-A0CF-B609-6BAF-3F89FA29B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61" y="1970599"/>
            <a:ext cx="2318643" cy="188993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475099B-0D3E-6434-30C1-439AF148927C}"/>
              </a:ext>
            </a:extLst>
          </p:cNvPr>
          <p:cNvGrpSpPr/>
          <p:nvPr/>
        </p:nvGrpSpPr>
        <p:grpSpPr>
          <a:xfrm>
            <a:off x="4267751" y="1913216"/>
            <a:ext cx="3045602" cy="2004700"/>
            <a:chOff x="4958276" y="4175378"/>
            <a:chExt cx="3481125" cy="229137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430CFD-0F95-6625-84AD-DE61E4B982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794" r="29771"/>
            <a:stretch/>
          </p:blipFill>
          <p:spPr>
            <a:xfrm>
              <a:off x="4958276" y="4175378"/>
              <a:ext cx="2743757" cy="124227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B1B61D4-7132-6644-FAA5-EE192858AA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673" r="23474" b="26968"/>
            <a:stretch/>
          </p:blipFill>
          <p:spPr>
            <a:xfrm>
              <a:off x="4958276" y="5407495"/>
              <a:ext cx="3481125" cy="105925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A455CE8-A4F9-8978-3086-211C6606ABBB}"/>
              </a:ext>
            </a:extLst>
          </p:cNvPr>
          <p:cNvSpPr txBox="1"/>
          <p:nvPr/>
        </p:nvSpPr>
        <p:spPr>
          <a:xfrm>
            <a:off x="1856357" y="3886120"/>
            <a:ext cx="1627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Experiment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24A350-60D1-6BF5-97A4-6D40FD32623F}"/>
              </a:ext>
            </a:extLst>
          </p:cNvPr>
          <p:cNvSpPr txBox="1"/>
          <p:nvPr/>
        </p:nvSpPr>
        <p:spPr>
          <a:xfrm>
            <a:off x="4918197" y="3886120"/>
            <a:ext cx="1627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Theory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B7CF30C-D6A0-3801-465D-E7267E02FA71}"/>
              </a:ext>
            </a:extLst>
          </p:cNvPr>
          <p:cNvSpPr txBox="1">
            <a:spLocks/>
          </p:cNvSpPr>
          <p:nvPr/>
        </p:nvSpPr>
        <p:spPr>
          <a:xfrm>
            <a:off x="838200" y="4547437"/>
            <a:ext cx="5830037" cy="128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Self-consistent field theory (SCFT) can provide nafion microstructure under coupled physics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Elasticity vs. charge vs. hydrophobicity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F0D41C-F55D-65E9-5E47-0C888AD88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3410" y="4353397"/>
            <a:ext cx="2914380" cy="1900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6E0AED-0EB6-A502-C0BE-E14BAD5AA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8429" y="4704228"/>
            <a:ext cx="1105637" cy="123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4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A809A76-A979-80A9-D5A9-5F0F1D854B2E}"/>
              </a:ext>
            </a:extLst>
          </p:cNvPr>
          <p:cNvGrpSpPr/>
          <p:nvPr/>
        </p:nvGrpSpPr>
        <p:grpSpPr>
          <a:xfrm>
            <a:off x="8040942" y="4162198"/>
            <a:ext cx="3761591" cy="2347912"/>
            <a:chOff x="1023877" y="4521200"/>
            <a:chExt cx="3525073" cy="2200287"/>
          </a:xfrm>
        </p:grpSpPr>
        <p:pic>
          <p:nvPicPr>
            <p:cNvPr id="16" name="Picture 32">
              <a:extLst>
                <a:ext uri="{FF2B5EF4-FFF2-40B4-BE49-F238E27FC236}">
                  <a16:creationId xmlns:a16="http://schemas.microsoft.com/office/drawing/2014/main" id="{C011EF83-079E-99EB-73EE-C427EC55FD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877" y="4587451"/>
              <a:ext cx="3525073" cy="2134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6240BF-E42B-787D-8CCC-0DBA482B7B95}"/>
                </a:ext>
              </a:extLst>
            </p:cNvPr>
            <p:cNvSpPr/>
            <p:nvPr/>
          </p:nvSpPr>
          <p:spPr>
            <a:xfrm>
              <a:off x="1495693" y="4521200"/>
              <a:ext cx="1797840" cy="254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DF7F7F-A503-44AD-7BFC-CE768444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BB3A-7714-E155-B1A4-E0B7A130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69" y="1336657"/>
            <a:ext cx="6728340" cy="26236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i="1" dirty="0" err="1"/>
              <a:t>Subvolume</a:t>
            </a:r>
            <a:r>
              <a:rPr lang="en-US" sz="2000" dirty="0"/>
              <a:t>: Water-rich layer adj. to electrode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i="1" dirty="0"/>
              <a:t>Polymer</a:t>
            </a:r>
            <a:r>
              <a:rPr lang="en-US" sz="2000" dirty="0"/>
              <a:t>: Nafion sidechains only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i="1" dirty="0"/>
              <a:t>Solvent</a:t>
            </a:r>
            <a:r>
              <a:rPr lang="en-US" sz="2000" dirty="0"/>
              <a:t>: Explicit, water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i="1" dirty="0"/>
              <a:t>Ions</a:t>
            </a:r>
            <a:r>
              <a:rPr lang="en-US" sz="2000" dirty="0"/>
              <a:t>: Salt solution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i="1" dirty="0"/>
              <a:t>Charged species</a:t>
            </a:r>
            <a:r>
              <a:rPr lang="en-US" sz="2000" dirty="0"/>
              <a:t>: Surface (+/−), sidechain sulfonates (−), salt cation (+), salt anion (−)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44F62-6D7E-F6FB-0737-5BB93BFC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E8237A-C3F4-C740-9745-C62903493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676" y="1132395"/>
            <a:ext cx="2743200" cy="302980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B7EB487-8E93-0F9A-6AE4-B82FC9A69620}"/>
              </a:ext>
            </a:extLst>
          </p:cNvPr>
          <p:cNvSpPr txBox="1">
            <a:spLocks/>
          </p:cNvSpPr>
          <p:nvPr/>
        </p:nvSpPr>
        <p:spPr>
          <a:xfrm>
            <a:off x="863870" y="4352183"/>
            <a:ext cx="6375130" cy="2277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/>
              <a:t>Takeaways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As surface charge becomes more positive, distribution of sulfonates shifts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Proton concentration not as affected (see next slide)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900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7F7F-A503-44AD-7BFC-CE768444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time: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BB3A-7714-E155-B1A4-E0B7A130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869" y="1530546"/>
            <a:ext cx="5911168" cy="26236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i="1" dirty="0" err="1"/>
              <a:t>Subvolume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accent6"/>
                </a:solidFill>
              </a:rPr>
              <a:t>Bulk PEM </a:t>
            </a:r>
            <a:r>
              <a:rPr lang="en-US" sz="2000" dirty="0"/>
              <a:t>+ water-rich layer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i="1" dirty="0"/>
              <a:t>Polymer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accent6"/>
                </a:solidFill>
              </a:rPr>
              <a:t>Const. PEM density </a:t>
            </a:r>
            <a:r>
              <a:rPr lang="en-US" sz="2000" dirty="0"/>
              <a:t>+ sidechains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i="1" dirty="0"/>
              <a:t>Solvent</a:t>
            </a:r>
            <a:r>
              <a:rPr lang="en-US" sz="2000" dirty="0"/>
              <a:t>: Explicit, water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i="1" dirty="0"/>
              <a:t>Ions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accent6"/>
                </a:solidFill>
              </a:rPr>
              <a:t>Sulfonate counterions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i="1" dirty="0"/>
              <a:t>Charged species</a:t>
            </a:r>
            <a:r>
              <a:rPr lang="en-US" sz="2000" dirty="0"/>
              <a:t>: Surface (+/−), </a:t>
            </a:r>
            <a:br>
              <a:rPr lang="en-US" sz="2000" dirty="0"/>
            </a:br>
            <a:r>
              <a:rPr lang="en-US" sz="2000" dirty="0"/>
              <a:t>sidechain sulfonates (−), </a:t>
            </a:r>
            <a:r>
              <a:rPr lang="en-US" sz="2000" dirty="0">
                <a:solidFill>
                  <a:schemeClr val="accent6"/>
                </a:solidFill>
              </a:rPr>
              <a:t>counterion (+)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44F62-6D7E-F6FB-0737-5BB93BFC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B7EB487-8E93-0F9A-6AE4-B82FC9A69620}"/>
              </a:ext>
            </a:extLst>
          </p:cNvPr>
          <p:cNvSpPr txBox="1">
            <a:spLocks/>
          </p:cNvSpPr>
          <p:nvPr/>
        </p:nvSpPr>
        <p:spPr>
          <a:xfrm>
            <a:off x="863869" y="4443592"/>
            <a:ext cx="8795014" cy="2084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/>
              <a:t>Reasons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Additional bulk region needed to properly resolve proton distribution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Humidity affects water layer thickness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6D368C0-9F65-8155-C65D-4DD3912CEFB4}"/>
              </a:ext>
            </a:extLst>
          </p:cNvPr>
          <p:cNvGrpSpPr/>
          <p:nvPr/>
        </p:nvGrpSpPr>
        <p:grpSpPr>
          <a:xfrm>
            <a:off x="6935275" y="1533408"/>
            <a:ext cx="5019385" cy="3044104"/>
            <a:chOff x="6992425" y="1652071"/>
            <a:chExt cx="5019385" cy="304410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5417CE8-9ABD-EA49-8A29-51A14ED22227}"/>
                </a:ext>
              </a:extLst>
            </p:cNvPr>
            <p:cNvGrpSpPr/>
            <p:nvPr/>
          </p:nvGrpSpPr>
          <p:grpSpPr>
            <a:xfrm>
              <a:off x="6992425" y="2657612"/>
              <a:ext cx="2605005" cy="1804086"/>
              <a:chOff x="6968608" y="2657612"/>
              <a:chExt cx="2605005" cy="180408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FC8B1C7-B94E-2194-F31F-5DE8025A4CF4}"/>
                  </a:ext>
                </a:extLst>
              </p:cNvPr>
              <p:cNvSpPr/>
              <p:nvPr/>
            </p:nvSpPr>
            <p:spPr>
              <a:xfrm>
                <a:off x="6979529" y="2679700"/>
                <a:ext cx="2558672" cy="1777999"/>
              </a:xfrm>
              <a:prstGeom prst="rect">
                <a:avLst/>
              </a:prstGeom>
              <a:pattFill prst="smConfetti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0DC6BD9-3FAD-916D-218F-0C5B4BCB6BD1}"/>
                  </a:ext>
                </a:extLst>
              </p:cNvPr>
              <p:cNvGrpSpPr/>
              <p:nvPr/>
            </p:nvGrpSpPr>
            <p:grpSpPr>
              <a:xfrm>
                <a:off x="7364442" y="2657612"/>
                <a:ext cx="2209171" cy="1796088"/>
                <a:chOff x="7364442" y="2657612"/>
                <a:chExt cx="2209171" cy="1796088"/>
              </a:xfrm>
            </p:grpSpPr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7FAFB78C-DEF3-74D4-87A5-84E230DE402A}"/>
                    </a:ext>
                  </a:extLst>
                </p:cNvPr>
                <p:cNvSpPr/>
                <p:nvPr/>
              </p:nvSpPr>
              <p:spPr>
                <a:xfrm>
                  <a:off x="7364442" y="2728028"/>
                  <a:ext cx="1314764" cy="756190"/>
                </a:xfrm>
                <a:custGeom>
                  <a:avLst/>
                  <a:gdLst>
                    <a:gd name="connsiteX0" fmla="*/ 0 w 1388534"/>
                    <a:gd name="connsiteY0" fmla="*/ 376306 h 798619"/>
                    <a:gd name="connsiteX1" fmla="*/ 499534 w 1388534"/>
                    <a:gd name="connsiteY1" fmla="*/ 274706 h 798619"/>
                    <a:gd name="connsiteX2" fmla="*/ 457200 w 1388534"/>
                    <a:gd name="connsiteY2" fmla="*/ 791173 h 798619"/>
                    <a:gd name="connsiteX3" fmla="*/ 84667 w 1388534"/>
                    <a:gd name="connsiteY3" fmla="*/ 571040 h 798619"/>
                    <a:gd name="connsiteX4" fmla="*/ 338667 w 1388534"/>
                    <a:gd name="connsiteY4" fmla="*/ 435573 h 798619"/>
                    <a:gd name="connsiteX5" fmla="*/ 762000 w 1388534"/>
                    <a:gd name="connsiteY5" fmla="*/ 418640 h 798619"/>
                    <a:gd name="connsiteX6" fmla="*/ 939800 w 1388534"/>
                    <a:gd name="connsiteY6" fmla="*/ 63040 h 798619"/>
                    <a:gd name="connsiteX7" fmla="*/ 601134 w 1388534"/>
                    <a:gd name="connsiteY7" fmla="*/ 46106 h 798619"/>
                    <a:gd name="connsiteX8" fmla="*/ 1126067 w 1388534"/>
                    <a:gd name="connsiteY8" fmla="*/ 537173 h 798619"/>
                    <a:gd name="connsiteX9" fmla="*/ 1388534 w 1388534"/>
                    <a:gd name="connsiteY9" fmla="*/ 300106 h 798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88534" h="798619">
                      <a:moveTo>
                        <a:pt x="0" y="376306"/>
                      </a:moveTo>
                      <a:cubicBezTo>
                        <a:pt x="211667" y="290933"/>
                        <a:pt x="423334" y="205561"/>
                        <a:pt x="499534" y="274706"/>
                      </a:cubicBezTo>
                      <a:cubicBezTo>
                        <a:pt x="575734" y="343850"/>
                        <a:pt x="526344" y="741784"/>
                        <a:pt x="457200" y="791173"/>
                      </a:cubicBezTo>
                      <a:cubicBezTo>
                        <a:pt x="388056" y="840562"/>
                        <a:pt x="104422" y="630307"/>
                        <a:pt x="84667" y="571040"/>
                      </a:cubicBezTo>
                      <a:cubicBezTo>
                        <a:pt x="64912" y="511773"/>
                        <a:pt x="225778" y="460973"/>
                        <a:pt x="338667" y="435573"/>
                      </a:cubicBezTo>
                      <a:cubicBezTo>
                        <a:pt x="451556" y="410173"/>
                        <a:pt x="661811" y="480729"/>
                        <a:pt x="762000" y="418640"/>
                      </a:cubicBezTo>
                      <a:cubicBezTo>
                        <a:pt x="862189" y="356551"/>
                        <a:pt x="966611" y="125129"/>
                        <a:pt x="939800" y="63040"/>
                      </a:cubicBezTo>
                      <a:cubicBezTo>
                        <a:pt x="912989" y="951"/>
                        <a:pt x="570090" y="-32916"/>
                        <a:pt x="601134" y="46106"/>
                      </a:cubicBezTo>
                      <a:cubicBezTo>
                        <a:pt x="632178" y="125128"/>
                        <a:pt x="994834" y="494840"/>
                        <a:pt x="1126067" y="537173"/>
                      </a:cubicBezTo>
                      <a:cubicBezTo>
                        <a:pt x="1257300" y="579506"/>
                        <a:pt x="1322917" y="439806"/>
                        <a:pt x="1388534" y="300106"/>
                      </a:cubicBezTo>
                    </a:path>
                  </a:pathLst>
                </a:custGeom>
                <a:noFill/>
                <a:ln w="19050">
                  <a:solidFill>
                    <a:schemeClr val="accent1">
                      <a:lumMod val="5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69239AEE-7B01-2CC9-C278-81DF00D352D4}"/>
                    </a:ext>
                  </a:extLst>
                </p:cNvPr>
                <p:cNvSpPr/>
                <p:nvPr/>
              </p:nvSpPr>
              <p:spPr>
                <a:xfrm rot="6736070">
                  <a:off x="7761713" y="3149690"/>
                  <a:ext cx="622963" cy="1230185"/>
                </a:xfrm>
                <a:custGeom>
                  <a:avLst/>
                  <a:gdLst>
                    <a:gd name="connsiteX0" fmla="*/ 622963 w 622963"/>
                    <a:gd name="connsiteY0" fmla="*/ 1230185 h 1230185"/>
                    <a:gd name="connsiteX1" fmla="*/ 360496 w 622963"/>
                    <a:gd name="connsiteY1" fmla="*/ 1052385 h 1230185"/>
                    <a:gd name="connsiteX2" fmla="*/ 487496 w 622963"/>
                    <a:gd name="connsiteY2" fmla="*/ 722185 h 1230185"/>
                    <a:gd name="connsiteX3" fmla="*/ 563696 w 622963"/>
                    <a:gd name="connsiteY3" fmla="*/ 307319 h 1230185"/>
                    <a:gd name="connsiteX4" fmla="*/ 72630 w 622963"/>
                    <a:gd name="connsiteY4" fmla="*/ 248052 h 1230185"/>
                    <a:gd name="connsiteX5" fmla="*/ 30296 w 622963"/>
                    <a:gd name="connsiteY5" fmla="*/ 552852 h 1230185"/>
                    <a:gd name="connsiteX6" fmla="*/ 343563 w 622963"/>
                    <a:gd name="connsiteY6" fmla="*/ 485119 h 1230185"/>
                    <a:gd name="connsiteX7" fmla="*/ 318163 w 622963"/>
                    <a:gd name="connsiteY7" fmla="*/ 61785 h 1230185"/>
                    <a:gd name="connsiteX8" fmla="*/ 606030 w 622963"/>
                    <a:gd name="connsiteY8" fmla="*/ 10985 h 1230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22963" h="1230185">
                      <a:moveTo>
                        <a:pt x="622963" y="1230185"/>
                      </a:moveTo>
                      <a:cubicBezTo>
                        <a:pt x="503018" y="1183618"/>
                        <a:pt x="383074" y="1137052"/>
                        <a:pt x="360496" y="1052385"/>
                      </a:cubicBezTo>
                      <a:cubicBezTo>
                        <a:pt x="337918" y="967718"/>
                        <a:pt x="453629" y="846363"/>
                        <a:pt x="487496" y="722185"/>
                      </a:cubicBezTo>
                      <a:cubicBezTo>
                        <a:pt x="521363" y="598007"/>
                        <a:pt x="632840" y="386341"/>
                        <a:pt x="563696" y="307319"/>
                      </a:cubicBezTo>
                      <a:cubicBezTo>
                        <a:pt x="494552" y="228297"/>
                        <a:pt x="161530" y="207130"/>
                        <a:pt x="72630" y="248052"/>
                      </a:cubicBezTo>
                      <a:cubicBezTo>
                        <a:pt x="-16270" y="288974"/>
                        <a:pt x="-14859" y="513341"/>
                        <a:pt x="30296" y="552852"/>
                      </a:cubicBezTo>
                      <a:cubicBezTo>
                        <a:pt x="75451" y="592363"/>
                        <a:pt x="295585" y="566963"/>
                        <a:pt x="343563" y="485119"/>
                      </a:cubicBezTo>
                      <a:cubicBezTo>
                        <a:pt x="391541" y="403275"/>
                        <a:pt x="274419" y="140807"/>
                        <a:pt x="318163" y="61785"/>
                      </a:cubicBezTo>
                      <a:cubicBezTo>
                        <a:pt x="361907" y="-17237"/>
                        <a:pt x="483968" y="-3126"/>
                        <a:pt x="606030" y="10985"/>
                      </a:cubicBezTo>
                    </a:path>
                  </a:pathLst>
                </a:custGeom>
                <a:noFill/>
                <a:ln w="19050">
                  <a:solidFill>
                    <a:schemeClr val="accent1">
                      <a:lumMod val="5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FB0FCF4E-E32B-6676-EF60-C9DE3C5B21CB}"/>
                    </a:ext>
                  </a:extLst>
                </p:cNvPr>
                <p:cNvSpPr/>
                <p:nvPr/>
              </p:nvSpPr>
              <p:spPr>
                <a:xfrm>
                  <a:off x="8589633" y="3322756"/>
                  <a:ext cx="983980" cy="830441"/>
                </a:xfrm>
                <a:custGeom>
                  <a:avLst/>
                  <a:gdLst>
                    <a:gd name="connsiteX0" fmla="*/ 61113 w 983980"/>
                    <a:gd name="connsiteY0" fmla="*/ 830441 h 830441"/>
                    <a:gd name="connsiteX1" fmla="*/ 205047 w 983980"/>
                    <a:gd name="connsiteY1" fmla="*/ 627241 h 830441"/>
                    <a:gd name="connsiteX2" fmla="*/ 1847 w 983980"/>
                    <a:gd name="connsiteY2" fmla="*/ 271641 h 830441"/>
                    <a:gd name="connsiteX3" fmla="*/ 348980 w 983980"/>
                    <a:gd name="connsiteY3" fmla="*/ 237774 h 830441"/>
                    <a:gd name="connsiteX4" fmla="*/ 806180 w 983980"/>
                    <a:gd name="connsiteY4" fmla="*/ 144641 h 830441"/>
                    <a:gd name="connsiteX5" fmla="*/ 645313 w 983980"/>
                    <a:gd name="connsiteY5" fmla="*/ 9174 h 830441"/>
                    <a:gd name="connsiteX6" fmla="*/ 323580 w 983980"/>
                    <a:gd name="connsiteY6" fmla="*/ 424041 h 830441"/>
                    <a:gd name="connsiteX7" fmla="*/ 814647 w 983980"/>
                    <a:gd name="connsiteY7" fmla="*/ 500241 h 830441"/>
                    <a:gd name="connsiteX8" fmla="*/ 983980 w 983980"/>
                    <a:gd name="connsiteY8" fmla="*/ 271641 h 830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83980" h="830441">
                      <a:moveTo>
                        <a:pt x="61113" y="830441"/>
                      </a:moveTo>
                      <a:cubicBezTo>
                        <a:pt x="138019" y="775407"/>
                        <a:pt x="214925" y="720374"/>
                        <a:pt x="205047" y="627241"/>
                      </a:cubicBezTo>
                      <a:cubicBezTo>
                        <a:pt x="195169" y="534108"/>
                        <a:pt x="-22142" y="336552"/>
                        <a:pt x="1847" y="271641"/>
                      </a:cubicBezTo>
                      <a:cubicBezTo>
                        <a:pt x="25836" y="206730"/>
                        <a:pt x="214925" y="258941"/>
                        <a:pt x="348980" y="237774"/>
                      </a:cubicBezTo>
                      <a:cubicBezTo>
                        <a:pt x="483035" y="216607"/>
                        <a:pt x="756791" y="182741"/>
                        <a:pt x="806180" y="144641"/>
                      </a:cubicBezTo>
                      <a:cubicBezTo>
                        <a:pt x="855569" y="106541"/>
                        <a:pt x="725746" y="-37393"/>
                        <a:pt x="645313" y="9174"/>
                      </a:cubicBezTo>
                      <a:cubicBezTo>
                        <a:pt x="564880" y="55741"/>
                        <a:pt x="295358" y="342197"/>
                        <a:pt x="323580" y="424041"/>
                      </a:cubicBezTo>
                      <a:cubicBezTo>
                        <a:pt x="351802" y="505885"/>
                        <a:pt x="704580" y="525641"/>
                        <a:pt x="814647" y="500241"/>
                      </a:cubicBezTo>
                      <a:cubicBezTo>
                        <a:pt x="924714" y="474841"/>
                        <a:pt x="954347" y="373241"/>
                        <a:pt x="983980" y="271641"/>
                      </a:cubicBezTo>
                    </a:path>
                  </a:pathLst>
                </a:custGeom>
                <a:noFill/>
                <a:ln w="19050">
                  <a:solidFill>
                    <a:schemeClr val="accent1">
                      <a:lumMod val="5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C16911BC-7565-7FE7-F987-905AA9C5560E}"/>
                    </a:ext>
                  </a:extLst>
                </p:cNvPr>
                <p:cNvSpPr/>
                <p:nvPr/>
              </p:nvSpPr>
              <p:spPr>
                <a:xfrm rot="6736070">
                  <a:off x="8636332" y="2354001"/>
                  <a:ext cx="622963" cy="1230185"/>
                </a:xfrm>
                <a:custGeom>
                  <a:avLst/>
                  <a:gdLst>
                    <a:gd name="connsiteX0" fmla="*/ 622963 w 622963"/>
                    <a:gd name="connsiteY0" fmla="*/ 1230185 h 1230185"/>
                    <a:gd name="connsiteX1" fmla="*/ 360496 w 622963"/>
                    <a:gd name="connsiteY1" fmla="*/ 1052385 h 1230185"/>
                    <a:gd name="connsiteX2" fmla="*/ 487496 w 622963"/>
                    <a:gd name="connsiteY2" fmla="*/ 722185 h 1230185"/>
                    <a:gd name="connsiteX3" fmla="*/ 563696 w 622963"/>
                    <a:gd name="connsiteY3" fmla="*/ 307319 h 1230185"/>
                    <a:gd name="connsiteX4" fmla="*/ 72630 w 622963"/>
                    <a:gd name="connsiteY4" fmla="*/ 248052 h 1230185"/>
                    <a:gd name="connsiteX5" fmla="*/ 30296 w 622963"/>
                    <a:gd name="connsiteY5" fmla="*/ 552852 h 1230185"/>
                    <a:gd name="connsiteX6" fmla="*/ 343563 w 622963"/>
                    <a:gd name="connsiteY6" fmla="*/ 485119 h 1230185"/>
                    <a:gd name="connsiteX7" fmla="*/ 318163 w 622963"/>
                    <a:gd name="connsiteY7" fmla="*/ 61785 h 1230185"/>
                    <a:gd name="connsiteX8" fmla="*/ 606030 w 622963"/>
                    <a:gd name="connsiteY8" fmla="*/ 10985 h 1230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22963" h="1230185">
                      <a:moveTo>
                        <a:pt x="622963" y="1230185"/>
                      </a:moveTo>
                      <a:cubicBezTo>
                        <a:pt x="503018" y="1183618"/>
                        <a:pt x="383074" y="1137052"/>
                        <a:pt x="360496" y="1052385"/>
                      </a:cubicBezTo>
                      <a:cubicBezTo>
                        <a:pt x="337918" y="967718"/>
                        <a:pt x="453629" y="846363"/>
                        <a:pt x="487496" y="722185"/>
                      </a:cubicBezTo>
                      <a:cubicBezTo>
                        <a:pt x="521363" y="598007"/>
                        <a:pt x="632840" y="386341"/>
                        <a:pt x="563696" y="307319"/>
                      </a:cubicBezTo>
                      <a:cubicBezTo>
                        <a:pt x="494552" y="228297"/>
                        <a:pt x="161530" y="207130"/>
                        <a:pt x="72630" y="248052"/>
                      </a:cubicBezTo>
                      <a:cubicBezTo>
                        <a:pt x="-16270" y="288974"/>
                        <a:pt x="-14859" y="513341"/>
                        <a:pt x="30296" y="552852"/>
                      </a:cubicBezTo>
                      <a:cubicBezTo>
                        <a:pt x="75451" y="592363"/>
                        <a:pt x="295585" y="566963"/>
                        <a:pt x="343563" y="485119"/>
                      </a:cubicBezTo>
                      <a:cubicBezTo>
                        <a:pt x="391541" y="403275"/>
                        <a:pt x="274419" y="140807"/>
                        <a:pt x="318163" y="61785"/>
                      </a:cubicBezTo>
                      <a:cubicBezTo>
                        <a:pt x="361907" y="-17237"/>
                        <a:pt x="483968" y="-3126"/>
                        <a:pt x="606030" y="10985"/>
                      </a:cubicBezTo>
                    </a:path>
                  </a:pathLst>
                </a:custGeom>
                <a:noFill/>
                <a:ln w="19050">
                  <a:solidFill>
                    <a:schemeClr val="accent1">
                      <a:lumMod val="5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2B5CA19E-3C87-E6BB-BEA1-5B626C31BF75}"/>
                    </a:ext>
                  </a:extLst>
                </p:cNvPr>
                <p:cNvSpPr/>
                <p:nvPr/>
              </p:nvSpPr>
              <p:spPr>
                <a:xfrm rot="6736070">
                  <a:off x="7949079" y="2788395"/>
                  <a:ext cx="622963" cy="1230185"/>
                </a:xfrm>
                <a:custGeom>
                  <a:avLst/>
                  <a:gdLst>
                    <a:gd name="connsiteX0" fmla="*/ 622963 w 622963"/>
                    <a:gd name="connsiteY0" fmla="*/ 1230185 h 1230185"/>
                    <a:gd name="connsiteX1" fmla="*/ 360496 w 622963"/>
                    <a:gd name="connsiteY1" fmla="*/ 1052385 h 1230185"/>
                    <a:gd name="connsiteX2" fmla="*/ 487496 w 622963"/>
                    <a:gd name="connsiteY2" fmla="*/ 722185 h 1230185"/>
                    <a:gd name="connsiteX3" fmla="*/ 563696 w 622963"/>
                    <a:gd name="connsiteY3" fmla="*/ 307319 h 1230185"/>
                    <a:gd name="connsiteX4" fmla="*/ 72630 w 622963"/>
                    <a:gd name="connsiteY4" fmla="*/ 248052 h 1230185"/>
                    <a:gd name="connsiteX5" fmla="*/ 30296 w 622963"/>
                    <a:gd name="connsiteY5" fmla="*/ 552852 h 1230185"/>
                    <a:gd name="connsiteX6" fmla="*/ 343563 w 622963"/>
                    <a:gd name="connsiteY6" fmla="*/ 485119 h 1230185"/>
                    <a:gd name="connsiteX7" fmla="*/ 318163 w 622963"/>
                    <a:gd name="connsiteY7" fmla="*/ 61785 h 1230185"/>
                    <a:gd name="connsiteX8" fmla="*/ 606030 w 622963"/>
                    <a:gd name="connsiteY8" fmla="*/ 10985 h 1230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22963" h="1230185">
                      <a:moveTo>
                        <a:pt x="622963" y="1230185"/>
                      </a:moveTo>
                      <a:cubicBezTo>
                        <a:pt x="503018" y="1183618"/>
                        <a:pt x="383074" y="1137052"/>
                        <a:pt x="360496" y="1052385"/>
                      </a:cubicBezTo>
                      <a:cubicBezTo>
                        <a:pt x="337918" y="967718"/>
                        <a:pt x="453629" y="846363"/>
                        <a:pt x="487496" y="722185"/>
                      </a:cubicBezTo>
                      <a:cubicBezTo>
                        <a:pt x="521363" y="598007"/>
                        <a:pt x="632840" y="386341"/>
                        <a:pt x="563696" y="307319"/>
                      </a:cubicBezTo>
                      <a:cubicBezTo>
                        <a:pt x="494552" y="228297"/>
                        <a:pt x="161530" y="207130"/>
                        <a:pt x="72630" y="248052"/>
                      </a:cubicBezTo>
                      <a:cubicBezTo>
                        <a:pt x="-16270" y="288974"/>
                        <a:pt x="-14859" y="513341"/>
                        <a:pt x="30296" y="552852"/>
                      </a:cubicBezTo>
                      <a:cubicBezTo>
                        <a:pt x="75451" y="592363"/>
                        <a:pt x="295585" y="566963"/>
                        <a:pt x="343563" y="485119"/>
                      </a:cubicBezTo>
                      <a:cubicBezTo>
                        <a:pt x="391541" y="403275"/>
                        <a:pt x="274419" y="140807"/>
                        <a:pt x="318163" y="61785"/>
                      </a:cubicBezTo>
                      <a:cubicBezTo>
                        <a:pt x="361907" y="-17237"/>
                        <a:pt x="483968" y="-3126"/>
                        <a:pt x="606030" y="10985"/>
                      </a:cubicBezTo>
                    </a:path>
                  </a:pathLst>
                </a:custGeom>
                <a:noFill/>
                <a:ln w="19050">
                  <a:solidFill>
                    <a:schemeClr val="accent1">
                      <a:lumMod val="5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709004A9-D718-8C16-AF83-944320B7AA0C}"/>
                    </a:ext>
                  </a:extLst>
                </p:cNvPr>
                <p:cNvSpPr/>
                <p:nvPr/>
              </p:nvSpPr>
              <p:spPr>
                <a:xfrm>
                  <a:off x="8552720" y="3914565"/>
                  <a:ext cx="985481" cy="539135"/>
                </a:xfrm>
                <a:custGeom>
                  <a:avLst/>
                  <a:gdLst>
                    <a:gd name="connsiteX0" fmla="*/ 61113 w 983980"/>
                    <a:gd name="connsiteY0" fmla="*/ 830441 h 830441"/>
                    <a:gd name="connsiteX1" fmla="*/ 205047 w 983980"/>
                    <a:gd name="connsiteY1" fmla="*/ 627241 h 830441"/>
                    <a:gd name="connsiteX2" fmla="*/ 1847 w 983980"/>
                    <a:gd name="connsiteY2" fmla="*/ 271641 h 830441"/>
                    <a:gd name="connsiteX3" fmla="*/ 348980 w 983980"/>
                    <a:gd name="connsiteY3" fmla="*/ 237774 h 830441"/>
                    <a:gd name="connsiteX4" fmla="*/ 806180 w 983980"/>
                    <a:gd name="connsiteY4" fmla="*/ 144641 h 830441"/>
                    <a:gd name="connsiteX5" fmla="*/ 645313 w 983980"/>
                    <a:gd name="connsiteY5" fmla="*/ 9174 h 830441"/>
                    <a:gd name="connsiteX6" fmla="*/ 323580 w 983980"/>
                    <a:gd name="connsiteY6" fmla="*/ 424041 h 830441"/>
                    <a:gd name="connsiteX7" fmla="*/ 814647 w 983980"/>
                    <a:gd name="connsiteY7" fmla="*/ 500241 h 830441"/>
                    <a:gd name="connsiteX8" fmla="*/ 983980 w 983980"/>
                    <a:gd name="connsiteY8" fmla="*/ 271641 h 830441"/>
                    <a:gd name="connsiteX0" fmla="*/ 62614 w 985481"/>
                    <a:gd name="connsiteY0" fmla="*/ 830441 h 830441"/>
                    <a:gd name="connsiteX1" fmla="*/ 168448 w 985481"/>
                    <a:gd name="connsiteY1" fmla="*/ 539135 h 830441"/>
                    <a:gd name="connsiteX2" fmla="*/ 3348 w 985481"/>
                    <a:gd name="connsiteY2" fmla="*/ 271641 h 830441"/>
                    <a:gd name="connsiteX3" fmla="*/ 350481 w 985481"/>
                    <a:gd name="connsiteY3" fmla="*/ 237774 h 830441"/>
                    <a:gd name="connsiteX4" fmla="*/ 807681 w 985481"/>
                    <a:gd name="connsiteY4" fmla="*/ 144641 h 830441"/>
                    <a:gd name="connsiteX5" fmla="*/ 646814 w 985481"/>
                    <a:gd name="connsiteY5" fmla="*/ 9174 h 830441"/>
                    <a:gd name="connsiteX6" fmla="*/ 325081 w 985481"/>
                    <a:gd name="connsiteY6" fmla="*/ 424041 h 830441"/>
                    <a:gd name="connsiteX7" fmla="*/ 816148 w 985481"/>
                    <a:gd name="connsiteY7" fmla="*/ 500241 h 830441"/>
                    <a:gd name="connsiteX8" fmla="*/ 985481 w 985481"/>
                    <a:gd name="connsiteY8" fmla="*/ 271641 h 830441"/>
                    <a:gd name="connsiteX0" fmla="*/ 168448 w 985481"/>
                    <a:gd name="connsiteY0" fmla="*/ 539135 h 539135"/>
                    <a:gd name="connsiteX1" fmla="*/ 3348 w 985481"/>
                    <a:gd name="connsiteY1" fmla="*/ 271641 h 539135"/>
                    <a:gd name="connsiteX2" fmla="*/ 350481 w 985481"/>
                    <a:gd name="connsiteY2" fmla="*/ 237774 h 539135"/>
                    <a:gd name="connsiteX3" fmla="*/ 807681 w 985481"/>
                    <a:gd name="connsiteY3" fmla="*/ 144641 h 539135"/>
                    <a:gd name="connsiteX4" fmla="*/ 646814 w 985481"/>
                    <a:gd name="connsiteY4" fmla="*/ 9174 h 539135"/>
                    <a:gd name="connsiteX5" fmla="*/ 325081 w 985481"/>
                    <a:gd name="connsiteY5" fmla="*/ 424041 h 539135"/>
                    <a:gd name="connsiteX6" fmla="*/ 816148 w 985481"/>
                    <a:gd name="connsiteY6" fmla="*/ 500241 h 539135"/>
                    <a:gd name="connsiteX7" fmla="*/ 985481 w 985481"/>
                    <a:gd name="connsiteY7" fmla="*/ 271641 h 539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85481" h="539135">
                      <a:moveTo>
                        <a:pt x="168448" y="539135"/>
                      </a:moveTo>
                      <a:cubicBezTo>
                        <a:pt x="158570" y="446002"/>
                        <a:pt x="-26991" y="321868"/>
                        <a:pt x="3348" y="271641"/>
                      </a:cubicBezTo>
                      <a:cubicBezTo>
                        <a:pt x="33687" y="221414"/>
                        <a:pt x="216426" y="258941"/>
                        <a:pt x="350481" y="237774"/>
                      </a:cubicBezTo>
                      <a:cubicBezTo>
                        <a:pt x="484536" y="216607"/>
                        <a:pt x="758292" y="182741"/>
                        <a:pt x="807681" y="144641"/>
                      </a:cubicBezTo>
                      <a:cubicBezTo>
                        <a:pt x="857070" y="106541"/>
                        <a:pt x="727247" y="-37393"/>
                        <a:pt x="646814" y="9174"/>
                      </a:cubicBezTo>
                      <a:cubicBezTo>
                        <a:pt x="566381" y="55741"/>
                        <a:pt x="296859" y="342197"/>
                        <a:pt x="325081" y="424041"/>
                      </a:cubicBezTo>
                      <a:cubicBezTo>
                        <a:pt x="353303" y="505885"/>
                        <a:pt x="706081" y="525641"/>
                        <a:pt x="816148" y="500241"/>
                      </a:cubicBezTo>
                      <a:cubicBezTo>
                        <a:pt x="926215" y="474841"/>
                        <a:pt x="955848" y="373241"/>
                        <a:pt x="985481" y="271641"/>
                      </a:cubicBezTo>
                    </a:path>
                  </a:pathLst>
                </a:custGeom>
                <a:noFill/>
                <a:ln w="19050">
                  <a:solidFill>
                    <a:schemeClr val="accent1">
                      <a:lumMod val="5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8E3A808-13F8-67FA-62F9-0EFA625BF439}"/>
                    </a:ext>
                  </a:extLst>
                </p:cNvPr>
                <p:cNvSpPr/>
                <p:nvPr/>
              </p:nvSpPr>
              <p:spPr>
                <a:xfrm rot="15583033">
                  <a:off x="7818879" y="3471436"/>
                  <a:ext cx="622963" cy="1230185"/>
                </a:xfrm>
                <a:custGeom>
                  <a:avLst/>
                  <a:gdLst>
                    <a:gd name="connsiteX0" fmla="*/ 622963 w 622963"/>
                    <a:gd name="connsiteY0" fmla="*/ 1230185 h 1230185"/>
                    <a:gd name="connsiteX1" fmla="*/ 360496 w 622963"/>
                    <a:gd name="connsiteY1" fmla="*/ 1052385 h 1230185"/>
                    <a:gd name="connsiteX2" fmla="*/ 487496 w 622963"/>
                    <a:gd name="connsiteY2" fmla="*/ 722185 h 1230185"/>
                    <a:gd name="connsiteX3" fmla="*/ 563696 w 622963"/>
                    <a:gd name="connsiteY3" fmla="*/ 307319 h 1230185"/>
                    <a:gd name="connsiteX4" fmla="*/ 72630 w 622963"/>
                    <a:gd name="connsiteY4" fmla="*/ 248052 h 1230185"/>
                    <a:gd name="connsiteX5" fmla="*/ 30296 w 622963"/>
                    <a:gd name="connsiteY5" fmla="*/ 552852 h 1230185"/>
                    <a:gd name="connsiteX6" fmla="*/ 343563 w 622963"/>
                    <a:gd name="connsiteY6" fmla="*/ 485119 h 1230185"/>
                    <a:gd name="connsiteX7" fmla="*/ 318163 w 622963"/>
                    <a:gd name="connsiteY7" fmla="*/ 61785 h 1230185"/>
                    <a:gd name="connsiteX8" fmla="*/ 606030 w 622963"/>
                    <a:gd name="connsiteY8" fmla="*/ 10985 h 1230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22963" h="1230185">
                      <a:moveTo>
                        <a:pt x="622963" y="1230185"/>
                      </a:moveTo>
                      <a:cubicBezTo>
                        <a:pt x="503018" y="1183618"/>
                        <a:pt x="383074" y="1137052"/>
                        <a:pt x="360496" y="1052385"/>
                      </a:cubicBezTo>
                      <a:cubicBezTo>
                        <a:pt x="337918" y="967718"/>
                        <a:pt x="453629" y="846363"/>
                        <a:pt x="487496" y="722185"/>
                      </a:cubicBezTo>
                      <a:cubicBezTo>
                        <a:pt x="521363" y="598007"/>
                        <a:pt x="632840" y="386341"/>
                        <a:pt x="563696" y="307319"/>
                      </a:cubicBezTo>
                      <a:cubicBezTo>
                        <a:pt x="494552" y="228297"/>
                        <a:pt x="161530" y="207130"/>
                        <a:pt x="72630" y="248052"/>
                      </a:cubicBezTo>
                      <a:cubicBezTo>
                        <a:pt x="-16270" y="288974"/>
                        <a:pt x="-14859" y="513341"/>
                        <a:pt x="30296" y="552852"/>
                      </a:cubicBezTo>
                      <a:cubicBezTo>
                        <a:pt x="75451" y="592363"/>
                        <a:pt x="295585" y="566963"/>
                        <a:pt x="343563" y="485119"/>
                      </a:cubicBezTo>
                      <a:cubicBezTo>
                        <a:pt x="391541" y="403275"/>
                        <a:pt x="274419" y="140807"/>
                        <a:pt x="318163" y="61785"/>
                      </a:cubicBezTo>
                      <a:cubicBezTo>
                        <a:pt x="361907" y="-17237"/>
                        <a:pt x="483968" y="-3126"/>
                        <a:pt x="606030" y="10985"/>
                      </a:cubicBezTo>
                    </a:path>
                  </a:pathLst>
                </a:custGeom>
                <a:noFill/>
                <a:ln w="19050">
                  <a:solidFill>
                    <a:schemeClr val="accent1">
                      <a:lumMod val="5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6502931-23CB-4B8F-E02F-10544AEFEE57}"/>
                  </a:ext>
                </a:extLst>
              </p:cNvPr>
              <p:cNvGrpSpPr/>
              <p:nvPr/>
            </p:nvGrpSpPr>
            <p:grpSpPr>
              <a:xfrm>
                <a:off x="6968608" y="2665610"/>
                <a:ext cx="2209171" cy="1796088"/>
                <a:chOff x="7364442" y="2657612"/>
                <a:chExt cx="2209171" cy="1796088"/>
              </a:xfrm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32874452-8360-9F76-423E-BDA4C2F71B23}"/>
                    </a:ext>
                  </a:extLst>
                </p:cNvPr>
                <p:cNvSpPr/>
                <p:nvPr/>
              </p:nvSpPr>
              <p:spPr>
                <a:xfrm>
                  <a:off x="7364442" y="2728028"/>
                  <a:ext cx="1314764" cy="756190"/>
                </a:xfrm>
                <a:custGeom>
                  <a:avLst/>
                  <a:gdLst>
                    <a:gd name="connsiteX0" fmla="*/ 0 w 1388534"/>
                    <a:gd name="connsiteY0" fmla="*/ 376306 h 798619"/>
                    <a:gd name="connsiteX1" fmla="*/ 499534 w 1388534"/>
                    <a:gd name="connsiteY1" fmla="*/ 274706 h 798619"/>
                    <a:gd name="connsiteX2" fmla="*/ 457200 w 1388534"/>
                    <a:gd name="connsiteY2" fmla="*/ 791173 h 798619"/>
                    <a:gd name="connsiteX3" fmla="*/ 84667 w 1388534"/>
                    <a:gd name="connsiteY3" fmla="*/ 571040 h 798619"/>
                    <a:gd name="connsiteX4" fmla="*/ 338667 w 1388534"/>
                    <a:gd name="connsiteY4" fmla="*/ 435573 h 798619"/>
                    <a:gd name="connsiteX5" fmla="*/ 762000 w 1388534"/>
                    <a:gd name="connsiteY5" fmla="*/ 418640 h 798619"/>
                    <a:gd name="connsiteX6" fmla="*/ 939800 w 1388534"/>
                    <a:gd name="connsiteY6" fmla="*/ 63040 h 798619"/>
                    <a:gd name="connsiteX7" fmla="*/ 601134 w 1388534"/>
                    <a:gd name="connsiteY7" fmla="*/ 46106 h 798619"/>
                    <a:gd name="connsiteX8" fmla="*/ 1126067 w 1388534"/>
                    <a:gd name="connsiteY8" fmla="*/ 537173 h 798619"/>
                    <a:gd name="connsiteX9" fmla="*/ 1388534 w 1388534"/>
                    <a:gd name="connsiteY9" fmla="*/ 300106 h 798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88534" h="798619">
                      <a:moveTo>
                        <a:pt x="0" y="376306"/>
                      </a:moveTo>
                      <a:cubicBezTo>
                        <a:pt x="211667" y="290933"/>
                        <a:pt x="423334" y="205561"/>
                        <a:pt x="499534" y="274706"/>
                      </a:cubicBezTo>
                      <a:cubicBezTo>
                        <a:pt x="575734" y="343850"/>
                        <a:pt x="526344" y="741784"/>
                        <a:pt x="457200" y="791173"/>
                      </a:cubicBezTo>
                      <a:cubicBezTo>
                        <a:pt x="388056" y="840562"/>
                        <a:pt x="104422" y="630307"/>
                        <a:pt x="84667" y="571040"/>
                      </a:cubicBezTo>
                      <a:cubicBezTo>
                        <a:pt x="64912" y="511773"/>
                        <a:pt x="225778" y="460973"/>
                        <a:pt x="338667" y="435573"/>
                      </a:cubicBezTo>
                      <a:cubicBezTo>
                        <a:pt x="451556" y="410173"/>
                        <a:pt x="661811" y="480729"/>
                        <a:pt x="762000" y="418640"/>
                      </a:cubicBezTo>
                      <a:cubicBezTo>
                        <a:pt x="862189" y="356551"/>
                        <a:pt x="966611" y="125129"/>
                        <a:pt x="939800" y="63040"/>
                      </a:cubicBezTo>
                      <a:cubicBezTo>
                        <a:pt x="912989" y="951"/>
                        <a:pt x="570090" y="-32916"/>
                        <a:pt x="601134" y="46106"/>
                      </a:cubicBezTo>
                      <a:cubicBezTo>
                        <a:pt x="632178" y="125128"/>
                        <a:pt x="994834" y="494840"/>
                        <a:pt x="1126067" y="537173"/>
                      </a:cubicBezTo>
                      <a:cubicBezTo>
                        <a:pt x="1257300" y="579506"/>
                        <a:pt x="1322917" y="439806"/>
                        <a:pt x="1388534" y="300106"/>
                      </a:cubicBezTo>
                    </a:path>
                  </a:pathLst>
                </a:custGeom>
                <a:noFill/>
                <a:ln w="19050">
                  <a:solidFill>
                    <a:schemeClr val="accent1">
                      <a:lumMod val="5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DB6856CB-DFC8-14A9-9600-A00E5CE78EED}"/>
                    </a:ext>
                  </a:extLst>
                </p:cNvPr>
                <p:cNvSpPr/>
                <p:nvPr/>
              </p:nvSpPr>
              <p:spPr>
                <a:xfrm rot="6736070">
                  <a:off x="7761713" y="3149690"/>
                  <a:ext cx="622963" cy="1230185"/>
                </a:xfrm>
                <a:custGeom>
                  <a:avLst/>
                  <a:gdLst>
                    <a:gd name="connsiteX0" fmla="*/ 622963 w 622963"/>
                    <a:gd name="connsiteY0" fmla="*/ 1230185 h 1230185"/>
                    <a:gd name="connsiteX1" fmla="*/ 360496 w 622963"/>
                    <a:gd name="connsiteY1" fmla="*/ 1052385 h 1230185"/>
                    <a:gd name="connsiteX2" fmla="*/ 487496 w 622963"/>
                    <a:gd name="connsiteY2" fmla="*/ 722185 h 1230185"/>
                    <a:gd name="connsiteX3" fmla="*/ 563696 w 622963"/>
                    <a:gd name="connsiteY3" fmla="*/ 307319 h 1230185"/>
                    <a:gd name="connsiteX4" fmla="*/ 72630 w 622963"/>
                    <a:gd name="connsiteY4" fmla="*/ 248052 h 1230185"/>
                    <a:gd name="connsiteX5" fmla="*/ 30296 w 622963"/>
                    <a:gd name="connsiteY5" fmla="*/ 552852 h 1230185"/>
                    <a:gd name="connsiteX6" fmla="*/ 343563 w 622963"/>
                    <a:gd name="connsiteY6" fmla="*/ 485119 h 1230185"/>
                    <a:gd name="connsiteX7" fmla="*/ 318163 w 622963"/>
                    <a:gd name="connsiteY7" fmla="*/ 61785 h 1230185"/>
                    <a:gd name="connsiteX8" fmla="*/ 606030 w 622963"/>
                    <a:gd name="connsiteY8" fmla="*/ 10985 h 1230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22963" h="1230185">
                      <a:moveTo>
                        <a:pt x="622963" y="1230185"/>
                      </a:moveTo>
                      <a:cubicBezTo>
                        <a:pt x="503018" y="1183618"/>
                        <a:pt x="383074" y="1137052"/>
                        <a:pt x="360496" y="1052385"/>
                      </a:cubicBezTo>
                      <a:cubicBezTo>
                        <a:pt x="337918" y="967718"/>
                        <a:pt x="453629" y="846363"/>
                        <a:pt x="487496" y="722185"/>
                      </a:cubicBezTo>
                      <a:cubicBezTo>
                        <a:pt x="521363" y="598007"/>
                        <a:pt x="632840" y="386341"/>
                        <a:pt x="563696" y="307319"/>
                      </a:cubicBezTo>
                      <a:cubicBezTo>
                        <a:pt x="494552" y="228297"/>
                        <a:pt x="161530" y="207130"/>
                        <a:pt x="72630" y="248052"/>
                      </a:cubicBezTo>
                      <a:cubicBezTo>
                        <a:pt x="-16270" y="288974"/>
                        <a:pt x="-14859" y="513341"/>
                        <a:pt x="30296" y="552852"/>
                      </a:cubicBezTo>
                      <a:cubicBezTo>
                        <a:pt x="75451" y="592363"/>
                        <a:pt x="295585" y="566963"/>
                        <a:pt x="343563" y="485119"/>
                      </a:cubicBezTo>
                      <a:cubicBezTo>
                        <a:pt x="391541" y="403275"/>
                        <a:pt x="274419" y="140807"/>
                        <a:pt x="318163" y="61785"/>
                      </a:cubicBezTo>
                      <a:cubicBezTo>
                        <a:pt x="361907" y="-17237"/>
                        <a:pt x="483968" y="-3126"/>
                        <a:pt x="606030" y="10985"/>
                      </a:cubicBezTo>
                    </a:path>
                  </a:pathLst>
                </a:custGeom>
                <a:noFill/>
                <a:ln w="19050">
                  <a:solidFill>
                    <a:schemeClr val="accent1">
                      <a:lumMod val="5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6FF25A3F-E910-B706-AF21-961582260913}"/>
                    </a:ext>
                  </a:extLst>
                </p:cNvPr>
                <p:cNvSpPr/>
                <p:nvPr/>
              </p:nvSpPr>
              <p:spPr>
                <a:xfrm>
                  <a:off x="8589633" y="3322756"/>
                  <a:ext cx="983980" cy="830441"/>
                </a:xfrm>
                <a:custGeom>
                  <a:avLst/>
                  <a:gdLst>
                    <a:gd name="connsiteX0" fmla="*/ 61113 w 983980"/>
                    <a:gd name="connsiteY0" fmla="*/ 830441 h 830441"/>
                    <a:gd name="connsiteX1" fmla="*/ 205047 w 983980"/>
                    <a:gd name="connsiteY1" fmla="*/ 627241 h 830441"/>
                    <a:gd name="connsiteX2" fmla="*/ 1847 w 983980"/>
                    <a:gd name="connsiteY2" fmla="*/ 271641 h 830441"/>
                    <a:gd name="connsiteX3" fmla="*/ 348980 w 983980"/>
                    <a:gd name="connsiteY3" fmla="*/ 237774 h 830441"/>
                    <a:gd name="connsiteX4" fmla="*/ 806180 w 983980"/>
                    <a:gd name="connsiteY4" fmla="*/ 144641 h 830441"/>
                    <a:gd name="connsiteX5" fmla="*/ 645313 w 983980"/>
                    <a:gd name="connsiteY5" fmla="*/ 9174 h 830441"/>
                    <a:gd name="connsiteX6" fmla="*/ 323580 w 983980"/>
                    <a:gd name="connsiteY6" fmla="*/ 424041 h 830441"/>
                    <a:gd name="connsiteX7" fmla="*/ 814647 w 983980"/>
                    <a:gd name="connsiteY7" fmla="*/ 500241 h 830441"/>
                    <a:gd name="connsiteX8" fmla="*/ 983980 w 983980"/>
                    <a:gd name="connsiteY8" fmla="*/ 271641 h 830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83980" h="830441">
                      <a:moveTo>
                        <a:pt x="61113" y="830441"/>
                      </a:moveTo>
                      <a:cubicBezTo>
                        <a:pt x="138019" y="775407"/>
                        <a:pt x="214925" y="720374"/>
                        <a:pt x="205047" y="627241"/>
                      </a:cubicBezTo>
                      <a:cubicBezTo>
                        <a:pt x="195169" y="534108"/>
                        <a:pt x="-22142" y="336552"/>
                        <a:pt x="1847" y="271641"/>
                      </a:cubicBezTo>
                      <a:cubicBezTo>
                        <a:pt x="25836" y="206730"/>
                        <a:pt x="214925" y="258941"/>
                        <a:pt x="348980" y="237774"/>
                      </a:cubicBezTo>
                      <a:cubicBezTo>
                        <a:pt x="483035" y="216607"/>
                        <a:pt x="756791" y="182741"/>
                        <a:pt x="806180" y="144641"/>
                      </a:cubicBezTo>
                      <a:cubicBezTo>
                        <a:pt x="855569" y="106541"/>
                        <a:pt x="725746" y="-37393"/>
                        <a:pt x="645313" y="9174"/>
                      </a:cubicBezTo>
                      <a:cubicBezTo>
                        <a:pt x="564880" y="55741"/>
                        <a:pt x="295358" y="342197"/>
                        <a:pt x="323580" y="424041"/>
                      </a:cubicBezTo>
                      <a:cubicBezTo>
                        <a:pt x="351802" y="505885"/>
                        <a:pt x="704580" y="525641"/>
                        <a:pt x="814647" y="500241"/>
                      </a:cubicBezTo>
                      <a:cubicBezTo>
                        <a:pt x="924714" y="474841"/>
                        <a:pt x="954347" y="373241"/>
                        <a:pt x="983980" y="271641"/>
                      </a:cubicBezTo>
                    </a:path>
                  </a:pathLst>
                </a:custGeom>
                <a:noFill/>
                <a:ln w="19050">
                  <a:solidFill>
                    <a:schemeClr val="accent1">
                      <a:lumMod val="5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5C9ADE42-28AE-C963-0AE7-9238EAF8E9AD}"/>
                    </a:ext>
                  </a:extLst>
                </p:cNvPr>
                <p:cNvSpPr/>
                <p:nvPr/>
              </p:nvSpPr>
              <p:spPr>
                <a:xfrm rot="6736070">
                  <a:off x="8636332" y="2354001"/>
                  <a:ext cx="622963" cy="1230185"/>
                </a:xfrm>
                <a:custGeom>
                  <a:avLst/>
                  <a:gdLst>
                    <a:gd name="connsiteX0" fmla="*/ 622963 w 622963"/>
                    <a:gd name="connsiteY0" fmla="*/ 1230185 h 1230185"/>
                    <a:gd name="connsiteX1" fmla="*/ 360496 w 622963"/>
                    <a:gd name="connsiteY1" fmla="*/ 1052385 h 1230185"/>
                    <a:gd name="connsiteX2" fmla="*/ 487496 w 622963"/>
                    <a:gd name="connsiteY2" fmla="*/ 722185 h 1230185"/>
                    <a:gd name="connsiteX3" fmla="*/ 563696 w 622963"/>
                    <a:gd name="connsiteY3" fmla="*/ 307319 h 1230185"/>
                    <a:gd name="connsiteX4" fmla="*/ 72630 w 622963"/>
                    <a:gd name="connsiteY4" fmla="*/ 248052 h 1230185"/>
                    <a:gd name="connsiteX5" fmla="*/ 30296 w 622963"/>
                    <a:gd name="connsiteY5" fmla="*/ 552852 h 1230185"/>
                    <a:gd name="connsiteX6" fmla="*/ 343563 w 622963"/>
                    <a:gd name="connsiteY6" fmla="*/ 485119 h 1230185"/>
                    <a:gd name="connsiteX7" fmla="*/ 318163 w 622963"/>
                    <a:gd name="connsiteY7" fmla="*/ 61785 h 1230185"/>
                    <a:gd name="connsiteX8" fmla="*/ 606030 w 622963"/>
                    <a:gd name="connsiteY8" fmla="*/ 10985 h 1230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22963" h="1230185">
                      <a:moveTo>
                        <a:pt x="622963" y="1230185"/>
                      </a:moveTo>
                      <a:cubicBezTo>
                        <a:pt x="503018" y="1183618"/>
                        <a:pt x="383074" y="1137052"/>
                        <a:pt x="360496" y="1052385"/>
                      </a:cubicBezTo>
                      <a:cubicBezTo>
                        <a:pt x="337918" y="967718"/>
                        <a:pt x="453629" y="846363"/>
                        <a:pt x="487496" y="722185"/>
                      </a:cubicBezTo>
                      <a:cubicBezTo>
                        <a:pt x="521363" y="598007"/>
                        <a:pt x="632840" y="386341"/>
                        <a:pt x="563696" y="307319"/>
                      </a:cubicBezTo>
                      <a:cubicBezTo>
                        <a:pt x="494552" y="228297"/>
                        <a:pt x="161530" y="207130"/>
                        <a:pt x="72630" y="248052"/>
                      </a:cubicBezTo>
                      <a:cubicBezTo>
                        <a:pt x="-16270" y="288974"/>
                        <a:pt x="-14859" y="513341"/>
                        <a:pt x="30296" y="552852"/>
                      </a:cubicBezTo>
                      <a:cubicBezTo>
                        <a:pt x="75451" y="592363"/>
                        <a:pt x="295585" y="566963"/>
                        <a:pt x="343563" y="485119"/>
                      </a:cubicBezTo>
                      <a:cubicBezTo>
                        <a:pt x="391541" y="403275"/>
                        <a:pt x="274419" y="140807"/>
                        <a:pt x="318163" y="61785"/>
                      </a:cubicBezTo>
                      <a:cubicBezTo>
                        <a:pt x="361907" y="-17237"/>
                        <a:pt x="483968" y="-3126"/>
                        <a:pt x="606030" y="10985"/>
                      </a:cubicBezTo>
                    </a:path>
                  </a:pathLst>
                </a:custGeom>
                <a:noFill/>
                <a:ln w="19050">
                  <a:solidFill>
                    <a:schemeClr val="accent1">
                      <a:lumMod val="5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6F1C54A2-33A1-0C07-6688-36642EF111D2}"/>
                    </a:ext>
                  </a:extLst>
                </p:cNvPr>
                <p:cNvSpPr/>
                <p:nvPr/>
              </p:nvSpPr>
              <p:spPr>
                <a:xfrm rot="6736070">
                  <a:off x="7949079" y="2788395"/>
                  <a:ext cx="622963" cy="1230185"/>
                </a:xfrm>
                <a:custGeom>
                  <a:avLst/>
                  <a:gdLst>
                    <a:gd name="connsiteX0" fmla="*/ 622963 w 622963"/>
                    <a:gd name="connsiteY0" fmla="*/ 1230185 h 1230185"/>
                    <a:gd name="connsiteX1" fmla="*/ 360496 w 622963"/>
                    <a:gd name="connsiteY1" fmla="*/ 1052385 h 1230185"/>
                    <a:gd name="connsiteX2" fmla="*/ 487496 w 622963"/>
                    <a:gd name="connsiteY2" fmla="*/ 722185 h 1230185"/>
                    <a:gd name="connsiteX3" fmla="*/ 563696 w 622963"/>
                    <a:gd name="connsiteY3" fmla="*/ 307319 h 1230185"/>
                    <a:gd name="connsiteX4" fmla="*/ 72630 w 622963"/>
                    <a:gd name="connsiteY4" fmla="*/ 248052 h 1230185"/>
                    <a:gd name="connsiteX5" fmla="*/ 30296 w 622963"/>
                    <a:gd name="connsiteY5" fmla="*/ 552852 h 1230185"/>
                    <a:gd name="connsiteX6" fmla="*/ 343563 w 622963"/>
                    <a:gd name="connsiteY6" fmla="*/ 485119 h 1230185"/>
                    <a:gd name="connsiteX7" fmla="*/ 318163 w 622963"/>
                    <a:gd name="connsiteY7" fmla="*/ 61785 h 1230185"/>
                    <a:gd name="connsiteX8" fmla="*/ 606030 w 622963"/>
                    <a:gd name="connsiteY8" fmla="*/ 10985 h 1230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22963" h="1230185">
                      <a:moveTo>
                        <a:pt x="622963" y="1230185"/>
                      </a:moveTo>
                      <a:cubicBezTo>
                        <a:pt x="503018" y="1183618"/>
                        <a:pt x="383074" y="1137052"/>
                        <a:pt x="360496" y="1052385"/>
                      </a:cubicBezTo>
                      <a:cubicBezTo>
                        <a:pt x="337918" y="967718"/>
                        <a:pt x="453629" y="846363"/>
                        <a:pt x="487496" y="722185"/>
                      </a:cubicBezTo>
                      <a:cubicBezTo>
                        <a:pt x="521363" y="598007"/>
                        <a:pt x="632840" y="386341"/>
                        <a:pt x="563696" y="307319"/>
                      </a:cubicBezTo>
                      <a:cubicBezTo>
                        <a:pt x="494552" y="228297"/>
                        <a:pt x="161530" y="207130"/>
                        <a:pt x="72630" y="248052"/>
                      </a:cubicBezTo>
                      <a:cubicBezTo>
                        <a:pt x="-16270" y="288974"/>
                        <a:pt x="-14859" y="513341"/>
                        <a:pt x="30296" y="552852"/>
                      </a:cubicBezTo>
                      <a:cubicBezTo>
                        <a:pt x="75451" y="592363"/>
                        <a:pt x="295585" y="566963"/>
                        <a:pt x="343563" y="485119"/>
                      </a:cubicBezTo>
                      <a:cubicBezTo>
                        <a:pt x="391541" y="403275"/>
                        <a:pt x="274419" y="140807"/>
                        <a:pt x="318163" y="61785"/>
                      </a:cubicBezTo>
                      <a:cubicBezTo>
                        <a:pt x="361907" y="-17237"/>
                        <a:pt x="483968" y="-3126"/>
                        <a:pt x="606030" y="10985"/>
                      </a:cubicBezTo>
                    </a:path>
                  </a:pathLst>
                </a:custGeom>
                <a:noFill/>
                <a:ln w="19050">
                  <a:solidFill>
                    <a:schemeClr val="accent1">
                      <a:lumMod val="5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C4531E76-B452-765B-D3FE-3B3275CF450B}"/>
                    </a:ext>
                  </a:extLst>
                </p:cNvPr>
                <p:cNvSpPr/>
                <p:nvPr/>
              </p:nvSpPr>
              <p:spPr>
                <a:xfrm>
                  <a:off x="8552720" y="3914565"/>
                  <a:ext cx="985481" cy="539135"/>
                </a:xfrm>
                <a:custGeom>
                  <a:avLst/>
                  <a:gdLst>
                    <a:gd name="connsiteX0" fmla="*/ 61113 w 983980"/>
                    <a:gd name="connsiteY0" fmla="*/ 830441 h 830441"/>
                    <a:gd name="connsiteX1" fmla="*/ 205047 w 983980"/>
                    <a:gd name="connsiteY1" fmla="*/ 627241 h 830441"/>
                    <a:gd name="connsiteX2" fmla="*/ 1847 w 983980"/>
                    <a:gd name="connsiteY2" fmla="*/ 271641 h 830441"/>
                    <a:gd name="connsiteX3" fmla="*/ 348980 w 983980"/>
                    <a:gd name="connsiteY3" fmla="*/ 237774 h 830441"/>
                    <a:gd name="connsiteX4" fmla="*/ 806180 w 983980"/>
                    <a:gd name="connsiteY4" fmla="*/ 144641 h 830441"/>
                    <a:gd name="connsiteX5" fmla="*/ 645313 w 983980"/>
                    <a:gd name="connsiteY5" fmla="*/ 9174 h 830441"/>
                    <a:gd name="connsiteX6" fmla="*/ 323580 w 983980"/>
                    <a:gd name="connsiteY6" fmla="*/ 424041 h 830441"/>
                    <a:gd name="connsiteX7" fmla="*/ 814647 w 983980"/>
                    <a:gd name="connsiteY7" fmla="*/ 500241 h 830441"/>
                    <a:gd name="connsiteX8" fmla="*/ 983980 w 983980"/>
                    <a:gd name="connsiteY8" fmla="*/ 271641 h 830441"/>
                    <a:gd name="connsiteX0" fmla="*/ 62614 w 985481"/>
                    <a:gd name="connsiteY0" fmla="*/ 830441 h 830441"/>
                    <a:gd name="connsiteX1" fmla="*/ 168448 w 985481"/>
                    <a:gd name="connsiteY1" fmla="*/ 539135 h 830441"/>
                    <a:gd name="connsiteX2" fmla="*/ 3348 w 985481"/>
                    <a:gd name="connsiteY2" fmla="*/ 271641 h 830441"/>
                    <a:gd name="connsiteX3" fmla="*/ 350481 w 985481"/>
                    <a:gd name="connsiteY3" fmla="*/ 237774 h 830441"/>
                    <a:gd name="connsiteX4" fmla="*/ 807681 w 985481"/>
                    <a:gd name="connsiteY4" fmla="*/ 144641 h 830441"/>
                    <a:gd name="connsiteX5" fmla="*/ 646814 w 985481"/>
                    <a:gd name="connsiteY5" fmla="*/ 9174 h 830441"/>
                    <a:gd name="connsiteX6" fmla="*/ 325081 w 985481"/>
                    <a:gd name="connsiteY6" fmla="*/ 424041 h 830441"/>
                    <a:gd name="connsiteX7" fmla="*/ 816148 w 985481"/>
                    <a:gd name="connsiteY7" fmla="*/ 500241 h 830441"/>
                    <a:gd name="connsiteX8" fmla="*/ 985481 w 985481"/>
                    <a:gd name="connsiteY8" fmla="*/ 271641 h 830441"/>
                    <a:gd name="connsiteX0" fmla="*/ 168448 w 985481"/>
                    <a:gd name="connsiteY0" fmla="*/ 539135 h 539135"/>
                    <a:gd name="connsiteX1" fmla="*/ 3348 w 985481"/>
                    <a:gd name="connsiteY1" fmla="*/ 271641 h 539135"/>
                    <a:gd name="connsiteX2" fmla="*/ 350481 w 985481"/>
                    <a:gd name="connsiteY2" fmla="*/ 237774 h 539135"/>
                    <a:gd name="connsiteX3" fmla="*/ 807681 w 985481"/>
                    <a:gd name="connsiteY3" fmla="*/ 144641 h 539135"/>
                    <a:gd name="connsiteX4" fmla="*/ 646814 w 985481"/>
                    <a:gd name="connsiteY4" fmla="*/ 9174 h 539135"/>
                    <a:gd name="connsiteX5" fmla="*/ 325081 w 985481"/>
                    <a:gd name="connsiteY5" fmla="*/ 424041 h 539135"/>
                    <a:gd name="connsiteX6" fmla="*/ 816148 w 985481"/>
                    <a:gd name="connsiteY6" fmla="*/ 500241 h 539135"/>
                    <a:gd name="connsiteX7" fmla="*/ 985481 w 985481"/>
                    <a:gd name="connsiteY7" fmla="*/ 271641 h 539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85481" h="539135">
                      <a:moveTo>
                        <a:pt x="168448" y="539135"/>
                      </a:moveTo>
                      <a:cubicBezTo>
                        <a:pt x="158570" y="446002"/>
                        <a:pt x="-26991" y="321868"/>
                        <a:pt x="3348" y="271641"/>
                      </a:cubicBezTo>
                      <a:cubicBezTo>
                        <a:pt x="33687" y="221414"/>
                        <a:pt x="216426" y="258941"/>
                        <a:pt x="350481" y="237774"/>
                      </a:cubicBezTo>
                      <a:cubicBezTo>
                        <a:pt x="484536" y="216607"/>
                        <a:pt x="758292" y="182741"/>
                        <a:pt x="807681" y="144641"/>
                      </a:cubicBezTo>
                      <a:cubicBezTo>
                        <a:pt x="857070" y="106541"/>
                        <a:pt x="727247" y="-37393"/>
                        <a:pt x="646814" y="9174"/>
                      </a:cubicBezTo>
                      <a:cubicBezTo>
                        <a:pt x="566381" y="55741"/>
                        <a:pt x="296859" y="342197"/>
                        <a:pt x="325081" y="424041"/>
                      </a:cubicBezTo>
                      <a:cubicBezTo>
                        <a:pt x="353303" y="505885"/>
                        <a:pt x="706081" y="525641"/>
                        <a:pt x="816148" y="500241"/>
                      </a:cubicBezTo>
                      <a:cubicBezTo>
                        <a:pt x="926215" y="474841"/>
                        <a:pt x="955848" y="373241"/>
                        <a:pt x="985481" y="271641"/>
                      </a:cubicBezTo>
                    </a:path>
                  </a:pathLst>
                </a:custGeom>
                <a:noFill/>
                <a:ln w="19050">
                  <a:solidFill>
                    <a:schemeClr val="accent1">
                      <a:lumMod val="5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64CD6521-7C69-BFFB-364F-DCBA51593F2F}"/>
                    </a:ext>
                  </a:extLst>
                </p:cNvPr>
                <p:cNvSpPr/>
                <p:nvPr/>
              </p:nvSpPr>
              <p:spPr>
                <a:xfrm rot="15583033">
                  <a:off x="7818879" y="3471436"/>
                  <a:ext cx="622963" cy="1230185"/>
                </a:xfrm>
                <a:custGeom>
                  <a:avLst/>
                  <a:gdLst>
                    <a:gd name="connsiteX0" fmla="*/ 622963 w 622963"/>
                    <a:gd name="connsiteY0" fmla="*/ 1230185 h 1230185"/>
                    <a:gd name="connsiteX1" fmla="*/ 360496 w 622963"/>
                    <a:gd name="connsiteY1" fmla="*/ 1052385 h 1230185"/>
                    <a:gd name="connsiteX2" fmla="*/ 487496 w 622963"/>
                    <a:gd name="connsiteY2" fmla="*/ 722185 h 1230185"/>
                    <a:gd name="connsiteX3" fmla="*/ 563696 w 622963"/>
                    <a:gd name="connsiteY3" fmla="*/ 307319 h 1230185"/>
                    <a:gd name="connsiteX4" fmla="*/ 72630 w 622963"/>
                    <a:gd name="connsiteY4" fmla="*/ 248052 h 1230185"/>
                    <a:gd name="connsiteX5" fmla="*/ 30296 w 622963"/>
                    <a:gd name="connsiteY5" fmla="*/ 552852 h 1230185"/>
                    <a:gd name="connsiteX6" fmla="*/ 343563 w 622963"/>
                    <a:gd name="connsiteY6" fmla="*/ 485119 h 1230185"/>
                    <a:gd name="connsiteX7" fmla="*/ 318163 w 622963"/>
                    <a:gd name="connsiteY7" fmla="*/ 61785 h 1230185"/>
                    <a:gd name="connsiteX8" fmla="*/ 606030 w 622963"/>
                    <a:gd name="connsiteY8" fmla="*/ 10985 h 1230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22963" h="1230185">
                      <a:moveTo>
                        <a:pt x="622963" y="1230185"/>
                      </a:moveTo>
                      <a:cubicBezTo>
                        <a:pt x="503018" y="1183618"/>
                        <a:pt x="383074" y="1137052"/>
                        <a:pt x="360496" y="1052385"/>
                      </a:cubicBezTo>
                      <a:cubicBezTo>
                        <a:pt x="337918" y="967718"/>
                        <a:pt x="453629" y="846363"/>
                        <a:pt x="487496" y="722185"/>
                      </a:cubicBezTo>
                      <a:cubicBezTo>
                        <a:pt x="521363" y="598007"/>
                        <a:pt x="632840" y="386341"/>
                        <a:pt x="563696" y="307319"/>
                      </a:cubicBezTo>
                      <a:cubicBezTo>
                        <a:pt x="494552" y="228297"/>
                        <a:pt x="161530" y="207130"/>
                        <a:pt x="72630" y="248052"/>
                      </a:cubicBezTo>
                      <a:cubicBezTo>
                        <a:pt x="-16270" y="288974"/>
                        <a:pt x="-14859" y="513341"/>
                        <a:pt x="30296" y="552852"/>
                      </a:cubicBezTo>
                      <a:cubicBezTo>
                        <a:pt x="75451" y="592363"/>
                        <a:pt x="295585" y="566963"/>
                        <a:pt x="343563" y="485119"/>
                      </a:cubicBezTo>
                      <a:cubicBezTo>
                        <a:pt x="391541" y="403275"/>
                        <a:pt x="274419" y="140807"/>
                        <a:pt x="318163" y="61785"/>
                      </a:cubicBezTo>
                      <a:cubicBezTo>
                        <a:pt x="361907" y="-17237"/>
                        <a:pt x="483968" y="-3126"/>
                        <a:pt x="606030" y="10985"/>
                      </a:cubicBezTo>
                    </a:path>
                  </a:pathLst>
                </a:custGeom>
                <a:noFill/>
                <a:ln w="19050">
                  <a:solidFill>
                    <a:schemeClr val="accent1">
                      <a:lumMod val="50000"/>
                      <a:alpha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4E8237A-C3F4-C740-9745-C62903493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8610" y="1652071"/>
              <a:ext cx="2743200" cy="302980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1B4744-41EC-CE5D-CC37-4C15DF7DC35A}"/>
                </a:ext>
              </a:extLst>
            </p:cNvPr>
            <p:cNvSpPr/>
            <p:nvPr/>
          </p:nvSpPr>
          <p:spPr>
            <a:xfrm>
              <a:off x="9156699" y="4457699"/>
              <a:ext cx="804333" cy="238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401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PEM – Flory-Huggins MFT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FD6211D-1354-A341-685A-04C79EF706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0292" y="1344604"/>
                <a:ext cx="9179057" cy="14081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Lucida Grande" pitchFamily="2" charset="0"/>
                    <a:ea typeface="Lucida Grande" pitchFamily="2" charset="0"/>
                    <a:cs typeface="Lucida Grande" pitchFamily="2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Lucida Grande" pitchFamily="2" charset="0"/>
                    <a:ea typeface="Lucida Grande" pitchFamily="2" charset="0"/>
                    <a:cs typeface="Lucida Grande" pitchFamily="2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Lucida Grande" pitchFamily="2" charset="0"/>
                    <a:ea typeface="Lucida Grande" pitchFamily="2" charset="0"/>
                    <a:cs typeface="Lucida Grande" pitchFamily="2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Lucida Grande" pitchFamily="2" charset="0"/>
                    <a:ea typeface="Lucida Grande" pitchFamily="2" charset="0"/>
                    <a:cs typeface="Lucida Grande" pitchFamily="2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Lucida Grande" pitchFamily="2" charset="0"/>
                    <a:ea typeface="Lucida Grande" pitchFamily="2" charset="0"/>
                    <a:cs typeface="Lucida Grande" pitchFamily="2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2000" dirty="0"/>
                  <a:t>Assumptions</a:t>
                </a:r>
              </a:p>
              <a:p>
                <a:pPr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/>
                  <a:t>Mean-field: polymer and solvent densities treated as homogeneous</a:t>
                </a:r>
              </a:p>
              <a:p>
                <a:pPr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/>
                  <a:t>Interactions: polymer—solvent (hydrophobicity) through some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000" dirty="0"/>
                  <a:t> parameter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FD6211D-1354-A341-685A-04C79EF70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92" y="1344604"/>
                <a:ext cx="9179057" cy="1408121"/>
              </a:xfrm>
              <a:prstGeom prst="rect">
                <a:avLst/>
              </a:prstGeom>
              <a:blipFill>
                <a:blip r:embed="rId2"/>
                <a:stretch>
                  <a:fillRect l="-664" t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96D8AE-D17E-8581-2857-EF3EE9627DE8}"/>
              </a:ext>
            </a:extLst>
          </p:cNvPr>
          <p:cNvSpPr txBox="1">
            <a:spLocks/>
          </p:cNvSpPr>
          <p:nvPr/>
        </p:nvSpPr>
        <p:spPr>
          <a:xfrm>
            <a:off x="860292" y="2868604"/>
            <a:ext cx="2025783" cy="4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/>
              <a:t>Building blocks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6C1993-975C-0DD1-9653-B44EE19C8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44" y="3429000"/>
            <a:ext cx="6716062" cy="1209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F6DC49-6AE9-3C07-B66D-AB27D6F060B5}"/>
              </a:ext>
            </a:extLst>
          </p:cNvPr>
          <p:cNvSpPr txBox="1"/>
          <p:nvPr/>
        </p:nvSpPr>
        <p:spPr>
          <a:xfrm>
            <a:off x="8963493" y="3586171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F-H Helmholtz free energy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3B149-1039-0DB4-5FC0-8F0C71FC1456}"/>
              </a:ext>
            </a:extLst>
          </p:cNvPr>
          <p:cNvSpPr txBox="1"/>
          <p:nvPr/>
        </p:nvSpPr>
        <p:spPr>
          <a:xfrm>
            <a:off x="8963493" y="3955503"/>
            <a:ext cx="3000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(lattice version here, but can be generalized to MF)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DB7952-7B49-4F34-7E17-3C23DCFE2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744" y="4833672"/>
            <a:ext cx="2924388" cy="411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9A8862-DB49-D127-ABA9-AC810A66B953}"/>
              </a:ext>
            </a:extLst>
          </p:cNvPr>
          <p:cNvSpPr txBox="1"/>
          <p:nvPr/>
        </p:nvSpPr>
        <p:spPr>
          <a:xfrm>
            <a:off x="8801055" y="4950306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Gibbs free energy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72CDBF-87FF-1C0C-F076-8B0ADAEC0D77}"/>
              </a:ext>
            </a:extLst>
          </p:cNvPr>
          <p:cNvSpPr txBox="1"/>
          <p:nvPr/>
        </p:nvSpPr>
        <p:spPr>
          <a:xfrm>
            <a:off x="8801055" y="5987018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Solvent chemical potential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D1E8C87-EE1C-008A-B557-F27BB410D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744" y="5396266"/>
            <a:ext cx="7201905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1E95-33DA-91A4-CD99-C1597EF3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Supplemental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783110-A073-98B2-5FBE-808AF5A8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C982E-2A8D-76CE-8EB7-4F5A2157C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41E8D-55C1-99C4-5EF5-10F746DDCF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CF0AF2-9F88-0212-30F2-ADA3E42CCD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F2BB-5E9E-FBDA-B15D-26F84DE6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FD622D-708A-F241-2841-11D37F65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2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546A"/>
      </a:hlink>
      <a:folHlink>
        <a:srgbClr val="44546A"/>
      </a:folHlink>
    </a:clrScheme>
    <a:fontScheme name="Custom 2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227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Nafion SCFT Update</vt:lpstr>
      <vt:lpstr>Last time: Motivation</vt:lpstr>
      <vt:lpstr>Last time: Model</vt:lpstr>
      <vt:lpstr>This time: Model</vt:lpstr>
      <vt:lpstr>Bulk PEM – Flory-Huggins MFT</vt:lpstr>
      <vt:lpstr>Supplemental Slides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31</cp:revision>
  <dcterms:created xsi:type="dcterms:W3CDTF">2022-03-28T18:43:16Z</dcterms:created>
  <dcterms:modified xsi:type="dcterms:W3CDTF">2024-10-01T16:29:15Z</dcterms:modified>
</cp:coreProperties>
</file>