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315" r:id="rId8"/>
    <p:sldId id="317" r:id="rId9"/>
    <p:sldId id="318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04/20/23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9427-220A-29F3-5424-33D7B3A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10420"/>
          </a:xfrm>
        </p:spPr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028B-516B-714B-12C1-FD45C093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602932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Polymer density profiles for the pure brushes are obtainable using theory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Fitting parameters: b, v, chi, H thresh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Many parameter sets can recover experimental heights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In the L/H mixture, the calc. height profiles were very non-linear </a:t>
            </a:r>
            <a:r>
              <a:rPr lang="en-US" sz="2400" dirty="0" err="1"/>
              <a:t>wrt</a:t>
            </a:r>
            <a:r>
              <a:rPr lang="en-US" sz="2400" dirty="0"/>
              <a:t> addition of any L.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Caused by L being pushed out (sterically and electrostatically) by H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To recover linear response, density profiles became non-physical and heights did not match experiments quantitatively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Possible reasons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Changes are not happening only in 1D (patterning or organization inside of the condensed layers)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Height from polymer density profiles is not a sufficient proxy for AFM-calculated height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Mechanical properties of L/H or dilute/condensed layers are not similar </a:t>
            </a:r>
          </a:p>
          <a:p>
            <a:pPr lvl="2">
              <a:spcAft>
                <a:spcPts val="600"/>
              </a:spcAft>
            </a:pPr>
            <a:r>
              <a:rPr lang="en-US" sz="2000" dirty="0"/>
              <a:t>Theory can also calculate force-spectra, but is not high-throughput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Some other interactions between L/H that are not considered in our model (weak polyacid/base, local polarization, hydrogen-bonding, etc.)</a:t>
            </a:r>
          </a:p>
        </p:txBody>
      </p:sp>
    </p:spTree>
    <p:extLst>
      <p:ext uri="{BB962C8B-B14F-4D97-AF65-F5344CB8AC3E}">
        <p14:creationId xmlns:p14="http://schemas.microsoft.com/office/powerpoint/2010/main" val="6266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E6B9D56-79C8-DD40-9AB4-7AD5F817CA7A}"/>
              </a:ext>
            </a:extLst>
          </p:cNvPr>
          <p:cNvGrpSpPr/>
          <p:nvPr/>
        </p:nvGrpSpPr>
        <p:grpSpPr>
          <a:xfrm>
            <a:off x="6284723" y="406846"/>
            <a:ext cx="5305425" cy="2252663"/>
            <a:chOff x="6497109" y="1176337"/>
            <a:chExt cx="5305425" cy="2252663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BC80BFE-BB54-0301-2231-49B34BF0E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109" y="1176337"/>
              <a:ext cx="5305425" cy="225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0B2431-D756-D518-F072-9B4CEA90C4A1}"/>
                </a:ext>
              </a:extLst>
            </p:cNvPr>
            <p:cNvSpPr txBox="1"/>
            <p:nvPr/>
          </p:nvSpPr>
          <p:spPr>
            <a:xfrm>
              <a:off x="8191163" y="1325563"/>
              <a:ext cx="95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pH3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8C351F-D1AB-D84B-0138-2EAAB5AA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05/12/23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A4801A-B196-ADB5-F7D8-EFFC6474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62" y="243813"/>
            <a:ext cx="3438461" cy="249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639D9B0-DA20-DE9A-998D-F5076E8E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62" y="2273601"/>
            <a:ext cx="2692330" cy="249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A8D117-E24C-AF20-AC34-CFCB9E58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048" y="4345724"/>
            <a:ext cx="3559800" cy="247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862A68C-EBF7-19FA-F3E5-F30B7F7991A1}"/>
              </a:ext>
            </a:extLst>
          </p:cNvPr>
          <p:cNvGrpSpPr/>
          <p:nvPr/>
        </p:nvGrpSpPr>
        <p:grpSpPr>
          <a:xfrm>
            <a:off x="6343921" y="4466887"/>
            <a:ext cx="2685922" cy="2234506"/>
            <a:chOff x="7462308" y="3770064"/>
            <a:chExt cx="2892425" cy="240630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8432981-2B82-82FF-9400-F94837DEA4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63"/>
            <a:stretch/>
          </p:blipFill>
          <p:spPr bwMode="auto">
            <a:xfrm>
              <a:off x="7462308" y="3770064"/>
              <a:ext cx="2892425" cy="240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A88D0D-5C2D-E53F-A612-FD0EE99397E0}"/>
                </a:ext>
              </a:extLst>
            </p:cNvPr>
            <p:cNvSpPr txBox="1"/>
            <p:nvPr/>
          </p:nvSpPr>
          <p:spPr>
            <a:xfrm>
              <a:off x="9211733" y="3994738"/>
              <a:ext cx="86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pM2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07A7E-15D3-EC06-2BAA-7C843C77B31E}"/>
              </a:ext>
            </a:extLst>
          </p:cNvPr>
          <p:cNvGrpSpPr/>
          <p:nvPr/>
        </p:nvGrpSpPr>
        <p:grpSpPr>
          <a:xfrm>
            <a:off x="6343921" y="2472343"/>
            <a:ext cx="2692330" cy="2020367"/>
            <a:chOff x="6343921" y="2472343"/>
            <a:chExt cx="2692330" cy="2020367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7F37090-643E-24A6-7534-39D8F059C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49" b="8536"/>
            <a:stretch/>
          </p:blipFill>
          <p:spPr bwMode="auto">
            <a:xfrm>
              <a:off x="6343921" y="2472343"/>
              <a:ext cx="2692330" cy="202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60A9E7-C38F-CA9F-0C41-BD404A237BE1}"/>
                </a:ext>
              </a:extLst>
            </p:cNvPr>
            <p:cNvSpPr txBox="1"/>
            <p:nvPr/>
          </p:nvSpPr>
          <p:spPr>
            <a:xfrm>
              <a:off x="8077594" y="2547254"/>
              <a:ext cx="958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58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BC241B-CE52-AC38-A710-06F5ED1D7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23"/>
          <a:stretch/>
        </p:blipFill>
        <p:spPr bwMode="auto">
          <a:xfrm>
            <a:off x="7089775" y="1718734"/>
            <a:ext cx="3640682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4003658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7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9806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F2B-B5C4-693D-266C-672F316C5795}"/>
              </a:ext>
            </a:extLst>
          </p:cNvPr>
          <p:cNvSpPr txBox="1"/>
          <p:nvPr/>
        </p:nvSpPr>
        <p:spPr>
          <a:xfrm>
            <a:off x="8741833" y="3171965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6D90-9901-CD9B-AF74-35082F3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27"/>
            <a:ext cx="10515600" cy="1325563"/>
          </a:xfrm>
        </p:spPr>
        <p:txBody>
          <a:bodyPr/>
          <a:lstStyle/>
          <a:p>
            <a:r>
              <a:rPr lang="en-US" dirty="0"/>
              <a:t>Matrix Approach:</a:t>
            </a:r>
            <a:br>
              <a:rPr lang="en-US" dirty="0"/>
            </a:br>
            <a:r>
              <a:rPr lang="en-US" sz="3200" dirty="0"/>
              <a:t>Classify behavior and incr./</a:t>
            </a:r>
            <a:r>
              <a:rPr lang="en-US" sz="3200" dirty="0" err="1"/>
              <a:t>decr</a:t>
            </a:r>
            <a:r>
              <a:rPr lang="en-US" sz="3200" dirty="0"/>
              <a:t>. volumes as necessary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F092D-EFBF-A5BA-DA6D-FECF2024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46" y="4160401"/>
            <a:ext cx="3425669" cy="8119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5B7F69-FC26-AB51-9E96-91D3FFE2EC12}"/>
              </a:ext>
            </a:extLst>
          </p:cNvPr>
          <p:cNvSpPr/>
          <p:nvPr/>
        </p:nvSpPr>
        <p:spPr>
          <a:xfrm>
            <a:off x="6498632" y="2718891"/>
            <a:ext cx="869576" cy="385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040761-0758-75A2-51C7-36420538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7912"/>
            <a:ext cx="5009694" cy="2047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65D80E-7D5C-29C2-4D67-758FD146B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46" y="1752752"/>
            <a:ext cx="3425669" cy="218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DB1D5-D0B6-7630-D41A-835D8F9219B5}"/>
              </a:ext>
            </a:extLst>
          </p:cNvPr>
          <p:cNvSpPr/>
          <p:nvPr/>
        </p:nvSpPr>
        <p:spPr>
          <a:xfrm>
            <a:off x="1200276" y="3340052"/>
            <a:ext cx="1992417" cy="5734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103B3B-E407-8F62-7BB5-66574D378505}"/>
              </a:ext>
            </a:extLst>
          </p:cNvPr>
          <p:cNvGrpSpPr/>
          <p:nvPr/>
        </p:nvGrpSpPr>
        <p:grpSpPr>
          <a:xfrm>
            <a:off x="730452" y="4234374"/>
            <a:ext cx="5431891" cy="911891"/>
            <a:chOff x="730452" y="4234374"/>
            <a:chExt cx="5431891" cy="9118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7F0F3C-F863-673A-49F1-32E047E27A45}"/>
                </a:ext>
              </a:extLst>
            </p:cNvPr>
            <p:cNvGrpSpPr/>
            <p:nvPr/>
          </p:nvGrpSpPr>
          <p:grpSpPr>
            <a:xfrm>
              <a:off x="730452" y="4234375"/>
              <a:ext cx="2293374" cy="369334"/>
              <a:chOff x="2222351" y="1071235"/>
              <a:chExt cx="2293374" cy="36933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1634BB-7BFB-1C91-E8A8-04F2DED684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2351" y="1440569"/>
                <a:ext cx="229337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1DD92B-5AF0-CFEE-8881-C0E1DF886FB0}"/>
                  </a:ext>
                </a:extLst>
              </p:cNvPr>
              <p:cNvSpPr txBox="1"/>
              <p:nvPr/>
            </p:nvSpPr>
            <p:spPr>
              <a:xfrm>
                <a:off x="2298502" y="1071235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 Vol decrease (by v)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92325E5-6E40-3D1E-C031-B69302AF2340}"/>
                </a:ext>
              </a:extLst>
            </p:cNvPr>
            <p:cNvGrpSpPr/>
            <p:nvPr/>
          </p:nvGrpSpPr>
          <p:grpSpPr>
            <a:xfrm>
              <a:off x="3871777" y="4234374"/>
              <a:ext cx="2290566" cy="369333"/>
              <a:chOff x="6799035" y="1030658"/>
              <a:chExt cx="2290566" cy="36933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088504-945A-DA56-8B2E-BF09F8348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031" y="1399991"/>
                <a:ext cx="228857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942569-4204-9396-7A69-B44D8066F959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 Vol decrease (by b)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F5AAF-A647-FC43-EA4B-9C8FDBE365BD}"/>
                </a:ext>
              </a:extLst>
            </p:cNvPr>
            <p:cNvSpPr txBox="1"/>
            <p:nvPr/>
          </p:nvSpPr>
          <p:spPr>
            <a:xfrm>
              <a:off x="3192693" y="4684600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8B93C-29F2-6AF9-8C28-68533DFF9951}"/>
                </a:ext>
              </a:extLst>
            </p:cNvPr>
            <p:cNvSpPr txBox="1"/>
            <p:nvPr/>
          </p:nvSpPr>
          <p:spPr>
            <a:xfrm>
              <a:off x="960450" y="46845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8C8AB9-BB40-F1E1-3527-AA4A6F464D3C}"/>
                </a:ext>
              </a:extLst>
            </p:cNvPr>
            <p:cNvSpPr txBox="1"/>
            <p:nvPr/>
          </p:nvSpPr>
          <p:spPr>
            <a:xfrm>
              <a:off x="5424935" y="4628899"/>
              <a:ext cx="44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587EDE-D78F-6D72-9811-78A0ABA46FCF}"/>
              </a:ext>
            </a:extLst>
          </p:cNvPr>
          <p:cNvGrpSpPr/>
          <p:nvPr/>
        </p:nvGrpSpPr>
        <p:grpSpPr>
          <a:xfrm>
            <a:off x="614574" y="5352954"/>
            <a:ext cx="3939803" cy="1415582"/>
            <a:chOff x="269162" y="5387278"/>
            <a:chExt cx="3939803" cy="14155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845641-11E1-15FC-50EB-40A3A0C62280}"/>
                </a:ext>
              </a:extLst>
            </p:cNvPr>
            <p:cNvSpPr txBox="1"/>
            <p:nvPr/>
          </p:nvSpPr>
          <p:spPr>
            <a:xfrm>
              <a:off x="730452" y="5824801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224B6A-FA61-8B19-8BE5-723DAF4E76C1}"/>
                </a:ext>
              </a:extLst>
            </p:cNvPr>
            <p:cNvSpPr txBox="1"/>
            <p:nvPr/>
          </p:nvSpPr>
          <p:spPr>
            <a:xfrm>
              <a:off x="1599294" y="6110363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b1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875D5D-CFFC-A919-F9E9-A895B81B27AB}"/>
                </a:ext>
              </a:extLst>
            </p:cNvPr>
            <p:cNvSpPr txBox="1"/>
            <p:nvPr/>
          </p:nvSpPr>
          <p:spPr>
            <a:xfrm>
              <a:off x="2647536" y="5824800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191EA8-639D-7631-CF04-7D39E62FF0BA}"/>
                </a:ext>
              </a:extLst>
            </p:cNvPr>
            <p:cNvSpPr txBox="1"/>
            <p:nvPr/>
          </p:nvSpPr>
          <p:spPr>
            <a:xfrm>
              <a:off x="3534588" y="6341195"/>
              <a:ext cx="674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g1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BBF8947-0D7E-64B1-DBA3-06E316039CB3}"/>
                </a:ext>
              </a:extLst>
            </p:cNvPr>
            <p:cNvGrpSpPr/>
            <p:nvPr/>
          </p:nvGrpSpPr>
          <p:grpSpPr>
            <a:xfrm>
              <a:off x="856846" y="5387279"/>
              <a:ext cx="3143654" cy="369333"/>
              <a:chOff x="6799035" y="1030658"/>
              <a:chExt cx="3143654" cy="36933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37AE96-34AA-1C9D-1478-F738588207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1031" y="1399990"/>
                <a:ext cx="314165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D2CFEE-666E-A58F-F548-189C51FB200F}"/>
                  </a:ext>
                </a:extLst>
              </p:cNvPr>
              <p:cNvSpPr txBox="1"/>
              <p:nvPr/>
            </p:nvSpPr>
            <p:spPr>
              <a:xfrm>
                <a:off x="6799035" y="1030658"/>
                <a:ext cx="221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Total Vol decrease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8B1C5C3-EC77-627F-58BF-9BC0C1105BF4}"/>
                </a:ext>
              </a:extLst>
            </p:cNvPr>
            <p:cNvGrpSpPr/>
            <p:nvPr/>
          </p:nvGrpSpPr>
          <p:grpSpPr>
            <a:xfrm rot="16200000">
              <a:off x="-225166" y="5881606"/>
              <a:ext cx="1357987" cy="369332"/>
              <a:chOff x="6799035" y="1030659"/>
              <a:chExt cx="1357987" cy="36933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30AE7D-0645-D754-54E0-56A49C0B30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265778" y="935244"/>
                <a:ext cx="0" cy="9294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7E96CF-5998-E20F-854F-2797C4FCFDB5}"/>
                  </a:ext>
                </a:extLst>
              </p:cNvPr>
              <p:cNvSpPr txBox="1"/>
              <p:nvPr/>
            </p:nvSpPr>
            <p:spPr>
              <a:xfrm>
                <a:off x="6799035" y="1030659"/>
                <a:ext cx="1357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b decrease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988F130-CFD6-2B3D-7954-FD0237426EEA}"/>
              </a:ext>
            </a:extLst>
          </p:cNvPr>
          <p:cNvSpPr/>
          <p:nvPr/>
        </p:nvSpPr>
        <p:spPr>
          <a:xfrm>
            <a:off x="1200276" y="2068911"/>
            <a:ext cx="2453020" cy="2092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C60A8-341B-51AF-D270-89185A279616}"/>
              </a:ext>
            </a:extLst>
          </p:cNvPr>
          <p:cNvSpPr/>
          <p:nvPr/>
        </p:nvSpPr>
        <p:spPr>
          <a:xfrm>
            <a:off x="1200276" y="2278461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615F9-A362-BDF7-5F84-A823E49FF48E}"/>
              </a:ext>
            </a:extLst>
          </p:cNvPr>
          <p:cNvSpPr/>
          <p:nvPr/>
        </p:nvSpPr>
        <p:spPr>
          <a:xfrm>
            <a:off x="1200276" y="2451213"/>
            <a:ext cx="1992417" cy="1806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306649-B1DA-3232-B027-52C70F28382C}"/>
              </a:ext>
            </a:extLst>
          </p:cNvPr>
          <p:cNvGrpSpPr/>
          <p:nvPr/>
        </p:nvGrpSpPr>
        <p:grpSpPr>
          <a:xfrm>
            <a:off x="483224" y="57043"/>
            <a:ext cx="2293374" cy="369334"/>
            <a:chOff x="2222351" y="1071235"/>
            <a:chExt cx="2293374" cy="36933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48F970E-2205-CFF0-7425-85E730415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351" y="1440569"/>
              <a:ext cx="22933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E11733-EB77-0E3E-C394-24221BE3A99F}"/>
                </a:ext>
              </a:extLst>
            </p:cNvPr>
            <p:cNvSpPr txBox="1"/>
            <p:nvPr/>
          </p:nvSpPr>
          <p:spPr>
            <a:xfrm>
              <a:off x="2298502" y="1071235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H Vol decrease (by v)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0784E7-F670-1729-AFA9-3B628A31CBEB}"/>
              </a:ext>
            </a:extLst>
          </p:cNvPr>
          <p:cNvGrpSpPr/>
          <p:nvPr/>
        </p:nvGrpSpPr>
        <p:grpSpPr>
          <a:xfrm>
            <a:off x="5350931" y="57045"/>
            <a:ext cx="2290566" cy="369333"/>
            <a:chOff x="6799035" y="1030658"/>
            <a:chExt cx="2290566" cy="36933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AC21B8C-7280-558B-E50F-51D1E5839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31" y="1399991"/>
              <a:ext cx="22885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6CF1C7-9C83-95A4-C41B-AFF43B3DEA14}"/>
                </a:ext>
              </a:extLst>
            </p:cNvPr>
            <p:cNvSpPr txBox="1"/>
            <p:nvPr/>
          </p:nvSpPr>
          <p:spPr>
            <a:xfrm>
              <a:off x="6799035" y="1030658"/>
              <a:ext cx="2217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 Vol decrease (by b)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E3D933-0CD4-C224-1481-E4FE09B0756D}"/>
              </a:ext>
            </a:extLst>
          </p:cNvPr>
          <p:cNvGrpSpPr/>
          <p:nvPr/>
        </p:nvGrpSpPr>
        <p:grpSpPr>
          <a:xfrm>
            <a:off x="0" y="920822"/>
            <a:ext cx="371314" cy="5723717"/>
            <a:chOff x="83734" y="726141"/>
            <a:chExt cx="371314" cy="57237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AF78E4-9F2F-F760-CC79-079C42ADDF65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3" y="726141"/>
              <a:ext cx="1765" cy="57237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40E58-2DE5-CB10-DB3E-23CD56058847}"/>
                </a:ext>
              </a:extLst>
            </p:cNvPr>
            <p:cNvSpPr txBox="1"/>
            <p:nvPr/>
          </p:nvSpPr>
          <p:spPr>
            <a:xfrm rot="16200000">
              <a:off x="-1237671" y="3411647"/>
              <a:ext cx="301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 Vol decrease (by b)</a:t>
              </a:r>
            </a:p>
          </p:txBody>
        </p:sp>
      </p:grp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EEF3D30-ED67-3CD6-6039-10B14EDD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C7A7FCB-E7A5-9C0F-F617-5496CE5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510254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C6EE49F-CA27-AD73-819B-7FA4FDF67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27" y="513405"/>
            <a:ext cx="1882214" cy="16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34E4E79E-062F-4DC7-FDBE-68D663D9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35" y="2061937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03F7F3F-F0D3-6202-BC72-AC8619C32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7" y="3595372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B28B5F13-2236-5FF8-6854-B781F24D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357" y="2052813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CC8B042-E16B-E007-E8B7-B581DE83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33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1DE61C1-EE93-FD15-8EFC-5D97D6E3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03" y="2052813"/>
            <a:ext cx="1880016" cy="167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D1E800C-FE48-CB07-2EC1-6EBE31713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75" y="3595371"/>
            <a:ext cx="1885311" cy="16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85BADC7C-1B11-C1A5-F2D1-92C4D822A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05" y="5131809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FE0537CF-5A03-213E-3FEB-56941AFF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21" y="5131808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C962B83A-771B-BE1B-D62C-9CBCC6564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9" y="5150187"/>
            <a:ext cx="1892165" cy="16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DC96-CDB2-CFB1-B6E9-A9810048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89" y="3523223"/>
            <a:ext cx="2297598" cy="205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74A8B7-3CB2-9A51-C0AB-FCFF7A50B8CA}"/>
              </a:ext>
            </a:extLst>
          </p:cNvPr>
          <p:cNvCxnSpPr>
            <a:cxnSpLocks/>
          </p:cNvCxnSpPr>
          <p:nvPr/>
        </p:nvCxnSpPr>
        <p:spPr>
          <a:xfrm flipV="1">
            <a:off x="7219950" y="4829175"/>
            <a:ext cx="1171575" cy="10001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790AC0-381B-0A0E-5C76-E4F9F48DB819}"/>
              </a:ext>
            </a:extLst>
          </p:cNvPr>
          <p:cNvSpPr txBox="1"/>
          <p:nvPr/>
        </p:nvSpPr>
        <p:spPr>
          <a:xfrm>
            <a:off x="7805737" y="2762592"/>
            <a:ext cx="41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 “linearity” by tuning H thresh based on polymer density of expelled NFL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FF52F8-D38F-7010-ED5B-F6B0A15CD23D}"/>
              </a:ext>
            </a:extLst>
          </p:cNvPr>
          <p:cNvCxnSpPr>
            <a:cxnSpLocks/>
          </p:cNvCxnSpPr>
          <p:nvPr/>
        </p:nvCxnSpPr>
        <p:spPr>
          <a:xfrm flipV="1">
            <a:off x="7219950" y="1514475"/>
            <a:ext cx="1171575" cy="12825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1DF9D0-14D6-505B-E276-A939940D6952}"/>
              </a:ext>
            </a:extLst>
          </p:cNvPr>
          <p:cNvSpPr txBox="1"/>
          <p:nvPr/>
        </p:nvSpPr>
        <p:spPr>
          <a:xfrm>
            <a:off x="7949154" y="5768239"/>
            <a:ext cx="409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at severe cost of overall height. </a:t>
            </a:r>
            <a:r>
              <a:rPr lang="en-US" i="1" dirty="0"/>
              <a:t>Try to minimize outer concentration to approach pure thresh of 1e-06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E4114-CCF6-31E8-C536-37E18A8F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93" y="417971"/>
            <a:ext cx="2527389" cy="23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34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472FA-4E42-BFCF-A9A6-DE86E410C9D8}"/>
              </a:ext>
            </a:extLst>
          </p:cNvPr>
          <p:cNvGrpSpPr/>
          <p:nvPr/>
        </p:nvGrpSpPr>
        <p:grpSpPr>
          <a:xfrm>
            <a:off x="327160" y="482336"/>
            <a:ext cx="4054362" cy="6071637"/>
            <a:chOff x="527185" y="425186"/>
            <a:chExt cx="4054362" cy="607163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23A27E-4908-C02B-779C-25BF6F2F03C8}"/>
                </a:ext>
              </a:extLst>
            </p:cNvPr>
            <p:cNvGrpSpPr/>
            <p:nvPr/>
          </p:nvGrpSpPr>
          <p:grpSpPr>
            <a:xfrm>
              <a:off x="532146" y="425186"/>
              <a:ext cx="4046879" cy="1718289"/>
              <a:chOff x="652299" y="554355"/>
              <a:chExt cx="4046879" cy="1718289"/>
            </a:xfrm>
          </p:grpSpPr>
          <p:pic>
            <p:nvPicPr>
              <p:cNvPr id="3" name="Picture 20">
                <a:extLst>
                  <a:ext uri="{FF2B5EF4-FFF2-40B4-BE49-F238E27FC236}">
                    <a16:creationId xmlns:a16="http://schemas.microsoft.com/office/drawing/2014/main" id="{E7C0D79D-25DA-4CF8-E390-B681F7908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299" y="55435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65D75F-9D58-83F3-4FD6-CC311DB2041E}"/>
                  </a:ext>
                </a:extLst>
              </p:cNvPr>
              <p:cNvSpPr/>
              <p:nvPr/>
            </p:nvSpPr>
            <p:spPr>
              <a:xfrm>
                <a:off x="1536355" y="710691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a2C_30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68E8D6-29DC-3CF9-652F-B15084C6D478}"/>
                </a:ext>
              </a:extLst>
            </p:cNvPr>
            <p:cNvGrpSpPr/>
            <p:nvPr/>
          </p:nvGrpSpPr>
          <p:grpSpPr>
            <a:xfrm>
              <a:off x="531712" y="1870913"/>
              <a:ext cx="4046879" cy="1718289"/>
              <a:chOff x="651865" y="2000082"/>
              <a:chExt cx="4046879" cy="1718289"/>
            </a:xfrm>
          </p:grpSpPr>
          <p:pic>
            <p:nvPicPr>
              <p:cNvPr id="6" name="Picture 16">
                <a:extLst>
                  <a:ext uri="{FF2B5EF4-FFF2-40B4-BE49-F238E27FC236}">
                    <a16:creationId xmlns:a16="http://schemas.microsoft.com/office/drawing/2014/main" id="{4E5636B1-B8DA-1A41-FDB5-0AF1A991D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865" y="2000082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172856-A5B5-EB7D-AB3F-C74A9490F5F4}"/>
                  </a:ext>
                </a:extLst>
              </p:cNvPr>
              <p:cNvSpPr/>
              <p:nvPr/>
            </p:nvSpPr>
            <p:spPr>
              <a:xfrm>
                <a:off x="1535920" y="212926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b1C_30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6D5E51-D7A6-4F4C-B840-4DBF931DD0A2}"/>
                </a:ext>
              </a:extLst>
            </p:cNvPr>
            <p:cNvGrpSpPr/>
            <p:nvPr/>
          </p:nvGrpSpPr>
          <p:grpSpPr>
            <a:xfrm>
              <a:off x="527185" y="3310956"/>
              <a:ext cx="4046879" cy="1718289"/>
              <a:chOff x="647338" y="3440125"/>
              <a:chExt cx="4046879" cy="1718289"/>
            </a:xfrm>
          </p:grpSpPr>
          <p:pic>
            <p:nvPicPr>
              <p:cNvPr id="9" name="Picture 26">
                <a:extLst>
                  <a:ext uri="{FF2B5EF4-FFF2-40B4-BE49-F238E27FC236}">
                    <a16:creationId xmlns:a16="http://schemas.microsoft.com/office/drawing/2014/main" id="{59CD9267-D064-2F45-E572-2611804CCB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338" y="3440125"/>
                <a:ext cx="4046879" cy="1718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E43CEA-2DA4-D56E-FFCA-B44BDEEB7C6D}"/>
                  </a:ext>
                </a:extLst>
              </p:cNvPr>
              <p:cNvSpPr/>
              <p:nvPr/>
            </p:nvSpPr>
            <p:spPr>
              <a:xfrm>
                <a:off x="1517155" y="3554193"/>
                <a:ext cx="1058879" cy="3402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a1C_30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CA2F0-17A2-9410-97E6-E6BA72A0A6FC}"/>
                </a:ext>
              </a:extLst>
            </p:cNvPr>
            <p:cNvGrpSpPr/>
            <p:nvPr/>
          </p:nvGrpSpPr>
          <p:grpSpPr>
            <a:xfrm>
              <a:off x="534667" y="4778534"/>
              <a:ext cx="4046880" cy="1718289"/>
              <a:chOff x="-1299042" y="2798732"/>
              <a:chExt cx="5036484" cy="2138471"/>
            </a:xfrm>
          </p:grpSpPr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993F6BC3-273E-DE2E-8535-67B19C2DF1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99042" y="2798732"/>
                <a:ext cx="5036484" cy="2138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2F0AA7-2451-C86D-1389-061CAE3B6626}"/>
                  </a:ext>
                </a:extLst>
              </p:cNvPr>
              <p:cNvSpPr/>
              <p:nvPr/>
            </p:nvSpPr>
            <p:spPr>
              <a:xfrm>
                <a:off x="-232242" y="2932157"/>
                <a:ext cx="1317812" cy="4234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g1C_30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3562AA4-272E-E91B-8C30-99787CAB139B}"/>
              </a:ext>
            </a:extLst>
          </p:cNvPr>
          <p:cNvSpPr txBox="1"/>
          <p:nvPr/>
        </p:nvSpPr>
        <p:spPr>
          <a:xfrm>
            <a:off x="4530612" y="3468905"/>
            <a:ext cx="73342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Dilute layer is extremely dilute (0.01 vs. 0.80 in condensed layer)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other results (e.g. profiles for pure brushes or other literature), dilute can be approx. 0.1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profiles were optimized to get as close to linear behavior as possible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they both get less “realistic” and final heights still do not match </a:t>
            </a:r>
            <a:r>
              <a:rPr lang="en-US" dirty="0" err="1"/>
              <a:t>expts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DB2C6-3711-B74B-4ACA-219E3D2038A1}"/>
              </a:ext>
            </a:extLst>
          </p:cNvPr>
          <p:cNvGrpSpPr/>
          <p:nvPr/>
        </p:nvGrpSpPr>
        <p:grpSpPr>
          <a:xfrm>
            <a:off x="4525651" y="334906"/>
            <a:ext cx="2979552" cy="2742805"/>
            <a:chOff x="3565301" y="676107"/>
            <a:chExt cx="2527338" cy="2326523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E7EDA88-99A3-1C6B-CB59-96AAB26E2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301" y="676107"/>
              <a:ext cx="2527338" cy="2326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A61C4-BC89-3A43-A7A8-ECAE37F42D8A}"/>
                </a:ext>
              </a:extLst>
            </p:cNvPr>
            <p:cNvSpPr txBox="1"/>
            <p:nvPr/>
          </p:nvSpPr>
          <p:spPr>
            <a:xfrm>
              <a:off x="4459383" y="1034399"/>
              <a:ext cx="1052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Scaled by 1.6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899129F-015F-ABB4-B072-C476E044A80D}"/>
              </a:ext>
            </a:extLst>
          </p:cNvPr>
          <p:cNvSpPr txBox="1"/>
          <p:nvPr/>
        </p:nvSpPr>
        <p:spPr>
          <a:xfrm>
            <a:off x="7505203" y="505123"/>
            <a:ext cx="45014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Scaling factor: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Arbitrary scaling of calculated heights (e.g.  </a:t>
            </a:r>
            <a:r>
              <a:rPr lang="en-US" i="1" dirty="0"/>
              <a:t>c</a:t>
            </a:r>
            <a:r>
              <a:rPr lang="en-US" dirty="0"/>
              <a:t> * </a:t>
            </a:r>
            <a:r>
              <a:rPr lang="en-US" i="1" dirty="0"/>
              <a:t>H_{theory}</a:t>
            </a:r>
            <a:r>
              <a:rPr lang="en-US" dirty="0"/>
              <a:t>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Not easy to justify; can just as well say that theory is wrong and insight is not useful</a:t>
            </a:r>
          </a:p>
        </p:txBody>
      </p:sp>
    </p:spTree>
    <p:extLst>
      <p:ext uri="{BB962C8B-B14F-4D97-AF65-F5344CB8AC3E}">
        <p14:creationId xmlns:p14="http://schemas.microsoft.com/office/powerpoint/2010/main" val="401467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739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NLH update 04/20/23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Phosphorylated NFH Progress</vt:lpstr>
      <vt:lpstr>Matrix Approach: Classify behavior and incr./decr. volumes as necessary</vt:lpstr>
      <vt:lpstr>PowerPoint Presentation</vt:lpstr>
      <vt:lpstr>PowerPoint Presentation</vt:lpstr>
      <vt:lpstr>Takeaways</vt:lpstr>
      <vt:lpstr>05/12/23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23</cp:revision>
  <dcterms:created xsi:type="dcterms:W3CDTF">2023-03-30T23:16:05Z</dcterms:created>
  <dcterms:modified xsi:type="dcterms:W3CDTF">2023-05-12T17:25:30Z</dcterms:modified>
</cp:coreProperties>
</file>