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135879" y="1520282"/>
            <a:ext cx="566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Triumphs in molecular discovery and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862151" y="4785044"/>
            <a:ext cx="58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2575" y="424371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75132" y="5158059"/>
            <a:ext cx="47516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Systematic approach to solving engineering problems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06FDEB-A32A-20E8-EC9F-45BF5DDBCE63}"/>
              </a:ext>
            </a:extLst>
          </p:cNvPr>
          <p:cNvGrpSpPr/>
          <p:nvPr/>
        </p:nvGrpSpPr>
        <p:grpSpPr>
          <a:xfrm>
            <a:off x="910216" y="1909497"/>
            <a:ext cx="4675718" cy="2173197"/>
            <a:chOff x="910216" y="1909497"/>
            <a:chExt cx="4675718" cy="2173197"/>
          </a:xfrm>
        </p:grpSpPr>
        <p:pic>
          <p:nvPicPr>
            <p:cNvPr id="1026" name="Picture 2" descr="Morpho didius from Nipam Patel's specimen collection. Jenny Oh/KQED">
              <a:extLst>
                <a:ext uri="{FF2B5EF4-FFF2-40B4-BE49-F238E27FC236}">
                  <a16:creationId xmlns:a16="http://schemas.microsoft.com/office/drawing/2014/main" id="{34CEA0DD-B0AC-94D3-B36E-E52F0BE2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216" y="2008571"/>
              <a:ext cx="2334161" cy="1556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712346-2479-12D4-E209-F802A8C563CB}"/>
                </a:ext>
              </a:extLst>
            </p:cNvPr>
            <p:cNvSpPr/>
            <p:nvPr/>
          </p:nvSpPr>
          <p:spPr>
            <a:xfrm rot="16200000">
              <a:off x="2088500" y="2201756"/>
              <a:ext cx="1875418" cy="1309452"/>
            </a:xfrm>
            <a:custGeom>
              <a:avLst/>
              <a:gdLst>
                <a:gd name="connsiteX0" fmla="*/ 1875418 w 1875418"/>
                <a:gd name="connsiteY0" fmla="*/ 1309452 h 1309452"/>
                <a:gd name="connsiteX1" fmla="*/ 0 w 1875418"/>
                <a:gd name="connsiteY1" fmla="*/ 1309452 h 1309452"/>
                <a:gd name="connsiteX2" fmla="*/ 551232 w 1875418"/>
                <a:gd name="connsiteY2" fmla="*/ 0 h 1309452"/>
                <a:gd name="connsiteX3" fmla="*/ 556313 w 1875418"/>
                <a:gd name="connsiteY3" fmla="*/ 35794 h 1309452"/>
                <a:gd name="connsiteX4" fmla="*/ 705037 w 1875418"/>
                <a:gd name="connsiteY4" fmla="*/ 176002 h 1309452"/>
                <a:gd name="connsiteX5" fmla="*/ 853760 w 1875418"/>
                <a:gd name="connsiteY5" fmla="*/ 35794 h 1309452"/>
                <a:gd name="connsiteX6" fmla="*/ 855906 w 1875418"/>
                <a:gd name="connsiteY6" fmla="*/ 20677 h 130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5418" h="1309452">
                  <a:moveTo>
                    <a:pt x="1875418" y="1309452"/>
                  </a:moveTo>
                  <a:lnTo>
                    <a:pt x="0" y="1309452"/>
                  </a:lnTo>
                  <a:lnTo>
                    <a:pt x="551232" y="0"/>
                  </a:lnTo>
                  <a:lnTo>
                    <a:pt x="556313" y="35794"/>
                  </a:lnTo>
                  <a:cubicBezTo>
                    <a:pt x="580816" y="118188"/>
                    <a:pt x="638179" y="176002"/>
                    <a:pt x="705037" y="176002"/>
                  </a:cubicBezTo>
                  <a:cubicBezTo>
                    <a:pt x="771894" y="176002"/>
                    <a:pt x="829257" y="118188"/>
                    <a:pt x="853760" y="35794"/>
                  </a:cubicBezTo>
                  <a:lnTo>
                    <a:pt x="855906" y="206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1B0E03-FE35-E435-FD86-22C211B09D27}"/>
                </a:ext>
              </a:extLst>
            </p:cNvPr>
            <p:cNvSpPr/>
            <p:nvPr/>
          </p:nvSpPr>
          <p:spPr>
            <a:xfrm>
              <a:off x="2224668" y="2927119"/>
              <a:ext cx="322816" cy="32281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A20DE9-9DD1-FFB0-692A-1385DD42084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386076" y="1918776"/>
              <a:ext cx="1294858" cy="1008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4F795C-66E6-E797-D968-EB42F5D120F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386076" y="3249935"/>
              <a:ext cx="1294858" cy="544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Morpho peleides scale image (15kx) taken with a scanning electron microscope. (Ryan Null / UC Berkeley)">
              <a:extLst>
                <a:ext uri="{FF2B5EF4-FFF2-40B4-BE49-F238E27FC236}">
                  <a16:creationId xmlns:a16="http://schemas.microsoft.com/office/drawing/2014/main" id="{12619FAC-3609-6190-DB48-4B4AA2D49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934" y="190949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4D64-1625-C3A1-D3D5-74B32A668414}"/>
                </a:ext>
              </a:extLst>
            </p:cNvPr>
            <p:cNvSpPr txBox="1"/>
            <p:nvPr/>
          </p:nvSpPr>
          <p:spPr>
            <a:xfrm>
              <a:off x="910216" y="3851862"/>
              <a:ext cx="467571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https://www.kqed.org/science/24552/what-gives-the-morpho-butterfly-its-magnificent-blue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99FB28-6827-E6AB-9CF4-C2F989D5AEEE}"/>
              </a:ext>
            </a:extLst>
          </p:cNvPr>
          <p:cNvGrpSpPr/>
          <p:nvPr/>
        </p:nvGrpSpPr>
        <p:grpSpPr>
          <a:xfrm>
            <a:off x="6791938" y="1834513"/>
            <a:ext cx="2048882" cy="1905000"/>
            <a:chOff x="7061621" y="1440108"/>
            <a:chExt cx="2168104" cy="20158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EEE7FC-3164-4EB2-20F5-455EF5C6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21" y="1440108"/>
              <a:ext cx="2168104" cy="201585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FB791-397A-C565-6818-DB84AD976461}"/>
                </a:ext>
              </a:extLst>
            </p:cNvPr>
            <p:cNvSpPr/>
            <p:nvPr/>
          </p:nvSpPr>
          <p:spPr>
            <a:xfrm>
              <a:off x="7190317" y="1440108"/>
              <a:ext cx="363008" cy="34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9B87D5-9FCD-36C5-F0B4-9AB0AED8B6AA}"/>
              </a:ext>
            </a:extLst>
          </p:cNvPr>
          <p:cNvSpPr txBox="1"/>
          <p:nvPr/>
        </p:nvSpPr>
        <p:spPr>
          <a:xfrm>
            <a:off x="6801317" y="3822061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Knott, </a:t>
            </a:r>
            <a:r>
              <a:rPr lang="en-US" sz="900" dirty="0" err="1"/>
              <a:t>Doudna</a:t>
            </a:r>
            <a:r>
              <a:rPr lang="en-US" sz="900" dirty="0"/>
              <a:t>. (2018). </a:t>
            </a:r>
            <a:r>
              <a:rPr lang="en-US" sz="900" i="1" dirty="0"/>
              <a:t>Science</a:t>
            </a:r>
            <a:r>
              <a:rPr lang="en-US" sz="900" dirty="0"/>
              <a:t>. 361 (6405)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D7BFEB-8C55-83AC-665F-3ADAC5D8865D}"/>
              </a:ext>
            </a:extLst>
          </p:cNvPr>
          <p:cNvSpPr txBox="1"/>
          <p:nvPr/>
        </p:nvSpPr>
        <p:spPr>
          <a:xfrm>
            <a:off x="683210" y="1528599"/>
            <a:ext cx="51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Traditional beauty and its underlying mechanisms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49D7C-C565-6D60-51FD-0E2F4C360AF8}"/>
              </a:ext>
            </a:extLst>
          </p:cNvPr>
          <p:cNvSpPr txBox="1"/>
          <p:nvPr/>
        </p:nvSpPr>
        <p:spPr>
          <a:xfrm>
            <a:off x="9185696" y="3834568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Tu. (2016). </a:t>
            </a:r>
            <a:r>
              <a:rPr lang="en-US" sz="900" i="1" dirty="0" err="1"/>
              <a:t>Angew</a:t>
            </a:r>
            <a:r>
              <a:rPr lang="en-US" sz="900" i="1" dirty="0"/>
              <a:t>. Chem. Int. Ed</a:t>
            </a:r>
            <a:r>
              <a:rPr lang="en-US" sz="900" dirty="0"/>
              <a:t>. 55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693F56-4316-9D3C-45CE-00A9B61699C6}"/>
              </a:ext>
            </a:extLst>
          </p:cNvPr>
          <p:cNvGrpSpPr/>
          <p:nvPr/>
        </p:nvGrpSpPr>
        <p:grpSpPr>
          <a:xfrm>
            <a:off x="9447880" y="1873970"/>
            <a:ext cx="1417192" cy="1913290"/>
            <a:chOff x="9447880" y="1893912"/>
            <a:chExt cx="1417192" cy="191329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8DCA437-30DF-825B-5089-E6D721C6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5189" y="1893912"/>
              <a:ext cx="1269883" cy="191329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65BC3B-C2B7-1B6D-D586-3D1D76B6F3D1}"/>
                </a:ext>
              </a:extLst>
            </p:cNvPr>
            <p:cNvSpPr txBox="1"/>
            <p:nvPr/>
          </p:nvSpPr>
          <p:spPr>
            <a:xfrm>
              <a:off x="9447880" y="2977664"/>
              <a:ext cx="1038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Artemisinin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913B133-44B9-F94D-DA0C-E33381976B81}"/>
              </a:ext>
            </a:extLst>
          </p:cNvPr>
          <p:cNvGrpSpPr/>
          <p:nvPr/>
        </p:nvGrpSpPr>
        <p:grpSpPr>
          <a:xfrm>
            <a:off x="838200" y="5187686"/>
            <a:ext cx="1691350" cy="1416123"/>
            <a:chOff x="901611" y="5106752"/>
            <a:chExt cx="1691350" cy="14161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EC6E9E-ACD7-2DFB-8ECF-DC61D255688F}"/>
                </a:ext>
              </a:extLst>
            </p:cNvPr>
            <p:cNvSpPr/>
            <p:nvPr/>
          </p:nvSpPr>
          <p:spPr>
            <a:xfrm>
              <a:off x="901611" y="5106752"/>
              <a:ext cx="117250" cy="1416123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109A6B-4A39-1F93-5136-6024CB94C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521394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7101CD-22F7-938A-6506-1C963D2AB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9883" y="561528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68D016-1320-1E6D-BEDE-F0A0F1626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320" y="602603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0DAEED8-CFF7-D18C-A7A1-DB777E0E0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0276" y="531136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05FC2F-60A5-367C-1198-91A80288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256" y="55731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CAB5E0-D30A-212A-4577-C5652D983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944" y="581481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FE1AC-D0A4-0DA0-2DFA-1970E753C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62341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B47732-BD82-5897-B298-4D16A6384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9033" y="631146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E3DB92-CB8E-0EAD-5610-B3E0F01B9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5856" y="6065131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BE85FC8-850C-1DC2-8E8F-571995FE0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839" y="621247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5924EA-39A1-D9F2-DBDB-A1B872F3E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5313569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F9E16A-DDE3-5484-00F6-82D5C4E00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0081" y="595035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95509D-B683-D7B6-FE16-D0B7F53CB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807" y="5387080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73834C-E11C-4EEE-03D4-309DBA7DD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2657" y="561528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93677-32A3-AD10-7294-2222B43EDA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01521" y="52919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22EE06-B528-374D-0FB7-866199807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3228" y="556956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2C9E8A-CB80-BFA6-54D1-D5714439C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6372712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9F3A1A6-1EE0-3C07-568B-8C53ABC6E161}"/>
              </a:ext>
            </a:extLst>
          </p:cNvPr>
          <p:cNvCxnSpPr>
            <a:cxnSpLocks/>
          </p:cNvCxnSpPr>
          <p:nvPr/>
        </p:nvCxnSpPr>
        <p:spPr>
          <a:xfrm>
            <a:off x="2906205" y="5757260"/>
            <a:ext cx="855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361479C-5843-B000-E9FD-9E228015F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837" y="5487268"/>
            <a:ext cx="2721629" cy="4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586591" cy="307848"/>
            <a:chOff x="1108077" y="2178177"/>
            <a:chExt cx="958659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07670" cy="46101"/>
              <a:chOff x="4181475" y="4333875"/>
              <a:chExt cx="407670" cy="4610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07670" cy="46101"/>
              <a:chOff x="4181475" y="4333875"/>
              <a:chExt cx="407670" cy="4610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F3D1E-F9A5-D2D7-ED37-A05145DBAB22}"/>
              </a:ext>
            </a:extLst>
          </p:cNvPr>
          <p:cNvGrpSpPr/>
          <p:nvPr/>
        </p:nvGrpSpPr>
        <p:grpSpPr>
          <a:xfrm>
            <a:off x="2476502" y="1809734"/>
            <a:ext cx="5048248" cy="2736262"/>
            <a:chOff x="1781177" y="1782983"/>
            <a:chExt cx="5048248" cy="27362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06997A-BC01-5C9F-4B19-6965DED1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77" y="1782983"/>
              <a:ext cx="5048248" cy="637904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2CE-E07F-FEC4-AAD5-96A346331295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20" y="2497081"/>
              <a:ext cx="0" cy="1375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AE4ECB-3E79-18A0-22CF-E135C52697A9}"/>
                </a:ext>
              </a:extLst>
            </p:cNvPr>
            <p:cNvSpPr txBox="1"/>
            <p:nvPr/>
          </p:nvSpPr>
          <p:spPr>
            <a:xfrm>
              <a:off x="2743195" y="2497081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Algebra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431DB0-756F-BF61-2C35-E8FDA6B43C92}"/>
                </a:ext>
              </a:extLst>
            </p:cNvPr>
            <p:cNvSpPr txBox="1"/>
            <p:nvPr/>
          </p:nvSpPr>
          <p:spPr>
            <a:xfrm>
              <a:off x="2743195" y="2962274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Stirling’s formula: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2BE9BA8-8EF8-774C-908A-D09D7A8C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46" y="2841996"/>
              <a:ext cx="2047879" cy="609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/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Only non-zero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’s (Divide by 2)</a:t>
                  </a: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6A02659-D6EF-023E-673A-C7C4EA1C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177" y="3944599"/>
              <a:ext cx="3633792" cy="57464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6202703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D242C-3119-ED14-D784-677FB885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2" y="4563912"/>
            <a:ext cx="8376689" cy="6379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2" y="6096117"/>
            <a:ext cx="7077073" cy="62535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3586DD-5008-1EB4-DED2-5317A6E823D3}"/>
              </a:ext>
            </a:extLst>
          </p:cNvPr>
          <p:cNvCxnSpPr>
            <a:cxnSpLocks/>
          </p:cNvCxnSpPr>
          <p:nvPr/>
        </p:nvCxnSpPr>
        <p:spPr>
          <a:xfrm>
            <a:off x="2828920" y="5201816"/>
            <a:ext cx="0" cy="95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EDF9B3B5-C7ED-6744-A49A-CC6091FAF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696" y="5411521"/>
            <a:ext cx="2976304" cy="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1143175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2" y="1036589"/>
            <a:ext cx="7077073" cy="625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8BCE7-3EAD-86B0-118A-C4986B2588B4}"/>
              </a:ext>
            </a:extLst>
          </p:cNvPr>
          <p:cNvSpPr txBox="1"/>
          <p:nvPr/>
        </p:nvSpPr>
        <p:spPr>
          <a:xfrm>
            <a:off x="186273" y="1631227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Energy (Helmholtz)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EC5A0-347B-F9BB-7895-E0145B8A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46084"/>
            <a:ext cx="3230399" cy="224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436FAB-642A-8897-922F-12ABD02BA85E}"/>
              </a:ext>
            </a:extLst>
          </p:cNvPr>
          <p:cNvGrpSpPr/>
          <p:nvPr/>
        </p:nvGrpSpPr>
        <p:grpSpPr>
          <a:xfrm>
            <a:off x="2817733" y="1953127"/>
            <a:ext cx="2781300" cy="914632"/>
            <a:chOff x="1993819" y="2261716"/>
            <a:chExt cx="2781300" cy="9146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53F24A-508C-3B65-FCFF-20725B90A39A}"/>
                </a:ext>
              </a:extLst>
            </p:cNvPr>
            <p:cNvCxnSpPr/>
            <p:nvPr/>
          </p:nvCxnSpPr>
          <p:spPr>
            <a:xfrm flipV="1">
              <a:off x="2772487" y="2261716"/>
              <a:ext cx="990600" cy="5608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86062C-8B46-38CE-D872-2B7ABB809305}"/>
                </a:ext>
              </a:extLst>
            </p:cNvPr>
            <p:cNvSpPr txBox="1"/>
            <p:nvPr/>
          </p:nvSpPr>
          <p:spPr>
            <a:xfrm>
              <a:off x="1993819" y="2837794"/>
              <a:ext cx="278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(Monomers non-interacting)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22633-5D1F-1C05-FC97-71B0A9D70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0"/>
          <a:stretch/>
        </p:blipFill>
        <p:spPr>
          <a:xfrm>
            <a:off x="5891748" y="1958603"/>
            <a:ext cx="2003980" cy="490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/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Physics from the math: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Polymers are spring-like (Hooke’s Law): elasticity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elasticity is from the loss of entropy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More specifically, configurational/conformational entropy (number of microstates at a given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blipFill>
                <a:blip r:embed="rId5"/>
                <a:stretch>
                  <a:fillRect l="-374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19D0B6A-07AB-54DD-9E49-CD3C4B387929}"/>
              </a:ext>
            </a:extLst>
          </p:cNvPr>
          <p:cNvGrpSpPr/>
          <p:nvPr/>
        </p:nvGrpSpPr>
        <p:grpSpPr>
          <a:xfrm>
            <a:off x="4252678" y="4880064"/>
            <a:ext cx="1639070" cy="1475230"/>
            <a:chOff x="1216688" y="5172335"/>
            <a:chExt cx="1639070" cy="14752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01BD33-EEA1-FA53-DD09-5C5593E5030C}"/>
                </a:ext>
              </a:extLst>
            </p:cNvPr>
            <p:cNvSpPr/>
            <p:nvPr/>
          </p:nvSpPr>
          <p:spPr>
            <a:xfrm rot="16896932">
              <a:off x="1494096" y="4957407"/>
              <a:ext cx="739581" cy="116943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647825">
                  <a:moveTo>
                    <a:pt x="0" y="0"/>
                  </a:moveTo>
                  <a:cubicBezTo>
                    <a:pt x="411162" y="107156"/>
                    <a:pt x="822325" y="214313"/>
                    <a:pt x="914400" y="400050"/>
                  </a:cubicBezTo>
                  <a:cubicBezTo>
                    <a:pt x="1006475" y="585788"/>
                    <a:pt x="681037" y="1084263"/>
                    <a:pt x="552450" y="1114425"/>
                  </a:cubicBezTo>
                  <a:cubicBezTo>
                    <a:pt x="423863" y="1144587"/>
                    <a:pt x="165100" y="685800"/>
                    <a:pt x="142875" y="581025"/>
                  </a:cubicBezTo>
                  <a:cubicBezTo>
                    <a:pt x="120650" y="476250"/>
                    <a:pt x="338138" y="471488"/>
                    <a:pt x="419100" y="485775"/>
                  </a:cubicBezTo>
                  <a:cubicBezTo>
                    <a:pt x="500063" y="500063"/>
                    <a:pt x="525463" y="546100"/>
                    <a:pt x="628650" y="666750"/>
                  </a:cubicBezTo>
                  <a:cubicBezTo>
                    <a:pt x="731837" y="787400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2CF33-81AE-7B1D-A3B8-CFF802DD39A9}"/>
                </a:ext>
              </a:extLst>
            </p:cNvPr>
            <p:cNvSpPr/>
            <p:nvPr/>
          </p:nvSpPr>
          <p:spPr>
            <a:xfrm rot="16896932">
              <a:off x="1568936" y="5665807"/>
              <a:ext cx="739581" cy="1223935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430697 w 1053723"/>
                <a:gd name="connsiteY4" fmla="*/ 485775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778714 w 1053723"/>
                <a:gd name="connsiteY3" fmla="*/ 115151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7068 w 1049194"/>
                <a:gd name="connsiteY0" fmla="*/ 0 h 1727584"/>
                <a:gd name="connsiteX1" fmla="*/ 6977 w 1049194"/>
                <a:gd name="connsiteY1" fmla="*/ 683942 h 1727584"/>
                <a:gd name="connsiteX2" fmla="*/ 423229 w 1049194"/>
                <a:gd name="connsiteY2" fmla="*/ 1717929 h 1727584"/>
                <a:gd name="connsiteX3" fmla="*/ 774185 w 1049194"/>
                <a:gd name="connsiteY3" fmla="*/ 1151515 h 1727584"/>
                <a:gd name="connsiteX4" fmla="*/ 667482 w 1049194"/>
                <a:gd name="connsiteY4" fmla="*/ 326556 h 1727584"/>
                <a:gd name="connsiteX5" fmla="*/ 943493 w 1049194"/>
                <a:gd name="connsiteY5" fmla="*/ 630889 h 1727584"/>
                <a:gd name="connsiteX6" fmla="*/ 1045293 w 1049194"/>
                <a:gd name="connsiteY6" fmla="*/ 1209675 h 1727584"/>
                <a:gd name="connsiteX7" fmla="*/ 807168 w 1049194"/>
                <a:gd name="connsiteY7" fmla="*/ 1647825 h 1727584"/>
                <a:gd name="connsiteX0" fmla="*/ 0 w 1042126"/>
                <a:gd name="connsiteY0" fmla="*/ 0 h 1724616"/>
                <a:gd name="connsiteX1" fmla="*/ 31970 w 1042126"/>
                <a:gd name="connsiteY1" fmla="*/ 773267 h 1724616"/>
                <a:gd name="connsiteX2" fmla="*/ 416161 w 1042126"/>
                <a:gd name="connsiteY2" fmla="*/ 1717929 h 1724616"/>
                <a:gd name="connsiteX3" fmla="*/ 767117 w 1042126"/>
                <a:gd name="connsiteY3" fmla="*/ 1151515 h 1724616"/>
                <a:gd name="connsiteX4" fmla="*/ 660414 w 1042126"/>
                <a:gd name="connsiteY4" fmla="*/ 326556 h 1724616"/>
                <a:gd name="connsiteX5" fmla="*/ 936425 w 1042126"/>
                <a:gd name="connsiteY5" fmla="*/ 630889 h 1724616"/>
                <a:gd name="connsiteX6" fmla="*/ 1038225 w 1042126"/>
                <a:gd name="connsiteY6" fmla="*/ 1209675 h 1724616"/>
                <a:gd name="connsiteX7" fmla="*/ 800100 w 1042126"/>
                <a:gd name="connsiteY7" fmla="*/ 1647825 h 172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724616">
                  <a:moveTo>
                    <a:pt x="0" y="0"/>
                  </a:moveTo>
                  <a:cubicBezTo>
                    <a:pt x="411162" y="107156"/>
                    <a:pt x="-37390" y="486945"/>
                    <a:pt x="31970" y="773267"/>
                  </a:cubicBezTo>
                  <a:cubicBezTo>
                    <a:pt x="101330" y="1059589"/>
                    <a:pt x="293637" y="1654888"/>
                    <a:pt x="416161" y="1717929"/>
                  </a:cubicBezTo>
                  <a:cubicBezTo>
                    <a:pt x="538685" y="1780970"/>
                    <a:pt x="726408" y="1383411"/>
                    <a:pt x="767117" y="1151515"/>
                  </a:cubicBezTo>
                  <a:cubicBezTo>
                    <a:pt x="807826" y="919620"/>
                    <a:pt x="632196" y="413327"/>
                    <a:pt x="660414" y="326556"/>
                  </a:cubicBezTo>
                  <a:cubicBezTo>
                    <a:pt x="688632" y="239785"/>
                    <a:pt x="873457" y="483703"/>
                    <a:pt x="936425" y="630889"/>
                  </a:cubicBezTo>
                  <a:cubicBezTo>
                    <a:pt x="999394" y="778076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2C0A56-454A-0037-84A6-338EF7E6DAA8}"/>
                </a:ext>
              </a:extLst>
            </p:cNvPr>
            <p:cNvCxnSpPr>
              <a:stCxn id="16" idx="0"/>
              <a:endCxn id="16" idx="7"/>
            </p:cNvCxnSpPr>
            <p:nvPr/>
          </p:nvCxnSpPr>
          <p:spPr>
            <a:xfrm flipV="1">
              <a:off x="1216688" y="5465882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099479-E62D-94FC-F3D9-D1A509BBA0C1}"/>
                </a:ext>
              </a:extLst>
            </p:cNvPr>
            <p:cNvCxnSpPr/>
            <p:nvPr/>
          </p:nvCxnSpPr>
          <p:spPr>
            <a:xfrm flipV="1">
              <a:off x="1251272" y="6199607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E2A0B-FD3F-8FEC-836B-0E1AB0F64A17}"/>
                </a:ext>
              </a:extLst>
            </p:cNvPr>
            <p:cNvSpPr txBox="1"/>
            <p:nvPr/>
          </p:nvSpPr>
          <p:spPr>
            <a:xfrm>
              <a:off x="2318816" y="5460155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B55D7-D903-26D8-18AF-0F6550DCE34F}"/>
                </a:ext>
              </a:extLst>
            </p:cNvPr>
            <p:cNvSpPr txBox="1"/>
            <p:nvPr/>
          </p:nvSpPr>
          <p:spPr>
            <a:xfrm>
              <a:off x="2436634" y="6133943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95E8EB-A2CC-B7A8-E0BB-A4AFDB085351}"/>
              </a:ext>
            </a:extLst>
          </p:cNvPr>
          <p:cNvGrpSpPr/>
          <p:nvPr/>
        </p:nvGrpSpPr>
        <p:grpSpPr>
          <a:xfrm>
            <a:off x="1840657" y="4878550"/>
            <a:ext cx="1010578" cy="1765449"/>
            <a:chOff x="1967019" y="5127434"/>
            <a:chExt cx="1010578" cy="176544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F1CA6-1876-8CBF-CDE4-DE43EFB501DF}"/>
                </a:ext>
              </a:extLst>
            </p:cNvPr>
            <p:cNvSpPr/>
            <p:nvPr/>
          </p:nvSpPr>
          <p:spPr>
            <a:xfrm rot="16896932">
              <a:off x="2113919" y="5103395"/>
              <a:ext cx="743822" cy="791899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8102" h="1115845">
                  <a:moveTo>
                    <a:pt x="117530" y="0"/>
                  </a:moveTo>
                  <a:cubicBezTo>
                    <a:pt x="528692" y="107156"/>
                    <a:pt x="939855" y="214313"/>
                    <a:pt x="1031930" y="400050"/>
                  </a:cubicBezTo>
                  <a:cubicBezTo>
                    <a:pt x="1124005" y="585788"/>
                    <a:pt x="798567" y="1084263"/>
                    <a:pt x="669980" y="1114425"/>
                  </a:cubicBezTo>
                  <a:cubicBezTo>
                    <a:pt x="541393" y="1144587"/>
                    <a:pt x="282630" y="685800"/>
                    <a:pt x="260405" y="581025"/>
                  </a:cubicBezTo>
                  <a:cubicBezTo>
                    <a:pt x="238180" y="476250"/>
                    <a:pt x="448291" y="568918"/>
                    <a:pt x="536630" y="485775"/>
                  </a:cubicBezTo>
                  <a:cubicBezTo>
                    <a:pt x="624969" y="402632"/>
                    <a:pt x="748701" y="49367"/>
                    <a:pt x="790441" y="82166"/>
                  </a:cubicBezTo>
                  <a:cubicBezTo>
                    <a:pt x="832181" y="114965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66A32C-237D-66E6-1B48-AC339C763BFC}"/>
                </a:ext>
              </a:extLst>
            </p:cNvPr>
            <p:cNvSpPr/>
            <p:nvPr/>
          </p:nvSpPr>
          <p:spPr>
            <a:xfrm rot="16896932">
              <a:off x="2131099" y="5920193"/>
              <a:ext cx="559188" cy="79095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  <a:gd name="connsiteX0" fmla="*/ 117530 w 1048103"/>
                <a:gd name="connsiteY0" fmla="*/ 0 h 1115846"/>
                <a:gd name="connsiteX1" fmla="*/ 1031930 w 1048103"/>
                <a:gd name="connsiteY1" fmla="*/ 400050 h 1115846"/>
                <a:gd name="connsiteX2" fmla="*/ 669980 w 1048103"/>
                <a:gd name="connsiteY2" fmla="*/ 1114425 h 1115846"/>
                <a:gd name="connsiteX3" fmla="*/ 260405 w 1048103"/>
                <a:gd name="connsiteY3" fmla="*/ 581025 h 1115846"/>
                <a:gd name="connsiteX4" fmla="*/ 536630 w 1048103"/>
                <a:gd name="connsiteY4" fmla="*/ 485775 h 1115846"/>
                <a:gd name="connsiteX5" fmla="*/ 321909 w 1048103"/>
                <a:gd name="connsiteY5" fmla="*/ 1069106 h 1115846"/>
                <a:gd name="connsiteX6" fmla="*/ 787068 w 1048103"/>
                <a:gd name="connsiteY6" fmla="*/ 682569 h 1115846"/>
                <a:gd name="connsiteX7" fmla="*/ 0 w 1048103"/>
                <a:gd name="connsiteY7" fmla="*/ 849898 h 1115846"/>
                <a:gd name="connsiteX0" fmla="*/ 117530 w 1049036"/>
                <a:gd name="connsiteY0" fmla="*/ 0 h 1114498"/>
                <a:gd name="connsiteX1" fmla="*/ 1031930 w 1049036"/>
                <a:gd name="connsiteY1" fmla="*/ 400050 h 1114498"/>
                <a:gd name="connsiteX2" fmla="*/ 669980 w 1049036"/>
                <a:gd name="connsiteY2" fmla="*/ 1114425 h 1114498"/>
                <a:gd name="connsiteX3" fmla="*/ 122805 w 1049036"/>
                <a:gd name="connsiteY3" fmla="*/ 444884 h 1114498"/>
                <a:gd name="connsiteX4" fmla="*/ 536630 w 1049036"/>
                <a:gd name="connsiteY4" fmla="*/ 485775 h 1114498"/>
                <a:gd name="connsiteX5" fmla="*/ 321909 w 1049036"/>
                <a:gd name="connsiteY5" fmla="*/ 1069106 h 1114498"/>
                <a:gd name="connsiteX6" fmla="*/ 787068 w 1049036"/>
                <a:gd name="connsiteY6" fmla="*/ 682569 h 1114498"/>
                <a:gd name="connsiteX7" fmla="*/ 0 w 1049036"/>
                <a:gd name="connsiteY7" fmla="*/ 849898 h 1114498"/>
                <a:gd name="connsiteX0" fmla="*/ 117530 w 897517"/>
                <a:gd name="connsiteY0" fmla="*/ 0 h 1114736"/>
                <a:gd name="connsiteX1" fmla="*/ 871104 w 897517"/>
                <a:gd name="connsiteY1" fmla="*/ 350896 h 1114736"/>
                <a:gd name="connsiteX2" fmla="*/ 669980 w 897517"/>
                <a:gd name="connsiteY2" fmla="*/ 1114425 h 1114736"/>
                <a:gd name="connsiteX3" fmla="*/ 122805 w 897517"/>
                <a:gd name="connsiteY3" fmla="*/ 444884 h 1114736"/>
                <a:gd name="connsiteX4" fmla="*/ 536630 w 897517"/>
                <a:gd name="connsiteY4" fmla="*/ 485775 h 1114736"/>
                <a:gd name="connsiteX5" fmla="*/ 321909 w 897517"/>
                <a:gd name="connsiteY5" fmla="*/ 1069106 h 1114736"/>
                <a:gd name="connsiteX6" fmla="*/ 787068 w 897517"/>
                <a:gd name="connsiteY6" fmla="*/ 682569 h 1114736"/>
                <a:gd name="connsiteX7" fmla="*/ 0 w 897517"/>
                <a:gd name="connsiteY7" fmla="*/ 849898 h 1114736"/>
                <a:gd name="connsiteX0" fmla="*/ 117530 w 897516"/>
                <a:gd name="connsiteY0" fmla="*/ 0 h 1114736"/>
                <a:gd name="connsiteX1" fmla="*/ 871104 w 897516"/>
                <a:gd name="connsiteY1" fmla="*/ 350896 h 1114736"/>
                <a:gd name="connsiteX2" fmla="*/ 669980 w 897516"/>
                <a:gd name="connsiteY2" fmla="*/ 1114425 h 1114736"/>
                <a:gd name="connsiteX3" fmla="*/ 122805 w 897516"/>
                <a:gd name="connsiteY3" fmla="*/ 444884 h 1114736"/>
                <a:gd name="connsiteX4" fmla="*/ 536630 w 897516"/>
                <a:gd name="connsiteY4" fmla="*/ 485775 h 1114736"/>
                <a:gd name="connsiteX5" fmla="*/ 169191 w 897516"/>
                <a:gd name="connsiteY5" fmla="*/ 1059392 h 1114736"/>
                <a:gd name="connsiteX6" fmla="*/ 787068 w 897516"/>
                <a:gd name="connsiteY6" fmla="*/ 682569 h 1114736"/>
                <a:gd name="connsiteX7" fmla="*/ 0 w 897516"/>
                <a:gd name="connsiteY7" fmla="*/ 849898 h 1114736"/>
                <a:gd name="connsiteX0" fmla="*/ 117530 w 897516"/>
                <a:gd name="connsiteY0" fmla="*/ 0 h 1114778"/>
                <a:gd name="connsiteX1" fmla="*/ 871104 w 897516"/>
                <a:gd name="connsiteY1" fmla="*/ 350896 h 1114778"/>
                <a:gd name="connsiteX2" fmla="*/ 669980 w 897516"/>
                <a:gd name="connsiteY2" fmla="*/ 1114425 h 1114778"/>
                <a:gd name="connsiteX3" fmla="*/ 122805 w 897516"/>
                <a:gd name="connsiteY3" fmla="*/ 444884 h 1114778"/>
                <a:gd name="connsiteX4" fmla="*/ 668608 w 897516"/>
                <a:gd name="connsiteY4" fmla="*/ 61288 h 1114778"/>
                <a:gd name="connsiteX5" fmla="*/ 169191 w 897516"/>
                <a:gd name="connsiteY5" fmla="*/ 1059392 h 1114778"/>
                <a:gd name="connsiteX6" fmla="*/ 787068 w 897516"/>
                <a:gd name="connsiteY6" fmla="*/ 682569 h 1114778"/>
                <a:gd name="connsiteX7" fmla="*/ 0 w 897516"/>
                <a:gd name="connsiteY7" fmla="*/ 849898 h 1114778"/>
                <a:gd name="connsiteX0" fmla="*/ 117530 w 787939"/>
                <a:gd name="connsiteY0" fmla="*/ 0 h 1114517"/>
                <a:gd name="connsiteX1" fmla="*/ 461222 w 787939"/>
                <a:gd name="connsiteY1" fmla="*/ 489957 h 1114517"/>
                <a:gd name="connsiteX2" fmla="*/ 669980 w 787939"/>
                <a:gd name="connsiteY2" fmla="*/ 1114425 h 1114517"/>
                <a:gd name="connsiteX3" fmla="*/ 122805 w 787939"/>
                <a:gd name="connsiteY3" fmla="*/ 444884 h 1114517"/>
                <a:gd name="connsiteX4" fmla="*/ 668608 w 787939"/>
                <a:gd name="connsiteY4" fmla="*/ 61288 h 1114517"/>
                <a:gd name="connsiteX5" fmla="*/ 169191 w 787939"/>
                <a:gd name="connsiteY5" fmla="*/ 1059392 h 1114517"/>
                <a:gd name="connsiteX6" fmla="*/ 787068 w 787939"/>
                <a:gd name="connsiteY6" fmla="*/ 682569 h 1114517"/>
                <a:gd name="connsiteX7" fmla="*/ 0 w 787939"/>
                <a:gd name="connsiteY7" fmla="*/ 849898 h 11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939" h="1114517">
                  <a:moveTo>
                    <a:pt x="117530" y="0"/>
                  </a:moveTo>
                  <a:cubicBezTo>
                    <a:pt x="528692" y="107156"/>
                    <a:pt x="369147" y="304220"/>
                    <a:pt x="461222" y="489957"/>
                  </a:cubicBezTo>
                  <a:cubicBezTo>
                    <a:pt x="553297" y="675695"/>
                    <a:pt x="726383" y="1121937"/>
                    <a:pt x="669980" y="1114425"/>
                  </a:cubicBezTo>
                  <a:cubicBezTo>
                    <a:pt x="613577" y="1106913"/>
                    <a:pt x="123034" y="620407"/>
                    <a:pt x="122805" y="444884"/>
                  </a:cubicBezTo>
                  <a:cubicBezTo>
                    <a:pt x="122576" y="269361"/>
                    <a:pt x="660877" y="-41130"/>
                    <a:pt x="668608" y="61288"/>
                  </a:cubicBezTo>
                  <a:cubicBezTo>
                    <a:pt x="676339" y="163706"/>
                    <a:pt x="149448" y="955845"/>
                    <a:pt x="169191" y="1059392"/>
                  </a:cubicBezTo>
                  <a:cubicBezTo>
                    <a:pt x="188934" y="1162939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C36C2E-D951-B023-E7F7-D3A1DD8D5E7C}"/>
                </a:ext>
              </a:extLst>
            </p:cNvPr>
            <p:cNvCxnSpPr>
              <a:cxnSpLocks/>
              <a:stCxn id="26" idx="0"/>
              <a:endCxn id="26" idx="7"/>
            </p:cNvCxnSpPr>
            <p:nvPr/>
          </p:nvCxnSpPr>
          <p:spPr>
            <a:xfrm>
              <a:off x="2039901" y="5702216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1FB7B3-81C0-6566-4974-9DA2BAFAE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67019" y="6428451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8BBEF-A2CE-E127-490D-E6359ABEF5E3}"/>
                </a:ext>
              </a:extLst>
            </p:cNvPr>
            <p:cNvSpPr txBox="1"/>
            <p:nvPr/>
          </p:nvSpPr>
          <p:spPr>
            <a:xfrm>
              <a:off x="2558473" y="5789357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172CC6-C76B-F324-1C63-8114668A7C43}"/>
                </a:ext>
              </a:extLst>
            </p:cNvPr>
            <p:cNvSpPr txBox="1"/>
            <p:nvPr/>
          </p:nvSpPr>
          <p:spPr>
            <a:xfrm>
              <a:off x="2524971" y="6554329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7D168-C707-3ADF-8E3F-AE78A9D622BF}"/>
              </a:ext>
            </a:extLst>
          </p:cNvPr>
          <p:cNvGrpSpPr/>
          <p:nvPr/>
        </p:nvGrpSpPr>
        <p:grpSpPr>
          <a:xfrm>
            <a:off x="7071943" y="4774933"/>
            <a:ext cx="2976455" cy="1599455"/>
            <a:chOff x="7138765" y="5247148"/>
            <a:chExt cx="2976455" cy="15994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A838CF-70D7-FBF4-BFD5-1A7A14CD37C4}"/>
                </a:ext>
              </a:extLst>
            </p:cNvPr>
            <p:cNvSpPr/>
            <p:nvPr/>
          </p:nvSpPr>
          <p:spPr>
            <a:xfrm rot="16896932">
              <a:off x="8036434" y="4416901"/>
              <a:ext cx="884280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018" h="3585777">
                  <a:moveTo>
                    <a:pt x="0" y="0"/>
                  </a:moveTo>
                  <a:cubicBezTo>
                    <a:pt x="411162" y="107156"/>
                    <a:pt x="807316" y="196844"/>
                    <a:pt x="914400" y="400050"/>
                  </a:cubicBezTo>
                  <a:cubicBezTo>
                    <a:pt x="1021484" y="603256"/>
                    <a:pt x="736058" y="1118628"/>
                    <a:pt x="642504" y="1219234"/>
                  </a:cubicBezTo>
                  <a:cubicBezTo>
                    <a:pt x="548950" y="1319840"/>
                    <a:pt x="362749" y="1058518"/>
                    <a:pt x="353074" y="1003688"/>
                  </a:cubicBezTo>
                  <a:cubicBezTo>
                    <a:pt x="343399" y="948858"/>
                    <a:pt x="470260" y="814284"/>
                    <a:pt x="584454" y="890251"/>
                  </a:cubicBezTo>
                  <a:cubicBezTo>
                    <a:pt x="698648" y="966218"/>
                    <a:pt x="936242" y="1233546"/>
                    <a:pt x="1038236" y="1459491"/>
                  </a:cubicBezTo>
                  <a:cubicBezTo>
                    <a:pt x="1140230" y="1685436"/>
                    <a:pt x="1167845" y="2082407"/>
                    <a:pt x="1196420" y="2245919"/>
                  </a:cubicBezTo>
                  <a:cubicBezTo>
                    <a:pt x="1224995" y="2409432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ECFF3-72E1-86BC-CEC1-472122CC3D34}"/>
                </a:ext>
              </a:extLst>
            </p:cNvPr>
            <p:cNvSpPr/>
            <p:nvPr/>
          </p:nvSpPr>
          <p:spPr>
            <a:xfrm rot="16896932">
              <a:off x="8017759" y="5114275"/>
              <a:ext cx="919882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881275 w 1246018"/>
                <a:gd name="connsiteY4" fmla="*/ 1267704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301992"/>
                <a:gd name="connsiteY0" fmla="*/ 0 h 3585777"/>
                <a:gd name="connsiteX1" fmla="*/ 914400 w 1301992"/>
                <a:gd name="connsiteY1" fmla="*/ 400050 h 3585777"/>
                <a:gd name="connsiteX2" fmla="*/ 559825 w 1301992"/>
                <a:gd name="connsiteY2" fmla="*/ 1016996 h 3585777"/>
                <a:gd name="connsiteX3" fmla="*/ 1069126 w 1301992"/>
                <a:gd name="connsiteY3" fmla="*/ 1020927 h 3585777"/>
                <a:gd name="connsiteX4" fmla="*/ 881275 w 1301992"/>
                <a:gd name="connsiteY4" fmla="*/ 1267704 h 3585777"/>
                <a:gd name="connsiteX5" fmla="*/ 1292182 w 1301992"/>
                <a:gd name="connsiteY5" fmla="*/ 1695034 h 3585777"/>
                <a:gd name="connsiteX6" fmla="*/ 1196420 w 1301992"/>
                <a:gd name="connsiteY6" fmla="*/ 2245919 h 3585777"/>
                <a:gd name="connsiteX7" fmla="*/ 1171049 w 1301992"/>
                <a:gd name="connsiteY7" fmla="*/ 3585777 h 3585777"/>
                <a:gd name="connsiteX0" fmla="*/ 0 w 1298304"/>
                <a:gd name="connsiteY0" fmla="*/ 0 h 3585777"/>
                <a:gd name="connsiteX1" fmla="*/ 914400 w 1298304"/>
                <a:gd name="connsiteY1" fmla="*/ 400050 h 3585777"/>
                <a:gd name="connsiteX2" fmla="*/ 559825 w 1298304"/>
                <a:gd name="connsiteY2" fmla="*/ 1016996 h 3585777"/>
                <a:gd name="connsiteX3" fmla="*/ 1069126 w 1298304"/>
                <a:gd name="connsiteY3" fmla="*/ 1020927 h 3585777"/>
                <a:gd name="connsiteX4" fmla="*/ 881275 w 1298304"/>
                <a:gd name="connsiteY4" fmla="*/ 1267704 h 3585777"/>
                <a:gd name="connsiteX5" fmla="*/ 1292182 w 1298304"/>
                <a:gd name="connsiteY5" fmla="*/ 1695034 h 3585777"/>
                <a:gd name="connsiteX6" fmla="*/ 1149602 w 1298304"/>
                <a:gd name="connsiteY6" fmla="*/ 2351457 h 3585777"/>
                <a:gd name="connsiteX7" fmla="*/ 1171049 w 1298304"/>
                <a:gd name="connsiteY7" fmla="*/ 3585777 h 3585777"/>
                <a:gd name="connsiteX0" fmla="*/ 0 w 1296183"/>
                <a:gd name="connsiteY0" fmla="*/ 0 h 3585777"/>
                <a:gd name="connsiteX1" fmla="*/ 914400 w 1296183"/>
                <a:gd name="connsiteY1" fmla="*/ 400050 h 3585777"/>
                <a:gd name="connsiteX2" fmla="*/ 559825 w 1296183"/>
                <a:gd name="connsiteY2" fmla="*/ 1016996 h 3585777"/>
                <a:gd name="connsiteX3" fmla="*/ 1069126 w 1296183"/>
                <a:gd name="connsiteY3" fmla="*/ 1020927 h 3585777"/>
                <a:gd name="connsiteX4" fmla="*/ 939996 w 1296183"/>
                <a:gd name="connsiteY4" fmla="*/ 1420057 h 3585777"/>
                <a:gd name="connsiteX5" fmla="*/ 1292182 w 1296183"/>
                <a:gd name="connsiteY5" fmla="*/ 1695034 h 3585777"/>
                <a:gd name="connsiteX6" fmla="*/ 1149602 w 1296183"/>
                <a:gd name="connsiteY6" fmla="*/ 2351457 h 3585777"/>
                <a:gd name="connsiteX7" fmla="*/ 1171049 w 1296183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83" h="3585777">
                  <a:moveTo>
                    <a:pt x="0" y="0"/>
                  </a:moveTo>
                  <a:cubicBezTo>
                    <a:pt x="411162" y="107156"/>
                    <a:pt x="821096" y="230551"/>
                    <a:pt x="914400" y="400050"/>
                  </a:cubicBezTo>
                  <a:cubicBezTo>
                    <a:pt x="1007704" y="569549"/>
                    <a:pt x="534037" y="913517"/>
                    <a:pt x="559825" y="1016996"/>
                  </a:cubicBezTo>
                  <a:cubicBezTo>
                    <a:pt x="585613" y="1120475"/>
                    <a:pt x="1005764" y="953750"/>
                    <a:pt x="1069126" y="1020927"/>
                  </a:cubicBezTo>
                  <a:cubicBezTo>
                    <a:pt x="1132488" y="1088104"/>
                    <a:pt x="902820" y="1307706"/>
                    <a:pt x="939996" y="1420057"/>
                  </a:cubicBezTo>
                  <a:cubicBezTo>
                    <a:pt x="977172" y="1532408"/>
                    <a:pt x="1257248" y="1539801"/>
                    <a:pt x="1292182" y="1695034"/>
                  </a:cubicBezTo>
                  <a:cubicBezTo>
                    <a:pt x="1327116" y="1850267"/>
                    <a:pt x="1121027" y="2187945"/>
                    <a:pt x="1149602" y="2351457"/>
                  </a:cubicBezTo>
                  <a:cubicBezTo>
                    <a:pt x="1178177" y="2514970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0A7AAE-279E-5C82-1F89-2DC9F0EF32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143223" y="5573098"/>
              <a:ext cx="2670702" cy="293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83702C-C85E-ECEC-8E5E-A556FF62BB66}"/>
                </a:ext>
              </a:extLst>
            </p:cNvPr>
            <p:cNvCxnSpPr>
              <a:cxnSpLocks/>
              <a:stCxn id="37" idx="0"/>
              <a:endCxn id="37" idx="7"/>
            </p:cNvCxnSpPr>
            <p:nvPr/>
          </p:nvCxnSpPr>
          <p:spPr>
            <a:xfrm flipV="1">
              <a:off x="7138765" y="6279314"/>
              <a:ext cx="2659990" cy="3016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C8CB5-BC48-6030-EA04-A74DB4DBB1D2}"/>
                </a:ext>
              </a:extLst>
            </p:cNvPr>
            <p:cNvSpPr txBox="1"/>
            <p:nvPr/>
          </p:nvSpPr>
          <p:spPr>
            <a:xfrm>
              <a:off x="9695941" y="5510321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46A8FD-D0EA-EE50-73C5-E250B1A2D8AD}"/>
                </a:ext>
              </a:extLst>
            </p:cNvPr>
            <p:cNvSpPr txBox="1"/>
            <p:nvPr/>
          </p:nvSpPr>
          <p:spPr>
            <a:xfrm>
              <a:off x="9696096" y="6217684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6E4C26-D7EA-764C-D312-619AA08AB842}"/>
              </a:ext>
            </a:extLst>
          </p:cNvPr>
          <p:cNvGrpSpPr/>
          <p:nvPr/>
        </p:nvGrpSpPr>
        <p:grpSpPr>
          <a:xfrm>
            <a:off x="1809029" y="6228262"/>
            <a:ext cx="7926352" cy="444959"/>
            <a:chOff x="1863791" y="6304712"/>
            <a:chExt cx="7926352" cy="444959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114A0FF-8F18-F272-98F6-E9AB48A0DFE7}"/>
                </a:ext>
              </a:extLst>
            </p:cNvPr>
            <p:cNvSpPr/>
            <p:nvPr/>
          </p:nvSpPr>
          <p:spPr>
            <a:xfrm>
              <a:off x="1863791" y="6304712"/>
              <a:ext cx="7911919" cy="44495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E493B-17C2-79FE-846E-1F212293F3E5}"/>
                </a:ext>
              </a:extLst>
            </p:cNvPr>
            <p:cNvSpPr txBox="1"/>
            <p:nvPr/>
          </p:nvSpPr>
          <p:spPr>
            <a:xfrm>
              <a:off x="8181831" y="6379132"/>
              <a:ext cx="16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Elastic penalty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9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768026" y="4212026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896024" y="4217188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6161121" y="3928770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1" y="4197499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663089" y="3928770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227248" y="3928770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3248866" y="4799983"/>
            <a:ext cx="2723017" cy="423092"/>
            <a:chOff x="2964657" y="4879304"/>
            <a:chExt cx="2723017" cy="4230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964657" y="4879304"/>
              <a:ext cx="2723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D7FF898-9BFE-D434-68E7-D14F3FC434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0464" y="1236681"/>
            <a:ext cx="5267790" cy="570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A2165-8E3C-3873-D1AF-D54D37A6D8F6}"/>
              </a:ext>
            </a:extLst>
          </p:cNvPr>
          <p:cNvSpPr txBox="1"/>
          <p:nvPr/>
        </p:nvSpPr>
        <p:spPr>
          <a:xfrm>
            <a:off x="5952333" y="2095393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Lucida grande" panose="020B0502040204020203"/>
              </a:rPr>
              <a:t>Gaussian 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49EDB-FD1A-BF22-4E9D-32D9585AD589}"/>
              </a:ext>
            </a:extLst>
          </p:cNvPr>
          <p:cNvSpPr txBox="1"/>
          <p:nvPr/>
        </p:nvSpPr>
        <p:spPr>
          <a:xfrm>
            <a:off x="7349107" y="2094689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Flory-Huggins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D97A7-3621-0FD6-6ED5-7F76A252CC49}"/>
              </a:ext>
            </a:extLst>
          </p:cNvPr>
          <p:cNvSpPr txBox="1"/>
          <p:nvPr/>
        </p:nvSpPr>
        <p:spPr>
          <a:xfrm>
            <a:off x="8759205" y="2088872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Incompressibility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C7FC6-59B5-648E-6173-31AD4E98931D}"/>
              </a:ext>
            </a:extLst>
          </p:cNvPr>
          <p:cNvSpPr txBox="1"/>
          <p:nvPr/>
        </p:nvSpPr>
        <p:spPr>
          <a:xfrm>
            <a:off x="10159129" y="2071930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Electrostatics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37D95-3221-B905-85AB-692B10EC6C6E}"/>
              </a:ext>
            </a:extLst>
          </p:cNvPr>
          <p:cNvCxnSpPr>
            <a:cxnSpLocks/>
          </p:cNvCxnSpPr>
          <p:nvPr/>
        </p:nvCxnSpPr>
        <p:spPr>
          <a:xfrm flipV="1">
            <a:off x="7040101" y="1736639"/>
            <a:ext cx="580786" cy="358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17139-29D9-9AE3-F553-76F14E1E41B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159203" y="1736639"/>
            <a:ext cx="378673" cy="358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13359F-D8FD-9D46-0F37-F54C084D661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395797" y="1736639"/>
            <a:ext cx="173504" cy="35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0D6BDD-34A2-F394-7091-522F2F8607B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67283" y="1724884"/>
            <a:ext cx="801942" cy="347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3CF260-D0F6-4AD1-ABAE-276E0B0812A6}"/>
              </a:ext>
            </a:extLst>
          </p:cNvPr>
          <p:cNvCxnSpPr>
            <a:cxnSpLocks/>
          </p:cNvCxnSpPr>
          <p:nvPr/>
        </p:nvCxnSpPr>
        <p:spPr>
          <a:xfrm>
            <a:off x="5622026" y="1788519"/>
            <a:ext cx="0" cy="764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1ED2A9-2C36-52F5-D526-A85DA0C5FBAF}"/>
              </a:ext>
            </a:extLst>
          </p:cNvPr>
          <p:cNvSpPr txBox="1"/>
          <p:nvPr/>
        </p:nvSpPr>
        <p:spPr>
          <a:xfrm>
            <a:off x="5214948" y="2532403"/>
            <a:ext cx="4268318" cy="134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grande" panose="020B0502040204020203"/>
              </a:rPr>
              <a:t>Self-consistent field theory (SCFT)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Polymer morphologies (density profiles)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Phase transitions (free energies)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Much more!</a:t>
            </a:r>
          </a:p>
        </p:txBody>
      </p: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443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(beautiful?)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33</cp:revision>
  <dcterms:created xsi:type="dcterms:W3CDTF">2022-03-28T18:43:16Z</dcterms:created>
  <dcterms:modified xsi:type="dcterms:W3CDTF">2023-04-26T23:07:23Z</dcterms:modified>
</cp:coreProperties>
</file>