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3" r:id="rId4"/>
    <p:sldId id="265" r:id="rId5"/>
    <p:sldId id="266" r:id="rId6"/>
    <p:sldId id="269" r:id="rId7"/>
    <p:sldId id="260" r:id="rId8"/>
    <p:sldId id="268" r:id="rId9"/>
    <p:sldId id="267" r:id="rId10"/>
    <p:sldId id="26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Collab Update – </a:t>
            </a:r>
            <a:br>
              <a:rPr lang="en-US" dirty="0"/>
            </a:br>
            <a:r>
              <a:rPr lang="en-US" dirty="0"/>
              <a:t>Proposed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07/12/2023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pNFM</a:t>
            </a:r>
            <a:r>
              <a:rPr lang="en-US" dirty="0"/>
              <a:t> Fitting (b/v)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3CFCE2-F013-8160-C7E3-5CE453C0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425546"/>
            <a:ext cx="6527799" cy="43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C180-19C0-06F9-F821-9CB8A7F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AA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91C063-28E1-686F-0FF4-4877707CF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7"/>
          <a:stretch/>
        </p:blipFill>
        <p:spPr bwMode="auto">
          <a:xfrm>
            <a:off x="8734" y="1928645"/>
            <a:ext cx="6535272" cy="300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E768B-6750-EC23-0673-A5FAC62D7E48}"/>
              </a:ext>
            </a:extLst>
          </p:cNvPr>
          <p:cNvSpPr txBox="1"/>
          <p:nvPr/>
        </p:nvSpPr>
        <p:spPr>
          <a:xfrm>
            <a:off x="-21433" y="5142999"/>
            <a:ext cx="313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= 4.00 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B2C5C-990E-75E2-9130-4133FB05CC07}"/>
              </a:ext>
            </a:extLst>
          </p:cNvPr>
          <p:cNvSpPr txBox="1"/>
          <p:nvPr/>
        </p:nvSpPr>
        <p:spPr>
          <a:xfrm>
            <a:off x="3584123" y="5142999"/>
            <a:ext cx="28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= 0.50 nm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4D21D6-E665-463F-BC5F-CBB91B67000F}"/>
              </a:ext>
            </a:extLst>
          </p:cNvPr>
          <p:cNvGrpSpPr/>
          <p:nvPr/>
        </p:nvGrpSpPr>
        <p:grpSpPr>
          <a:xfrm>
            <a:off x="6732495" y="2987587"/>
            <a:ext cx="5194191" cy="1823217"/>
            <a:chOff x="6923855" y="4198321"/>
            <a:chExt cx="5194191" cy="1823217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BB58193F-6C17-05E6-E70E-8BFC1153C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43" t="7843" r="42563" b="64302"/>
            <a:stretch/>
          </p:blipFill>
          <p:spPr bwMode="auto">
            <a:xfrm>
              <a:off x="11147543" y="4223224"/>
              <a:ext cx="970503" cy="1798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BB2E4A57-850B-DEAD-A777-F1D30A4623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0" t="72145" r="84185" b="5324"/>
            <a:stretch/>
          </p:blipFill>
          <p:spPr bwMode="auto">
            <a:xfrm>
              <a:off x="7777540" y="4208516"/>
              <a:ext cx="767962" cy="145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025B058-F1AD-DC06-B37F-3305F36FC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5" t="72145" r="73389" b="5324"/>
            <a:stretch/>
          </p:blipFill>
          <p:spPr bwMode="auto">
            <a:xfrm>
              <a:off x="8597795" y="4208517"/>
              <a:ext cx="742646" cy="145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8E85DF5-1606-E380-85FC-C5BBC9EA3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0" t="41961" r="16655" b="35947"/>
            <a:stretch/>
          </p:blipFill>
          <p:spPr bwMode="auto">
            <a:xfrm>
              <a:off x="6923855" y="4198321"/>
              <a:ext cx="797500" cy="142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EA91F9F7-903A-2379-FE02-265AD97959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5" t="41699" r="6040" b="38431"/>
            <a:stretch/>
          </p:blipFill>
          <p:spPr bwMode="auto">
            <a:xfrm>
              <a:off x="9392460" y="4198321"/>
              <a:ext cx="767962" cy="128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C86FBE1B-AAA8-BB83-4F41-3AB5BC2B3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0" t="8366" r="15455" b="67974"/>
            <a:stretch/>
          </p:blipFill>
          <p:spPr bwMode="auto">
            <a:xfrm>
              <a:off x="10213038" y="4223224"/>
              <a:ext cx="881889" cy="152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B1118D-41DD-6FD0-9A53-D47FE8A1F783}"/>
              </a:ext>
            </a:extLst>
          </p:cNvPr>
          <p:cNvCxnSpPr/>
          <p:nvPr/>
        </p:nvCxnSpPr>
        <p:spPr>
          <a:xfrm>
            <a:off x="6732495" y="2782222"/>
            <a:ext cx="5194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7D6BE6-A2E7-7BDC-97F4-EC83DD183973}"/>
              </a:ext>
            </a:extLst>
          </p:cNvPr>
          <p:cNvSpPr txBox="1"/>
          <p:nvPr/>
        </p:nvSpPr>
        <p:spPr>
          <a:xfrm>
            <a:off x="10021678" y="2419971"/>
            <a:ext cx="21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stiffness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1BC2A-7AF3-FB4D-1907-01DC285E3B75}"/>
              </a:ext>
            </a:extLst>
          </p:cNvPr>
          <p:cNvSpPr txBox="1"/>
          <p:nvPr/>
        </p:nvSpPr>
        <p:spPr>
          <a:xfrm>
            <a:off x="7021113" y="4810804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5FD49-F0C6-8ECB-3ADD-D73CE6BE2428}"/>
              </a:ext>
            </a:extLst>
          </p:cNvPr>
          <p:cNvSpPr txBox="1"/>
          <p:nvPr/>
        </p:nvSpPr>
        <p:spPr>
          <a:xfrm>
            <a:off x="7903141" y="4810804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39E70-E49D-0B45-CC22-B5DEF02EB8AC}"/>
              </a:ext>
            </a:extLst>
          </p:cNvPr>
          <p:cNvSpPr txBox="1"/>
          <p:nvPr/>
        </p:nvSpPr>
        <p:spPr>
          <a:xfrm>
            <a:off x="8649702" y="4810804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3EE22-986B-2DB7-CEAC-4211959902D2}"/>
              </a:ext>
            </a:extLst>
          </p:cNvPr>
          <p:cNvSpPr txBox="1"/>
          <p:nvPr/>
        </p:nvSpPr>
        <p:spPr>
          <a:xfrm>
            <a:off x="10245757" y="4842979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FE247-EFCB-8945-ADDA-7FC170C9C0A7}"/>
              </a:ext>
            </a:extLst>
          </p:cNvPr>
          <p:cNvSpPr txBox="1"/>
          <p:nvPr/>
        </p:nvSpPr>
        <p:spPr>
          <a:xfrm>
            <a:off x="11305967" y="4842979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4236C-973E-E1F9-0D88-5D0FFAF40F72}"/>
              </a:ext>
            </a:extLst>
          </p:cNvPr>
          <p:cNvSpPr txBox="1"/>
          <p:nvPr/>
        </p:nvSpPr>
        <p:spPr>
          <a:xfrm>
            <a:off x="9452132" y="4843612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E3549-0D50-40A8-3CDD-FE1ECF4F5ABD}"/>
              </a:ext>
            </a:extLst>
          </p:cNvPr>
          <p:cNvSpPr txBox="1"/>
          <p:nvPr/>
        </p:nvSpPr>
        <p:spPr>
          <a:xfrm>
            <a:off x="6801644" y="5431393"/>
            <a:ext cx="220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With P = 0: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32391-3E6E-3380-4174-25731E781C53}"/>
              </a:ext>
            </a:extLst>
          </p:cNvPr>
          <p:cNvSpPr txBox="1"/>
          <p:nvPr/>
        </p:nvSpPr>
        <p:spPr>
          <a:xfrm>
            <a:off x="9215867" y="5431393"/>
            <a:ext cx="220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With P = 4: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040BB5-2A3C-97BA-1233-229F34551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107" y="5898884"/>
            <a:ext cx="2016231" cy="4545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9FFD85-B84A-910F-840A-044C29A8E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427" y="5885361"/>
            <a:ext cx="1992208" cy="4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6D7-6A00-386F-8B9B-563021F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DDF9-635D-46B6-FDDE-402895CA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348011"/>
            <a:ext cx="10515600" cy="1265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do the chemical identities of NFH and NFM determine their function within NFs?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25E1-6ABC-7C37-6781-A580A68D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416350-9D56-FEC0-F2E0-44B23168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05" y="2498470"/>
            <a:ext cx="5168495" cy="34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01ECB-899A-A480-2C82-8F6D5DD2DA68}"/>
                  </a:ext>
                </a:extLst>
              </p:cNvPr>
              <p:cNvSpPr txBox="1"/>
              <p:nvPr/>
            </p:nvSpPr>
            <p:spPr>
              <a:xfrm>
                <a:off x="465666" y="2706199"/>
                <a:ext cx="6316133" cy="2012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Context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Scaling theory predicts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−1/3</m:t>
                        </m:r>
                      </m:sup>
                    </m:sSup>
                  </m:oMath>
                </a14:m>
                <a:r>
                  <a:rPr lang="en-US" sz="2000" dirty="0"/>
                  <a:t> scaling for electrostatic screening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While this scaling can describe both NFM and </a:t>
                </a:r>
                <a:r>
                  <a:rPr lang="en-US" sz="2000" dirty="0" err="1"/>
                  <a:t>pNFM</a:t>
                </a:r>
                <a:r>
                  <a:rPr lang="en-US" sz="2000" dirty="0"/>
                  <a:t>, it fails for NFH and </a:t>
                </a:r>
                <a:r>
                  <a:rPr lang="en-US" sz="2000" dirty="0" err="1"/>
                  <a:t>pNFH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01ECB-899A-A480-2C82-8F6D5DD2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6" y="2706199"/>
                <a:ext cx="6316133" cy="2012089"/>
              </a:xfrm>
              <a:prstGeom prst="rect">
                <a:avLst/>
              </a:prstGeom>
              <a:blipFill>
                <a:blip r:embed="rId3"/>
                <a:stretch>
                  <a:fillRect l="-1255" t="-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999E13-2181-82C7-02D8-AEDF790C9CE2}"/>
              </a:ext>
            </a:extLst>
          </p:cNvPr>
          <p:cNvGrpSpPr/>
          <p:nvPr/>
        </p:nvGrpSpPr>
        <p:grpSpPr>
          <a:xfrm>
            <a:off x="1708022" y="4731865"/>
            <a:ext cx="8499909" cy="1998362"/>
            <a:chOff x="1482291" y="4099527"/>
            <a:chExt cx="8499909" cy="19983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3686A7-AE31-37AB-1EA4-D66949FBBBA3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1FEFF52-7DCC-FFD7-BB94-81BDA862F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DDF71F-532A-40D3-A7EB-00B5A12DC3E8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06EEE-B3D7-BDCC-8818-B7A251E48891}"/>
                </a:ext>
              </a:extLst>
            </p:cNvPr>
            <p:cNvSpPr txBox="1"/>
            <p:nvPr/>
          </p:nvSpPr>
          <p:spPr>
            <a:xfrm>
              <a:off x="7349067" y="4182534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Elastic energy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9BDB77-B29B-7EB2-5982-005EACAF10D3}"/>
                </a:ext>
              </a:extLst>
            </p:cNvPr>
            <p:cNvSpPr txBox="1"/>
            <p:nvPr/>
          </p:nvSpPr>
          <p:spPr>
            <a:xfrm>
              <a:off x="7349066" y="4852887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2-body Flory-Huggins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5A5384-BB5E-68F4-DD1B-681653DD7F1F}"/>
                </a:ext>
              </a:extLst>
            </p:cNvPr>
            <p:cNvSpPr txBox="1"/>
            <p:nvPr/>
          </p:nvSpPr>
          <p:spPr>
            <a:xfrm>
              <a:off x="7349066" y="566740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Electrostatics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BEDA10-EEE2-2B0C-0DE6-AB543D32A625}"/>
              </a:ext>
            </a:extLst>
          </p:cNvPr>
          <p:cNvGrpSpPr/>
          <p:nvPr/>
        </p:nvGrpSpPr>
        <p:grpSpPr>
          <a:xfrm>
            <a:off x="1265519" y="1075029"/>
            <a:ext cx="4123137" cy="2136978"/>
            <a:chOff x="1603028" y="1385156"/>
            <a:chExt cx="4123137" cy="21369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3BD6692-0BFE-45D2-DD03-84D60D98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3028" y="1385156"/>
              <a:ext cx="2940576" cy="2136978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576465-19FA-1FF9-9B98-5EBDE4435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166" y="1955800"/>
              <a:ext cx="5518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B8B505-54FA-D19B-7558-E4A7FFEF9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298" y="1611413"/>
              <a:ext cx="5857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894832-0EC3-88D4-C1CD-D56CE9581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0" y="2486656"/>
              <a:ext cx="889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9CFFF7-8CDC-696D-E9A8-6E19DB2EB141}"/>
                </a:ext>
              </a:extLst>
            </p:cNvPr>
            <p:cNvSpPr txBox="1"/>
            <p:nvPr/>
          </p:nvSpPr>
          <p:spPr>
            <a:xfrm>
              <a:off x="4789434" y="1424088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Solvent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A3EAD5-32B3-EDC2-EDA6-4BA7E1D07DBD}"/>
                </a:ext>
              </a:extLst>
            </p:cNvPr>
            <p:cNvSpPr txBox="1"/>
            <p:nvPr/>
          </p:nvSpPr>
          <p:spPr>
            <a:xfrm>
              <a:off x="4753403" y="23028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Ions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C0DE17-C447-7547-9992-F3A3BFFEC2E2}"/>
                </a:ext>
              </a:extLst>
            </p:cNvPr>
            <p:cNvSpPr txBox="1"/>
            <p:nvPr/>
          </p:nvSpPr>
          <p:spPr>
            <a:xfrm>
              <a:off x="4789434" y="177113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0D5A2A-859A-0690-136A-EA94896AA47E}"/>
              </a:ext>
            </a:extLst>
          </p:cNvPr>
          <p:cNvSpPr txBox="1"/>
          <p:nvPr/>
        </p:nvSpPr>
        <p:spPr>
          <a:xfrm>
            <a:off x="6169492" y="1010196"/>
            <a:ext cx="5439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System: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Protein amino acid sequence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Solution salt concentration and pH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F954B7E-129B-7B1E-0F18-C3531C22D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4"/>
          <a:stretch/>
        </p:blipFill>
        <p:spPr bwMode="auto">
          <a:xfrm>
            <a:off x="650499" y="3468007"/>
            <a:ext cx="5198156" cy="10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830DE6-4796-5C82-748B-5118501FBD5E}"/>
              </a:ext>
            </a:extLst>
          </p:cNvPr>
          <p:cNvSpPr txBox="1"/>
          <p:nvPr/>
        </p:nvSpPr>
        <p:spPr>
          <a:xfrm>
            <a:off x="6169492" y="3328768"/>
            <a:ext cx="621964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Details: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 calculated using bulk pH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group similar neighbors</a:t>
            </a:r>
          </a:p>
        </p:txBody>
      </p:sp>
    </p:spTree>
    <p:extLst>
      <p:ext uri="{BB962C8B-B14F-4D97-AF65-F5344CB8AC3E}">
        <p14:creationId xmlns:p14="http://schemas.microsoft.com/office/powerpoint/2010/main" val="22751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517-3641-4CCF-0296-8D0BAAD5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Figure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936E-B3DE-6B6F-869C-6B2EC782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BB492-6954-B959-6E94-BE52C6F72611}"/>
              </a:ext>
            </a:extLst>
          </p:cNvPr>
          <p:cNvSpPr txBox="1"/>
          <p:nvPr/>
        </p:nvSpPr>
        <p:spPr>
          <a:xfrm>
            <a:off x="778934" y="4125996"/>
            <a:ext cx="1086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Caption: (a) Predicted height profiles of phosphorylated and non-phosphorylated NFM and NFH brushes compared with experimentally measured values and scaling theory predictions. (b) Predicted protein density distributions for </a:t>
            </a:r>
            <a:r>
              <a:rPr lang="en-US" sz="1400" dirty="0" err="1"/>
              <a:t>pNFM</a:t>
            </a:r>
            <a:r>
              <a:rPr lang="en-US" sz="1400" dirty="0"/>
              <a:t>, NFM, </a:t>
            </a:r>
            <a:r>
              <a:rPr lang="en-US" sz="1400" dirty="0" err="1"/>
              <a:t>pNFH</a:t>
            </a:r>
            <a:r>
              <a:rPr lang="en-US" sz="1400" dirty="0"/>
              <a:t>, and NFH in the salt-free solution. (c) Predicted protein density distributions in high salt solution.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DD7B1-47AB-D06A-BED2-F1BBCA333372}"/>
              </a:ext>
            </a:extLst>
          </p:cNvPr>
          <p:cNvGrpSpPr/>
          <p:nvPr/>
        </p:nvGrpSpPr>
        <p:grpSpPr>
          <a:xfrm>
            <a:off x="261674" y="1091370"/>
            <a:ext cx="11770252" cy="2877174"/>
            <a:chOff x="210874" y="1607836"/>
            <a:chExt cx="11770252" cy="2877174"/>
          </a:xfrm>
        </p:grpSpPr>
        <p:pic>
          <p:nvPicPr>
            <p:cNvPr id="2078" name="Picture 30">
              <a:extLst>
                <a:ext uri="{FF2B5EF4-FFF2-40B4-BE49-F238E27FC236}">
                  <a16:creationId xmlns:a16="http://schemas.microsoft.com/office/drawing/2014/main" id="{7C6520DA-9582-BFDC-E9B5-E1350155D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9" y="1717650"/>
              <a:ext cx="4578614" cy="276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FACD5504-8B11-C613-DCC3-72C174948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453" y="1717650"/>
              <a:ext cx="3621086" cy="276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C51257-4AF6-4562-A90F-CBA84A203D18}"/>
                </a:ext>
              </a:extLst>
            </p:cNvPr>
            <p:cNvSpPr txBox="1"/>
            <p:nvPr/>
          </p:nvSpPr>
          <p:spPr>
            <a:xfrm>
              <a:off x="210874" y="1607836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306566-5222-DC42-F0E2-1491D918E1E9}"/>
                </a:ext>
              </a:extLst>
            </p:cNvPr>
            <p:cNvSpPr txBox="1"/>
            <p:nvPr/>
          </p:nvSpPr>
          <p:spPr>
            <a:xfrm>
              <a:off x="4751654" y="1607836"/>
              <a:ext cx="50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pic>
          <p:nvPicPr>
            <p:cNvPr id="2076" name="Picture 28">
              <a:extLst>
                <a:ext uri="{FF2B5EF4-FFF2-40B4-BE49-F238E27FC236}">
                  <a16:creationId xmlns:a16="http://schemas.microsoft.com/office/drawing/2014/main" id="{19844416-C99C-EB78-610B-EE7914806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040" y="1705989"/>
              <a:ext cx="3621086" cy="276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FECD7-A239-5690-C60E-6B7C905AA456}"/>
                </a:ext>
              </a:extLst>
            </p:cNvPr>
            <p:cNvSpPr txBox="1"/>
            <p:nvPr/>
          </p:nvSpPr>
          <p:spPr>
            <a:xfrm>
              <a:off x="8309240" y="1607836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AC7D21-09F3-65E9-12B7-E3BFF07CCF77}"/>
              </a:ext>
            </a:extLst>
          </p:cNvPr>
          <p:cNvSpPr txBox="1"/>
          <p:nvPr/>
        </p:nvSpPr>
        <p:spPr>
          <a:xfrm>
            <a:off x="375975" y="5035461"/>
            <a:ext cx="116686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(p)NFM collapses, but does not fully condense (AG brush-like)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undergoes non-trivial transition at intermediate ionic strengths (difficult to see in density profiles here)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NFH remains undisturbed in condensed layer (totally screened)</a:t>
            </a:r>
          </a:p>
        </p:txBody>
      </p:sp>
    </p:spTree>
    <p:extLst>
      <p:ext uri="{BB962C8B-B14F-4D97-AF65-F5344CB8AC3E}">
        <p14:creationId xmlns:p14="http://schemas.microsoft.com/office/powerpoint/2010/main" val="30827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8235-C449-8389-AA6D-5DF53985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Figure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27E55-0012-BBC8-99C8-ED9C2406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8AED-0DE4-7D1A-70A9-291FA2DB53D8}"/>
              </a:ext>
            </a:extLst>
          </p:cNvPr>
          <p:cNvSpPr txBox="1"/>
          <p:nvPr/>
        </p:nvSpPr>
        <p:spPr>
          <a:xfrm>
            <a:off x="778934" y="4167299"/>
            <a:ext cx="1086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Caption: (a) Protein density profiles for </a:t>
            </a:r>
            <a:r>
              <a:rPr lang="en-US" sz="1400" dirty="0" err="1"/>
              <a:t>pNFH</a:t>
            </a:r>
            <a:r>
              <a:rPr lang="en-US" sz="1400" dirty="0"/>
              <a:t> at selected ionic strengths. Densities corresponding to the second (inset) and third (main) blocks are filled. (b) Schematic of </a:t>
            </a:r>
            <a:r>
              <a:rPr lang="en-US" sz="1400" dirty="0" err="1"/>
              <a:t>pNFH</a:t>
            </a:r>
            <a:r>
              <a:rPr lang="en-US" sz="1400" dirty="0"/>
              <a:t> morphology at low ionic strengths. Block 2 (red) forms the outer region of the condensed layer and a fraction of proteins extend into the dilute layer beginning with block 3 (blue).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52C62E-3C9B-B745-0544-5D77520F54CC}"/>
              </a:ext>
            </a:extLst>
          </p:cNvPr>
          <p:cNvGrpSpPr/>
          <p:nvPr/>
        </p:nvGrpSpPr>
        <p:grpSpPr>
          <a:xfrm>
            <a:off x="1861874" y="1063338"/>
            <a:ext cx="7513720" cy="3004596"/>
            <a:chOff x="1861874" y="1063338"/>
            <a:chExt cx="7513720" cy="3004596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C1490F04-14F2-3CFA-1152-8CD745D93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34" y="1163338"/>
              <a:ext cx="4525766" cy="290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861BDB-5498-491B-3E87-22B8A848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7277" y="1262918"/>
              <a:ext cx="2438317" cy="270480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F58D26-E65F-C636-51D2-E3A63BAF35B9}"/>
                </a:ext>
              </a:extLst>
            </p:cNvPr>
            <p:cNvSpPr txBox="1"/>
            <p:nvPr/>
          </p:nvSpPr>
          <p:spPr>
            <a:xfrm>
              <a:off x="1861874" y="1063338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80BF6-B0A5-2A8B-3109-7E1A651E431A}"/>
                </a:ext>
              </a:extLst>
            </p:cNvPr>
            <p:cNvSpPr txBox="1"/>
            <p:nvPr/>
          </p:nvSpPr>
          <p:spPr>
            <a:xfrm>
              <a:off x="6473100" y="1063338"/>
              <a:ext cx="464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34D147-158B-34EC-5B14-C8727558D80A}"/>
              </a:ext>
            </a:extLst>
          </p:cNvPr>
          <p:cNvSpPr txBox="1"/>
          <p:nvPr/>
        </p:nvSpPr>
        <p:spPr>
          <a:xfrm>
            <a:off x="375975" y="5035461"/>
            <a:ext cx="116686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 2 (heterogeneous negative) and 3 (phosphorylation) determine </a:t>
            </a:r>
            <a:r>
              <a:rPr lang="en-US" dirty="0" err="1"/>
              <a:t>pNFH</a:t>
            </a:r>
            <a:r>
              <a:rPr lang="en-US" dirty="0"/>
              <a:t> morphology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 3 density profile reaches 0 at ~15 nm, signifying chains don’t fold back once in dilute layer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Unsure of where to put coarse-grained charge distribution (Slide 3)</a:t>
            </a:r>
          </a:p>
        </p:txBody>
      </p:sp>
    </p:spTree>
    <p:extLst>
      <p:ext uri="{BB962C8B-B14F-4D97-AF65-F5344CB8AC3E}">
        <p14:creationId xmlns:p14="http://schemas.microsoft.com/office/powerpoint/2010/main" val="41605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25ED-3096-EA7B-A641-F3007B77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A1C3-3EE1-220B-16D7-F3605C65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Back to the research question: </a:t>
            </a:r>
            <a:r>
              <a:rPr lang="en-US" sz="2800" dirty="0"/>
              <a:t>How do the chemical identities of NFH and NFM determine their function within NFs?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Phosphorylation: NFH activates its sensitivity to ionic strength via a conformational change (dilute phase)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Local patterning: NFM does not condense due to its high b value (3.00 nm) compared to NFH (0.50 nm).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Difficult to discuss due to b values being coarse-grained parameters; however, it still describes the local stiffness of each protein (and fitting such tall brushes is not possible without them)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9755-A0F4-5FB8-49E0-19A55182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9"/>
            <a:ext cx="10797987" cy="947594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1D82-8C9B-A874-5F3D-333114D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1FCD-2DCB-7D50-8522-395DE12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C70A58-1543-B4F2-FE07-B53014410F21}"/>
              </a:ext>
            </a:extLst>
          </p:cNvPr>
          <p:cNvGrpSpPr/>
          <p:nvPr/>
        </p:nvGrpSpPr>
        <p:grpSpPr>
          <a:xfrm>
            <a:off x="1067700" y="1464395"/>
            <a:ext cx="2435261" cy="1522018"/>
            <a:chOff x="483500" y="1523661"/>
            <a:chExt cx="2435261" cy="15220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6DB776-C4A4-437A-7EB2-350408B1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758" y="1892993"/>
              <a:ext cx="2353003" cy="11526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B5A30-385B-9C93-708F-F328934646EC}"/>
                </a:ext>
              </a:extLst>
            </p:cNvPr>
            <p:cNvSpPr txBox="1"/>
            <p:nvPr/>
          </p:nvSpPr>
          <p:spPr>
            <a:xfrm>
              <a:off x="483500" y="152366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AF007-7A77-773C-231F-953D47E86838}"/>
              </a:ext>
            </a:extLst>
          </p:cNvPr>
          <p:cNvGrpSpPr/>
          <p:nvPr/>
        </p:nvGrpSpPr>
        <p:grpSpPr>
          <a:xfrm>
            <a:off x="3556275" y="1464395"/>
            <a:ext cx="2168524" cy="1683965"/>
            <a:chOff x="3277277" y="1565073"/>
            <a:chExt cx="2168524" cy="16839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9E7E3C-97B7-BF1C-618B-0DF4A0450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9535" y="1934405"/>
              <a:ext cx="2086266" cy="131463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2B9526-401D-6A24-41BD-1A074EC53735}"/>
                </a:ext>
              </a:extLst>
            </p:cNvPr>
            <p:cNvSpPr txBox="1"/>
            <p:nvPr/>
          </p:nvSpPr>
          <p:spPr>
            <a:xfrm>
              <a:off x="3277277" y="15650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7BF23-489A-3885-7105-9598AE8887E2}"/>
              </a:ext>
            </a:extLst>
          </p:cNvPr>
          <p:cNvGrpSpPr/>
          <p:nvPr/>
        </p:nvGrpSpPr>
        <p:grpSpPr>
          <a:xfrm>
            <a:off x="5807057" y="1464395"/>
            <a:ext cx="2149471" cy="2188861"/>
            <a:chOff x="5445801" y="1565073"/>
            <a:chExt cx="2149471" cy="21888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E4C9F7-4CAC-53A3-AD6C-C3B9C5199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8059" y="1934405"/>
              <a:ext cx="2067213" cy="18195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3DF53-8DE1-7DD9-D50A-D0854FDFA1E7}"/>
                </a:ext>
              </a:extLst>
            </p:cNvPr>
            <p:cNvSpPr txBox="1"/>
            <p:nvPr/>
          </p:nvSpPr>
          <p:spPr>
            <a:xfrm>
              <a:off x="5445801" y="156507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 err="1"/>
                <a:t>pNFM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4FFFE5-0464-BA28-7EB4-1BC22F13D20E}"/>
              </a:ext>
            </a:extLst>
          </p:cNvPr>
          <p:cNvGrpSpPr/>
          <p:nvPr/>
        </p:nvGrpSpPr>
        <p:grpSpPr>
          <a:xfrm>
            <a:off x="8121044" y="1464395"/>
            <a:ext cx="2133898" cy="1988808"/>
            <a:chOff x="7677530" y="1583025"/>
            <a:chExt cx="2133898" cy="19888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70DB9B-0E6E-5018-0169-11A0A4E8F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7530" y="1952357"/>
              <a:ext cx="2133898" cy="161947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C6A87A-202F-D6E9-5019-F3C3C12935CD}"/>
                </a:ext>
              </a:extLst>
            </p:cNvPr>
            <p:cNvSpPr txBox="1"/>
            <p:nvPr/>
          </p:nvSpPr>
          <p:spPr>
            <a:xfrm>
              <a:off x="7677530" y="158302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/>
                <a:t>NFM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9BF9C6-71FE-79B8-AA5F-E156BB666635}"/>
              </a:ext>
            </a:extLst>
          </p:cNvPr>
          <p:cNvSpPr txBox="1"/>
          <p:nvPr/>
        </p:nvSpPr>
        <p:spPr>
          <a:xfrm>
            <a:off x="1067700" y="5308650"/>
            <a:ext cx="4046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(p)NFH: 0.50 nm, 0.20 nm3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(p)NFM: 3.00 nm, 2.00 nm3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35103-1D77-5E61-E3B4-240B7A89EB54}"/>
              </a:ext>
            </a:extLst>
          </p:cNvPr>
          <p:cNvSpPr txBox="1"/>
          <p:nvPr/>
        </p:nvSpPr>
        <p:spPr>
          <a:xfrm>
            <a:off x="4240582" y="4877763"/>
            <a:ext cx="40461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err="1"/>
              <a:t>Chi_max</a:t>
            </a:r>
            <a:r>
              <a:rPr lang="en-US" dirty="0"/>
              <a:t> = 3.00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Sigma = 0.025 c/nm2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T = 293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FE46C7-0B0B-F80E-D410-8095A3A49EF8}"/>
              </a:ext>
            </a:extLst>
          </p:cNvPr>
          <p:cNvSpPr txBox="1"/>
          <p:nvPr/>
        </p:nvSpPr>
        <p:spPr>
          <a:xfrm>
            <a:off x="1156616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-92.27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-0.143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CD4FD-1A04-22BB-D538-D4BB22621D2B}"/>
              </a:ext>
            </a:extLst>
          </p:cNvPr>
          <p:cNvSpPr txBox="1"/>
          <p:nvPr/>
        </p:nvSpPr>
        <p:spPr>
          <a:xfrm>
            <a:off x="3563524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-32.37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-0.050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F0319-C445-A26C-EDA6-C6945E503281}"/>
              </a:ext>
            </a:extLst>
          </p:cNvPr>
          <p:cNvSpPr txBox="1"/>
          <p:nvPr/>
        </p:nvSpPr>
        <p:spPr>
          <a:xfrm>
            <a:off x="5807057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-72.34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-0.165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1AA72-2B29-8B43-2CC7-425F415EB0B3}"/>
              </a:ext>
            </a:extLst>
          </p:cNvPr>
          <p:cNvSpPr txBox="1"/>
          <p:nvPr/>
        </p:nvSpPr>
        <p:spPr>
          <a:xfrm>
            <a:off x="8103277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-62.84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-0.143</a:t>
            </a:r>
          </a:p>
        </p:txBody>
      </p:sp>
    </p:spTree>
    <p:extLst>
      <p:ext uri="{BB962C8B-B14F-4D97-AF65-F5344CB8AC3E}">
        <p14:creationId xmlns:p14="http://schemas.microsoft.com/office/powerpoint/2010/main" val="149912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578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NF Collab Update –  Proposed Figures</vt:lpstr>
      <vt:lpstr>Research Question</vt:lpstr>
      <vt:lpstr>Model</vt:lpstr>
      <vt:lpstr>Proposed Figure 1</vt:lpstr>
      <vt:lpstr>Proposed Figure 2</vt:lpstr>
      <vt:lpstr>Conclusions</vt:lpstr>
      <vt:lpstr>SI Table of Contents</vt:lpstr>
      <vt:lpstr>Protein Charge Distribution</vt:lpstr>
      <vt:lpstr>Parameters</vt:lpstr>
      <vt:lpstr>pNFM Fitting (b/v)</vt:lpstr>
      <vt:lpstr>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33</cp:revision>
  <dcterms:created xsi:type="dcterms:W3CDTF">2022-03-28T18:43:16Z</dcterms:created>
  <dcterms:modified xsi:type="dcterms:W3CDTF">2023-07-12T09:24:30Z</dcterms:modified>
</cp:coreProperties>
</file>