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70" r:id="rId9"/>
    <p:sldId id="271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/cm2,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D25-2A72-492F-50C7-C967EF93A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7EE-3373-8622-2E82-335098D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(3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D7BB-0E99-FDE8-55DF-C8A1DB0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EC96-FDBF-B95E-2C84-AEFFE4283461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“Heat”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1AAB-FF28-5B21-D0ED-4BFD1946AFBD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iterate until “steady state”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65B33-7A50-3629-EF45-4D1D8307774C}"/>
              </a:ext>
            </a:extLst>
          </p:cNvPr>
          <p:cNvSpPr txBox="1"/>
          <p:nvPr/>
        </p:nvSpPr>
        <p:spPr>
          <a:xfrm>
            <a:off x="1158973" y="4686179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not met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AED19B8-3A67-5CAA-E6FD-DD65C6C1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2488165"/>
            <a:ext cx="26162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60ECA8-A3D1-FDB3-21BB-D97C4CEA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3" y="2488164"/>
            <a:ext cx="25546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29EE86-9DA5-F671-6ECE-99C78B7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" y="2472649"/>
            <a:ext cx="2616204" cy="1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1946930-9C3F-CB17-791D-E7B837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78" y="2488164"/>
            <a:ext cx="2616205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BBBF-F380-B640-D4F2-AA1A3391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2BF-C9A2-4ACD-8FC1-E057CDC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7261-C633-6242-90A1-F564051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D51-830A-8BA3-49DD-2769B4F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6"/>
            <a:ext cx="10515600" cy="3948043"/>
          </a:xfrm>
        </p:spPr>
        <p:txBody>
          <a:bodyPr>
            <a:normAutofit/>
          </a:bodyPr>
          <a:lstStyle/>
          <a:p>
            <a:r>
              <a:rPr lang="en-US" sz="2000" dirty="0"/>
              <a:t>So far, all uniform grid (space between points equal along line) finite difference</a:t>
            </a:r>
          </a:p>
          <a:p>
            <a:r>
              <a:rPr lang="en-US" sz="2000" dirty="0"/>
              <a:t>However, solution changes drastically at one interface and slowly at another (log function)</a:t>
            </a:r>
          </a:p>
          <a:p>
            <a:r>
              <a:rPr lang="en-US" sz="2000" dirty="0"/>
              <a:t>Finite difference is amenable to grid stretching, but must follow some rules</a:t>
            </a:r>
          </a:p>
          <a:p>
            <a:pPr lvl="1"/>
            <a:r>
              <a:rPr lang="en-US" sz="1600" dirty="0"/>
              <a:t>Mapping needs to be 1-to-1 (easy to accomplish)</a:t>
            </a:r>
          </a:p>
          <a:p>
            <a:pPr lvl="1"/>
            <a:r>
              <a:rPr lang="en-US" sz="1600" dirty="0"/>
              <a:t>Stretching must be smooth and continuous (adds some limitations)</a:t>
            </a:r>
          </a:p>
          <a:p>
            <a:pPr lvl="1"/>
            <a:r>
              <a:rPr lang="en-US" sz="1600" dirty="0"/>
              <a:t>For numerical accuracy, stretching function low slope when solution high slope (requires some expectation of solution)</a:t>
            </a:r>
          </a:p>
          <a:p>
            <a:r>
              <a:rPr lang="en-US" sz="2000" dirty="0"/>
              <a:t>For the remaining slides:</a:t>
            </a:r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669C3-6507-2110-8470-5681385D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73" y="5129913"/>
            <a:ext cx="3629940" cy="720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813F2-66FD-D5BF-0763-B058B523625D}"/>
              </a:ext>
            </a:extLst>
          </p:cNvPr>
          <p:cNvCxnSpPr/>
          <p:nvPr/>
        </p:nvCxnSpPr>
        <p:spPr>
          <a:xfrm>
            <a:off x="5397500" y="5541540"/>
            <a:ext cx="1397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2786CB-221C-3255-1D9A-3B13D3756B6B}"/>
              </a:ext>
            </a:extLst>
          </p:cNvPr>
          <p:cNvSpPr txBox="1"/>
          <p:nvPr/>
        </p:nvSpPr>
        <p:spPr>
          <a:xfrm>
            <a:off x="4980037" y="5131481"/>
            <a:ext cx="223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 = 0.08, D =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8CC5-65F1-55A2-3839-29DC701FD2F7}"/>
              </a:ext>
            </a:extLst>
          </p:cNvPr>
          <p:cNvSpPr txBox="1"/>
          <p:nvPr/>
        </p:nvSpPr>
        <p:spPr>
          <a:xfrm>
            <a:off x="1992443" y="6405606"/>
            <a:ext cx="35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do more in-depth explanations later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4E8232-3CF1-B852-F8C4-B71D85DC4359}"/>
              </a:ext>
            </a:extLst>
          </p:cNvPr>
          <p:cNvGrpSpPr/>
          <p:nvPr/>
        </p:nvGrpSpPr>
        <p:grpSpPr>
          <a:xfrm>
            <a:off x="7509154" y="4431451"/>
            <a:ext cx="3006446" cy="1842146"/>
            <a:chOff x="7525853" y="4620467"/>
            <a:chExt cx="3006446" cy="1842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50F166-CCDD-4666-E7F2-B63709F1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5853" y="4620467"/>
              <a:ext cx="3006446" cy="1842146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9D9CFA-7275-FFEF-8208-E205046DA0DF}"/>
                </a:ext>
              </a:extLst>
            </p:cNvPr>
            <p:cNvCxnSpPr/>
            <p:nvPr/>
          </p:nvCxnSpPr>
          <p:spPr>
            <a:xfrm>
              <a:off x="7704667" y="6079065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0D226-0969-1E16-3F55-B6F1C7EF4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0" y="5844402"/>
              <a:ext cx="524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EF85B6-F632-2ABE-4680-7869FE4F7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600806"/>
              <a:ext cx="829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71C67B-103C-A1B3-A092-C53C7363A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363740"/>
              <a:ext cx="1083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869E36-07C7-E20C-5B1E-C32D09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131481"/>
              <a:ext cx="1430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A9E09-6085-95D6-3F09-6B865C9533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4898073"/>
              <a:ext cx="2015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0B808-97E5-06CA-E7F4-8A0934A0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467" y="6079065"/>
              <a:ext cx="0" cy="23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75BF8-78D1-091C-A1D5-99B5512C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1934" y="5844402"/>
              <a:ext cx="0" cy="466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5D2CBD-4FF7-074F-66E3-5C69CC63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5609740"/>
              <a:ext cx="0" cy="70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A9EB29-694B-48C8-6935-7E08E755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5377482"/>
              <a:ext cx="0" cy="933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28610B-EF75-118D-A983-AC94F41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5533" y="5158367"/>
              <a:ext cx="0" cy="1152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0EED51-C3A0-A97C-F1DE-FDCBFB6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9733" y="4927597"/>
              <a:ext cx="0" cy="1383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6D9346-0619-CCAD-3FB5-49EF9BD035C6}"/>
              </a:ext>
            </a:extLst>
          </p:cNvPr>
          <p:cNvSpPr txBox="1"/>
          <p:nvPr/>
        </p:nvSpPr>
        <p:spPr>
          <a:xfrm>
            <a:off x="7472793" y="6301181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73EB7C-C2E3-2684-A2B2-0CC131E75049}"/>
              </a:ext>
            </a:extLst>
          </p:cNvPr>
          <p:cNvSpPr txBox="1"/>
          <p:nvPr/>
        </p:nvSpPr>
        <p:spPr>
          <a:xfrm>
            <a:off x="9096810" y="6310653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Coarse grid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5272F-7A5B-7AA3-2368-88AF8D6CBF7A}"/>
              </a:ext>
            </a:extLst>
          </p:cNvPr>
          <p:cNvSpPr txBox="1"/>
          <p:nvPr/>
        </p:nvSpPr>
        <p:spPr>
          <a:xfrm>
            <a:off x="1385220" y="5804318"/>
            <a:ext cx="40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 at one boundary, coarse at another</a:t>
            </a:r>
          </a:p>
        </p:txBody>
      </p:sp>
    </p:spTree>
    <p:extLst>
      <p:ext uri="{BB962C8B-B14F-4D97-AF65-F5344CB8AC3E}">
        <p14:creationId xmlns:p14="http://schemas.microsoft.com/office/powerpoint/2010/main" val="3624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5023-4573-F8E7-2A17-7AF829FE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C95A-90F3-EE7A-8D56-417C9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BC564CD1-82C0-EA4D-3C89-103B2A65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69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03D5C4B-4038-A9B4-9EE2-C74DD145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3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C2738025-F240-6B03-0474-41EA59EE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4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56204380-B1DE-6787-60C2-6A12EB7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3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53E399FB-05C2-90F8-4631-428986B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2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C3D3A-DC97-5C26-ED8A-DD38C037D533}"/>
              </a:ext>
            </a:extLst>
          </p:cNvPr>
          <p:cNvSpPr txBox="1"/>
          <p:nvPr/>
        </p:nvSpPr>
        <p:spPr>
          <a:xfrm>
            <a:off x="2286000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8B0-3FBD-9F53-1E92-15F483E64AA6}"/>
              </a:ext>
            </a:extLst>
          </p:cNvPr>
          <p:cNvSpPr txBox="1"/>
          <p:nvPr/>
        </p:nvSpPr>
        <p:spPr>
          <a:xfrm>
            <a:off x="2277535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3978-65C3-3EDC-D32C-A327A3287EAD}"/>
              </a:ext>
            </a:extLst>
          </p:cNvPr>
          <p:cNvSpPr txBox="1"/>
          <p:nvPr/>
        </p:nvSpPr>
        <p:spPr>
          <a:xfrm>
            <a:off x="2277533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BD60-9D9C-4CD8-06BC-92F2EEAD9573}"/>
              </a:ext>
            </a:extLst>
          </p:cNvPr>
          <p:cNvSpPr txBox="1"/>
          <p:nvPr/>
        </p:nvSpPr>
        <p:spPr>
          <a:xfrm>
            <a:off x="2277533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64B54-2E22-9E43-9BCF-65340B5312C6}"/>
              </a:ext>
            </a:extLst>
          </p:cNvPr>
          <p:cNvSpPr txBox="1"/>
          <p:nvPr/>
        </p:nvSpPr>
        <p:spPr>
          <a:xfrm>
            <a:off x="2184401" y="5975952"/>
            <a:ext cx="12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E9B9B-39E2-4933-7D8F-FC9AFE900909}"/>
              </a:ext>
            </a:extLst>
          </p:cNvPr>
          <p:cNvCxnSpPr>
            <a:cxnSpLocks/>
          </p:cNvCxnSpPr>
          <p:nvPr/>
        </p:nvCxnSpPr>
        <p:spPr>
          <a:xfrm>
            <a:off x="4656669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7C8-96AC-9C3B-068B-56EA971850A3}"/>
              </a:ext>
            </a:extLst>
          </p:cNvPr>
          <p:cNvSpPr txBox="1"/>
          <p:nvPr/>
        </p:nvSpPr>
        <p:spPr>
          <a:xfrm>
            <a:off x="5579532" y="2619092"/>
            <a:ext cx="5215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lines: grid points (like a number line)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Transition between coarse grid and fine grid occurs at the “knee” (red)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Fraction of points on either side of the knee is the same as N increases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accurate solution of highly changing potential at right boundary and gradual decay at left boundary</a:t>
            </a:r>
          </a:p>
        </p:txBody>
      </p:sp>
    </p:spTree>
    <p:extLst>
      <p:ext uri="{BB962C8B-B14F-4D97-AF65-F5344CB8AC3E}">
        <p14:creationId xmlns:p14="http://schemas.microsoft.com/office/powerpoint/2010/main" val="14896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analytical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244599" y="3219969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244599" y="4277973"/>
            <a:ext cx="6947401" cy="1395318"/>
            <a:chOff x="5134212" y="3794084"/>
            <a:chExt cx="6947401" cy="1395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812952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127066" y="4705092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127066" y="3794084"/>
              <a:ext cx="2954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plots,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096000" y="4912403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07408-F892-3741-7084-598D31A30CE1}"/>
              </a:ext>
            </a:extLst>
          </p:cNvPr>
          <p:cNvSpPr txBox="1"/>
          <p:nvPr/>
        </p:nvSpPr>
        <p:spPr>
          <a:xfrm>
            <a:off x="5244599" y="2364780"/>
            <a:ext cx="50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numerical solution using N=5000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2717-118B-9C48-D5F5-25AC96842749}"/>
              </a:ext>
            </a:extLst>
          </p:cNvPr>
          <p:cNvSpPr txBox="1"/>
          <p:nvPr/>
        </p:nvSpPr>
        <p:spPr>
          <a:xfrm>
            <a:off x="709041" y="1893133"/>
            <a:ext cx="41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Colors: Surface charge densities in </a:t>
            </a:r>
            <a:r>
              <a:rPr lang="en-US" sz="1600" dirty="0" err="1"/>
              <a:t>uC</a:t>
            </a:r>
            <a:r>
              <a:rPr lang="en-US" sz="1600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number of grid points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1" y="1541611"/>
            <a:ext cx="3347104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11" y="3590171"/>
            <a:ext cx="3211537" cy="2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5" y="1559682"/>
            <a:ext cx="3347103" cy="23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1" y="3598693"/>
            <a:ext cx="3229563" cy="23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7884005" y="1122622"/>
            <a:ext cx="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Analytical: 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0BDF-5D02-13AC-BC1D-8341820DD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637" y="1122622"/>
            <a:ext cx="3187028" cy="32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C17FF-BE22-3164-4E57-0CECAFDF297E}"/>
              </a:ext>
            </a:extLst>
          </p:cNvPr>
          <p:cNvSpPr txBox="1"/>
          <p:nvPr/>
        </p:nvSpPr>
        <p:spPr>
          <a:xfrm>
            <a:off x="3417624" y="6063744"/>
            <a:ext cx="731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met; for higher surface charge densities, more points needed (can also change mapping function but keeping the same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696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3)</vt:lpstr>
      <vt:lpstr>Previous attempts (2 of 3)</vt:lpstr>
      <vt:lpstr>Previous attempts (3 of 3)</vt:lpstr>
      <vt:lpstr>Non-uniform grid</vt:lpstr>
      <vt:lpstr>Examples</vt:lpstr>
      <vt:lpstr>Comparison with analytical results</vt:lpstr>
      <vt:lpstr>Effect of number of grid points (N)</vt:lpstr>
      <vt:lpstr>Uneven grid (Lx, left)</vt:lpstr>
      <vt:lpstr>Uneven grid (Lx, right)</vt:lpstr>
      <vt:lpstr>Uneven grid + homo “polymer” (neg/pos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34</cp:revision>
  <dcterms:created xsi:type="dcterms:W3CDTF">2022-03-28T18:43:16Z</dcterms:created>
  <dcterms:modified xsi:type="dcterms:W3CDTF">2024-10-19T03:56:40Z</dcterms:modified>
</cp:coreProperties>
</file>