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[WIP] NF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updated: 01/12/2024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5B72-430C-9180-300F-4543AF98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287250" cy="800128"/>
          </a:xfrm>
        </p:spPr>
        <p:txBody>
          <a:bodyPr>
            <a:norm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8A3DB-DB2C-BEB7-388D-3EA08E61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95DE01-3686-8D4C-EF81-3F9D23E4F520}"/>
              </a:ext>
            </a:extLst>
          </p:cNvPr>
          <p:cNvGrpSpPr/>
          <p:nvPr/>
        </p:nvGrpSpPr>
        <p:grpSpPr>
          <a:xfrm>
            <a:off x="3002788" y="4971009"/>
            <a:ext cx="6510912" cy="1611667"/>
            <a:chOff x="5155438" y="5061492"/>
            <a:chExt cx="5110627" cy="1265050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66A97EA1-1932-D12E-1E2B-87AE5F624A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84583"/>
            <a:stretch/>
          </p:blipFill>
          <p:spPr bwMode="auto">
            <a:xfrm>
              <a:off x="5155439" y="5061492"/>
              <a:ext cx="5110626" cy="190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>
              <a:extLst>
                <a:ext uri="{FF2B5EF4-FFF2-40B4-BE49-F238E27FC236}">
                  <a16:creationId xmlns:a16="http://schemas.microsoft.com/office/drawing/2014/main" id="{ADC66054-FEB1-6911-7E92-646DA5906D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568"/>
            <a:stretch/>
          </p:blipFill>
          <p:spPr bwMode="auto">
            <a:xfrm>
              <a:off x="5155438" y="5308599"/>
              <a:ext cx="5110627" cy="1017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746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1170-0191-9B8E-B434-07BB3EB1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pNFH</a:t>
            </a:r>
            <a:r>
              <a:rPr lang="en-US" dirty="0"/>
              <a:t> Options: Why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2F98F4-7B82-DE0D-2D14-7FCBB6CD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122E7C-1E25-25DB-07E5-DCE7D0F5A45E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Option 2 changes F-H of Proline (increase) in </a:t>
            </a:r>
            <a:r>
              <a:rPr lang="en-US" dirty="0" err="1"/>
              <a:t>pNFH</a:t>
            </a:r>
            <a:endParaRPr lang="en-US" dirty="0"/>
          </a:p>
          <a:p>
            <a:pPr lvl="1"/>
            <a:r>
              <a:rPr lang="en-US" dirty="0"/>
              <a:t>Originally because </a:t>
            </a:r>
            <a:r>
              <a:rPr lang="en-US" dirty="0" err="1"/>
              <a:t>Zhulina</a:t>
            </a:r>
            <a:r>
              <a:rPr lang="en-US" dirty="0"/>
              <a:t> made P hydrophobic and </a:t>
            </a:r>
            <a:r>
              <a:rPr lang="en-US" dirty="0" err="1"/>
              <a:t>expts</a:t>
            </a:r>
            <a:r>
              <a:rPr lang="en-US" dirty="0"/>
              <a:t> reported P </a:t>
            </a:r>
            <a:r>
              <a:rPr lang="en-US" dirty="0" err="1"/>
              <a:t>hydrophillic</a:t>
            </a:r>
            <a:endParaRPr lang="en-US" dirty="0"/>
          </a:p>
          <a:p>
            <a:r>
              <a:rPr lang="en-US" dirty="0"/>
              <a:t>Option 2 height response closest to </a:t>
            </a:r>
            <a:r>
              <a:rPr lang="en-US" dirty="0" err="1"/>
              <a:t>exptl</a:t>
            </a:r>
            <a:r>
              <a:rPr lang="en-US" dirty="0"/>
              <a:t> values in all testing</a:t>
            </a:r>
          </a:p>
          <a:p>
            <a:pPr lvl="1"/>
            <a:r>
              <a:rPr lang="en-US" dirty="0"/>
              <a:t>Phosphorylation may change F-H of </a:t>
            </a:r>
            <a:r>
              <a:rPr lang="en-US" dirty="0" err="1"/>
              <a:t>KsP</a:t>
            </a:r>
            <a:r>
              <a:rPr lang="en-US" dirty="0"/>
              <a:t> units</a:t>
            </a:r>
          </a:p>
          <a:p>
            <a:pPr lvl="1"/>
            <a:r>
              <a:rPr lang="en-US" dirty="0"/>
              <a:t>More rigorous method is to change F-H of phosphorylated s/t instead of 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1786C8-28A5-85A3-9FF2-F76AAC713634}"/>
              </a:ext>
            </a:extLst>
          </p:cNvPr>
          <p:cNvGrpSpPr/>
          <p:nvPr/>
        </p:nvGrpSpPr>
        <p:grpSpPr>
          <a:xfrm>
            <a:off x="1066799" y="4306818"/>
            <a:ext cx="9353552" cy="2551182"/>
            <a:chOff x="1066799" y="3225661"/>
            <a:chExt cx="9353552" cy="255118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38E499E-5C3F-CC45-A834-7DE6973B18DB}"/>
                </a:ext>
              </a:extLst>
            </p:cNvPr>
            <p:cNvGrpSpPr/>
            <p:nvPr/>
          </p:nvGrpSpPr>
          <p:grpSpPr>
            <a:xfrm>
              <a:off x="1314451" y="3225661"/>
              <a:ext cx="9105900" cy="2551182"/>
              <a:chOff x="1181101" y="2890768"/>
              <a:chExt cx="9105900" cy="2551182"/>
            </a:xfrm>
          </p:grpSpPr>
          <p:pic>
            <p:nvPicPr>
              <p:cNvPr id="6146" name="Picture 2">
                <a:extLst>
                  <a:ext uri="{FF2B5EF4-FFF2-40B4-BE49-F238E27FC236}">
                    <a16:creationId xmlns:a16="http://schemas.microsoft.com/office/drawing/2014/main" id="{B134C198-B1B8-0C08-1DB7-ED4CB07C26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4629"/>
              <a:stretch/>
            </p:blipFill>
            <p:spPr bwMode="auto">
              <a:xfrm>
                <a:off x="1181101" y="2890768"/>
                <a:ext cx="9105900" cy="3382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B5F9D72-4155-3200-CF6D-FE8973335D50}"/>
                  </a:ext>
                </a:extLst>
              </p:cNvPr>
              <p:cNvGrpSpPr/>
              <p:nvPr/>
            </p:nvGrpSpPr>
            <p:grpSpPr>
              <a:xfrm>
                <a:off x="1181101" y="3228975"/>
                <a:ext cx="8940113" cy="2212975"/>
                <a:chOff x="5155438" y="5061492"/>
                <a:chExt cx="5110627" cy="1265050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2473DE02-F7B8-7B44-0960-AB1DCECF2B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" b="84583"/>
                <a:stretch/>
              </p:blipFill>
              <p:spPr bwMode="auto">
                <a:xfrm>
                  <a:off x="5155439" y="5061492"/>
                  <a:ext cx="5110626" cy="1903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" name="Picture 8">
                  <a:extLst>
                    <a:ext uri="{FF2B5EF4-FFF2-40B4-BE49-F238E27FC236}">
                      <a16:creationId xmlns:a16="http://schemas.microsoft.com/office/drawing/2014/main" id="{2B490AEE-F8C5-89DC-60B4-BD1B1AEF1E0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568"/>
                <a:stretch/>
              </p:blipFill>
              <p:spPr bwMode="auto">
                <a:xfrm>
                  <a:off x="5155438" y="5308599"/>
                  <a:ext cx="5110627" cy="10179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81E6B0-BC76-EC4B-78D8-74E1C0E31DF6}"/>
                </a:ext>
              </a:extLst>
            </p:cNvPr>
            <p:cNvSpPr/>
            <p:nvPr/>
          </p:nvSpPr>
          <p:spPr>
            <a:xfrm>
              <a:off x="1066801" y="3225661"/>
              <a:ext cx="946836" cy="3330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Proline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B61C0F-DF9E-E8E3-A183-52302F99F6C1}"/>
                </a:ext>
              </a:extLst>
            </p:cNvPr>
            <p:cNvSpPr/>
            <p:nvPr/>
          </p:nvSpPr>
          <p:spPr>
            <a:xfrm>
              <a:off x="1066799" y="3578370"/>
              <a:ext cx="1323976" cy="3330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Phos sites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019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CF599-CB1B-2DC2-5328-CB34F4243BF5}"/>
              </a:ext>
            </a:extLst>
          </p:cNvPr>
          <p:cNvGrpSpPr/>
          <p:nvPr/>
        </p:nvGrpSpPr>
        <p:grpSpPr>
          <a:xfrm>
            <a:off x="1713997" y="1973478"/>
            <a:ext cx="9847483" cy="2170958"/>
            <a:chOff x="1482291" y="4099527"/>
            <a:chExt cx="9064587" cy="1998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34673-1DF3-7429-F19B-58CB18494CC9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B983F8C-1386-0455-077F-26EA1FCF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1CD5E-469B-1939-3547-E449B4AA9C5B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7349065" y="428762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7349066" y="5024292"/>
              <a:ext cx="3197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7349065" y="570927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A803E02-1AC5-3AF2-AF62-8423DD9FA1C1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Coarse-graining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 to NF (e.g. </a:t>
            </a:r>
            <a:r>
              <a:rPr lang="en-US" dirty="0" err="1"/>
              <a:t>pNFH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B5B35A0-8DE2-80AE-CBDB-BE81A42C7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29" y="4229100"/>
            <a:ext cx="3384337" cy="252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3644CDE-319B-7260-2862-8C78E13D28BE}"/>
              </a:ext>
            </a:extLst>
          </p:cNvPr>
          <p:cNvGrpSpPr/>
          <p:nvPr/>
        </p:nvGrpSpPr>
        <p:grpSpPr>
          <a:xfrm>
            <a:off x="5155438" y="4744683"/>
            <a:ext cx="6510912" cy="1611667"/>
            <a:chOff x="5155438" y="5061492"/>
            <a:chExt cx="5110627" cy="1265050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9D8E2DA7-BA4D-5FD4-6B28-30C4A5169D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84583"/>
            <a:stretch/>
          </p:blipFill>
          <p:spPr bwMode="auto">
            <a:xfrm>
              <a:off x="5155439" y="5061492"/>
              <a:ext cx="5110626" cy="190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5830B06-9941-9822-8235-6D3D57373D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568"/>
            <a:stretch/>
          </p:blipFill>
          <p:spPr bwMode="auto">
            <a:xfrm>
              <a:off x="5155438" y="5308599"/>
              <a:ext cx="5110627" cy="1017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0C7B0FB-D364-2241-405B-C0B6910514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05" b="378"/>
          <a:stretch/>
        </p:blipFill>
        <p:spPr>
          <a:xfrm>
            <a:off x="3510548" y="1600084"/>
            <a:ext cx="5170904" cy="198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AE7B6-0D99-6BF7-9D22-0DB7141790F0}"/>
              </a:ext>
            </a:extLst>
          </p:cNvPr>
          <p:cNvSpPr txBox="1"/>
          <p:nvPr/>
        </p:nvSpPr>
        <p:spPr>
          <a:xfrm>
            <a:off x="7971367" y="5200921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2: Pr040 b60v10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6F1B4-9477-615A-7D80-C335C41CB426}"/>
              </a:ext>
            </a:extLst>
          </p:cNvPr>
          <p:cNvSpPr txBox="1"/>
          <p:nvPr/>
        </p:nvSpPr>
        <p:spPr>
          <a:xfrm>
            <a:off x="7971367" y="1995771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1: b60v15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152CC1-966B-D1C9-4EB3-AEEDCF3E8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76"/>
          <a:stretch/>
        </p:blipFill>
        <p:spPr bwMode="auto">
          <a:xfrm>
            <a:off x="5324476" y="1149905"/>
            <a:ext cx="2469089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0888F7-7FF9-1DD3-582B-531D398E616C}"/>
              </a:ext>
            </a:extLst>
          </p:cNvPr>
          <p:cNvSpPr/>
          <p:nvPr/>
        </p:nvSpPr>
        <p:spPr>
          <a:xfrm>
            <a:off x="8410575" y="5953125"/>
            <a:ext cx="2809875" cy="619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 on pHPr040D2/10 only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9C757AC-07CF-F64C-E6DF-BEA017341F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24"/>
          <a:stretch/>
        </p:blipFill>
        <p:spPr bwMode="auto">
          <a:xfrm>
            <a:off x="131232" y="2629129"/>
            <a:ext cx="5193244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C1B1-E5BC-E498-0F62-109F6812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2B724-F553-E9FB-1E36-6AE861F7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07496E3-9CAB-26A8-FBFB-CFFB38AB2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03" y="2043306"/>
            <a:ext cx="4435068" cy="320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299220D-6608-9E79-778B-F308954F095E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9CB42B-EA80-2FAC-451F-61541114DFD6}"/>
              </a:ext>
            </a:extLst>
          </p:cNvPr>
          <p:cNvGrpSpPr/>
          <p:nvPr/>
        </p:nvGrpSpPr>
        <p:grpSpPr>
          <a:xfrm>
            <a:off x="5791562" y="1338332"/>
            <a:ext cx="2852737" cy="2205014"/>
            <a:chOff x="5311198" y="1081157"/>
            <a:chExt cx="2852737" cy="2205014"/>
          </a:xfrm>
        </p:grpSpPr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53E5BB20-FF45-BC59-9DE9-58C45D45C1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1198" y="1081157"/>
              <a:ext cx="2852737" cy="2205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35CDF-EAA6-54AB-1D5A-12FFAAA19BAD}"/>
                </a:ext>
              </a:extLst>
            </p:cNvPr>
            <p:cNvSpPr txBox="1"/>
            <p:nvPr/>
          </p:nvSpPr>
          <p:spPr>
            <a:xfrm>
              <a:off x="6096000" y="1362075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D55808-492E-5A65-BFB5-1145C67A7DE4}"/>
              </a:ext>
            </a:extLst>
          </p:cNvPr>
          <p:cNvGrpSpPr/>
          <p:nvPr/>
        </p:nvGrpSpPr>
        <p:grpSpPr>
          <a:xfrm>
            <a:off x="8739549" y="1338332"/>
            <a:ext cx="2852737" cy="2205014"/>
            <a:chOff x="8163935" y="1081157"/>
            <a:chExt cx="2852737" cy="2205014"/>
          </a:xfrm>
        </p:grpSpPr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E51D5379-DE37-AF51-E2AE-0C2E33ACA6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3935" y="1081157"/>
              <a:ext cx="2852737" cy="2205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0016D2-3F7B-94FC-EFB6-FBA168131EEB}"/>
                </a:ext>
              </a:extLst>
            </p:cNvPr>
            <p:cNvSpPr txBox="1"/>
            <p:nvPr/>
          </p:nvSpPr>
          <p:spPr>
            <a:xfrm>
              <a:off x="8948737" y="1362075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3FC7071B-FA94-D57A-AE9D-9C2022815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809" y="5304014"/>
            <a:ext cx="2162823" cy="155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820BD1C-ACA6-9361-ECCC-551F0EEC5588}"/>
              </a:ext>
            </a:extLst>
          </p:cNvPr>
          <p:cNvGrpSpPr/>
          <p:nvPr/>
        </p:nvGrpSpPr>
        <p:grpSpPr>
          <a:xfrm>
            <a:off x="5757862" y="3148418"/>
            <a:ext cx="2852738" cy="2205015"/>
            <a:chOff x="5757862" y="3148418"/>
            <a:chExt cx="2852738" cy="2205015"/>
          </a:xfrm>
        </p:grpSpPr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5118B868-3A20-B230-EDA1-42416D9E2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7862" y="3148418"/>
              <a:ext cx="2852738" cy="2205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2A83D8-7424-4A6E-EDC4-994F4B1B811A}"/>
                </a:ext>
              </a:extLst>
            </p:cNvPr>
            <p:cNvSpPr txBox="1"/>
            <p:nvPr/>
          </p:nvSpPr>
          <p:spPr>
            <a:xfrm>
              <a:off x="6576364" y="3407834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78671C-B7B6-F06B-3A3A-AB354615BB06}"/>
              </a:ext>
            </a:extLst>
          </p:cNvPr>
          <p:cNvGrpSpPr/>
          <p:nvPr/>
        </p:nvGrpSpPr>
        <p:grpSpPr>
          <a:xfrm>
            <a:off x="8739549" y="3148417"/>
            <a:ext cx="2852739" cy="2205016"/>
            <a:chOff x="8739549" y="3148417"/>
            <a:chExt cx="2852739" cy="2205016"/>
          </a:xfrm>
        </p:grpSpPr>
        <p:pic>
          <p:nvPicPr>
            <p:cNvPr id="5130" name="Picture 10">
              <a:extLst>
                <a:ext uri="{FF2B5EF4-FFF2-40B4-BE49-F238E27FC236}">
                  <a16:creationId xmlns:a16="http://schemas.microsoft.com/office/drawing/2014/main" id="{D4B729F6-6BC8-2597-239C-C96DA36B40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549" y="3148417"/>
              <a:ext cx="2852739" cy="2205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5A68FE-F7E8-BC4D-96E0-2A00686C3027}"/>
                </a:ext>
              </a:extLst>
            </p:cNvPr>
            <p:cNvSpPr txBox="1"/>
            <p:nvPr/>
          </p:nvSpPr>
          <p:spPr>
            <a:xfrm>
              <a:off x="9524351" y="3416551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43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B44A-D7F2-4931-D8A0-B05F7297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2B2DB3-22ED-D27D-809C-CEE2D613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B462CC9-CDE1-3B78-13F6-1ED0154C5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93" y="2525458"/>
            <a:ext cx="3618658" cy="261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B6DE422-F25E-FB4B-DD3B-85E13D8DE93B}"/>
              </a:ext>
            </a:extLst>
          </p:cNvPr>
          <p:cNvGrpSpPr/>
          <p:nvPr/>
        </p:nvGrpSpPr>
        <p:grpSpPr>
          <a:xfrm>
            <a:off x="4333518" y="2525458"/>
            <a:ext cx="3384652" cy="2616156"/>
            <a:chOff x="5369752" y="142807"/>
            <a:chExt cx="3109914" cy="2403798"/>
          </a:xfrm>
        </p:grpSpPr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2D921732-F8ED-3F86-C573-84BA13342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9752" y="142807"/>
              <a:ext cx="3109914" cy="2403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EAB834-7233-1363-D314-D5CC21955409}"/>
                </a:ext>
              </a:extLst>
            </p:cNvPr>
            <p:cNvSpPr txBox="1"/>
            <p:nvPr/>
          </p:nvSpPr>
          <p:spPr>
            <a:xfrm>
              <a:off x="6417782" y="390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26865A0-BF77-206F-F667-E927C15D875A}"/>
              </a:ext>
            </a:extLst>
          </p:cNvPr>
          <p:cNvGrpSpPr/>
          <p:nvPr/>
        </p:nvGrpSpPr>
        <p:grpSpPr>
          <a:xfrm>
            <a:off x="7969148" y="2525458"/>
            <a:ext cx="3384652" cy="2616156"/>
            <a:chOff x="3674846" y="4320986"/>
            <a:chExt cx="2937510" cy="2270539"/>
          </a:xfrm>
        </p:grpSpPr>
        <p:pic>
          <p:nvPicPr>
            <p:cNvPr id="18" name="Picture 14">
              <a:extLst>
                <a:ext uri="{FF2B5EF4-FFF2-40B4-BE49-F238E27FC236}">
                  <a16:creationId xmlns:a16="http://schemas.microsoft.com/office/drawing/2014/main" id="{246952E5-18AC-C108-AF28-D56C2ED291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846" y="4320986"/>
              <a:ext cx="2937510" cy="2270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C4B485-B6A5-9EBB-1632-5A4126F1E302}"/>
                </a:ext>
              </a:extLst>
            </p:cNvPr>
            <p:cNvSpPr txBox="1"/>
            <p:nvPr/>
          </p:nvSpPr>
          <p:spPr>
            <a:xfrm>
              <a:off x="4794397" y="4469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7</a:t>
              </a:r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D5ED385-FDA4-7883-A6E7-C61E86BE1B5A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Shoulder in density distribution due to bimodal charge distribution</a:t>
            </a:r>
          </a:p>
          <a:p>
            <a:pPr lvl="1"/>
            <a:r>
              <a:rPr lang="en-US" dirty="0"/>
              <a:t>Fraction of chains in inner while rest in outer layer (fraction in inner layer decreases as screening decreases)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EED208-D3D1-1820-4976-FE3848369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768" y="5224586"/>
            <a:ext cx="5964151" cy="163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55DE1A-A487-C6E6-1478-67F8A823BADE}"/>
              </a:ext>
            </a:extLst>
          </p:cNvPr>
          <p:cNvCxnSpPr>
            <a:cxnSpLocks/>
          </p:cNvCxnSpPr>
          <p:nvPr/>
        </p:nvCxnSpPr>
        <p:spPr>
          <a:xfrm flipV="1">
            <a:off x="4848225" y="4867257"/>
            <a:ext cx="171450" cy="997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C0C881-84E6-096E-7193-50626015E4C8}"/>
              </a:ext>
            </a:extLst>
          </p:cNvPr>
          <p:cNvCxnSpPr>
            <a:cxnSpLocks/>
          </p:cNvCxnSpPr>
          <p:nvPr/>
        </p:nvCxnSpPr>
        <p:spPr>
          <a:xfrm flipV="1">
            <a:off x="7451470" y="4867257"/>
            <a:ext cx="907700" cy="908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5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46AC-7E72-A555-19BF-3EA7DDED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NFH(D2)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F8F74B-90E6-2E17-9581-73EC6821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8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5AB686-37F6-C18C-3E4D-C1964CCB31C8}"/>
              </a:ext>
            </a:extLst>
          </p:cNvPr>
          <p:cNvGrpSpPr/>
          <p:nvPr/>
        </p:nvGrpSpPr>
        <p:grpSpPr>
          <a:xfrm>
            <a:off x="3282677" y="4411089"/>
            <a:ext cx="5824993" cy="2446911"/>
            <a:chOff x="1042532" y="2423046"/>
            <a:chExt cx="5824993" cy="2446911"/>
          </a:xfrm>
        </p:grpSpPr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B09AC93E-C722-A661-AFB0-2E00070807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532" y="2423046"/>
              <a:ext cx="5824993" cy="2446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C33686A-6CD6-8E6D-5F66-8595438A7BD5}"/>
                </a:ext>
              </a:extLst>
            </p:cNvPr>
            <p:cNvGrpSpPr/>
            <p:nvPr/>
          </p:nvGrpSpPr>
          <p:grpSpPr>
            <a:xfrm>
              <a:off x="2074287" y="2861048"/>
              <a:ext cx="3433325" cy="1154786"/>
              <a:chOff x="6696635" y="1773370"/>
              <a:chExt cx="3433325" cy="115478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6E9365-1A18-7F3A-AE24-491F44C8241A}"/>
                  </a:ext>
                </a:extLst>
              </p:cNvPr>
              <p:cNvSpPr txBox="1"/>
              <p:nvPr/>
            </p:nvSpPr>
            <p:spPr>
              <a:xfrm>
                <a:off x="7028329" y="1773370"/>
                <a:ext cx="89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NFH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449321-071F-84EC-F649-E90031DD6D24}"/>
                  </a:ext>
                </a:extLst>
              </p:cNvPr>
              <p:cNvSpPr txBox="1"/>
              <p:nvPr/>
            </p:nvSpPr>
            <p:spPr>
              <a:xfrm>
                <a:off x="7377672" y="2558824"/>
                <a:ext cx="89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NFHD2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DC0E9D1-4832-2071-2604-12B8E5E569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6635" y="2743490"/>
                <a:ext cx="69115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F717E59-5F8B-D34A-2352-7B07CD87F9BA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759388" y="1958036"/>
                <a:ext cx="26894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F63435C-C8A6-D7BD-5A54-D598D0613A5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8274142" y="2743490"/>
                <a:ext cx="185581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A542E35-063E-3EBB-6B51-9611CEE409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6296" y="1955149"/>
                <a:ext cx="2214723" cy="157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750A4E-D70C-997F-12CA-CBCA5D9E8946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Height increase from loss of oppositely charged region </a:t>
            </a:r>
          </a:p>
          <a:p>
            <a:pPr lvl="1"/>
            <a:r>
              <a:rPr lang="en-US" dirty="0"/>
              <a:t>Note: Large decrease in brush volume due to lower D2 grafting density (in addition to loss of monomers): 0.03010 </a:t>
            </a:r>
            <a:r>
              <a:rPr lang="en-US" dirty="0">
                <a:sym typeface="Wingdings" panose="05000000000000000000" pitchFamily="2" charset="2"/>
              </a:rPr>
              <a:t> 0.01854 c/nm2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9A9C79-2B81-FCD5-B0DB-BECEB42E1E4A}"/>
              </a:ext>
            </a:extLst>
          </p:cNvPr>
          <p:cNvGrpSpPr/>
          <p:nvPr/>
        </p:nvGrpSpPr>
        <p:grpSpPr>
          <a:xfrm>
            <a:off x="2909116" y="2515230"/>
            <a:ext cx="6924675" cy="1817726"/>
            <a:chOff x="2185785" y="1608079"/>
            <a:chExt cx="6924675" cy="1817726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95F16A2D-092A-C28E-7D11-EE7322441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5785" y="1752583"/>
              <a:ext cx="6924675" cy="167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FF3488-41A5-8B19-81CD-57F4EA24894F}"/>
                </a:ext>
              </a:extLst>
            </p:cNvPr>
            <p:cNvSpPr/>
            <p:nvPr/>
          </p:nvSpPr>
          <p:spPr>
            <a:xfrm>
              <a:off x="2688649" y="1847850"/>
              <a:ext cx="426026" cy="111806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E7BE38-D2A2-FF84-949B-BC1CC26ACDE9}"/>
                </a:ext>
              </a:extLst>
            </p:cNvPr>
            <p:cNvSpPr txBox="1"/>
            <p:nvPr/>
          </p:nvSpPr>
          <p:spPr>
            <a:xfrm>
              <a:off x="3146969" y="1608079"/>
              <a:ext cx="2353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Approximate D2 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18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7215-559A-C3D0-8516-BCDF0CBD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pNFH</a:t>
            </a:r>
            <a:r>
              <a:rPr lang="en-US" dirty="0"/>
              <a:t>(D2) Option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388C0F-15A0-7138-FEBA-D6A94241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6A9A94-8932-B05B-C38B-DFBE459587B2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Outer layer formed by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2BDFBE8-D064-2CFA-AED7-04412C5B4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70" y="2052401"/>
            <a:ext cx="3518280" cy="276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6BB36D1-5E92-45B4-243A-B6D3BB1EEC69}"/>
              </a:ext>
            </a:extLst>
          </p:cNvPr>
          <p:cNvGrpSpPr/>
          <p:nvPr/>
        </p:nvGrpSpPr>
        <p:grpSpPr>
          <a:xfrm>
            <a:off x="3002788" y="4971009"/>
            <a:ext cx="6510912" cy="1611667"/>
            <a:chOff x="5155438" y="5061492"/>
            <a:chExt cx="5110627" cy="1265050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600810A8-6DB8-5D93-35DA-94404BF5C2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84583"/>
            <a:stretch/>
          </p:blipFill>
          <p:spPr bwMode="auto">
            <a:xfrm>
              <a:off x="5155439" y="5061492"/>
              <a:ext cx="5110626" cy="190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2EABB3F6-3B88-5AC2-6A54-BFDB696611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568"/>
            <a:stretch/>
          </p:blipFill>
          <p:spPr bwMode="auto">
            <a:xfrm>
              <a:off x="5155438" y="5308599"/>
              <a:ext cx="5110627" cy="1017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903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1019</TotalTime>
  <Words>301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[WIP] NF Results</vt:lpstr>
      <vt:lpstr>System</vt:lpstr>
      <vt:lpstr>Model</vt:lpstr>
      <vt:lpstr>Method</vt:lpstr>
      <vt:lpstr>Results</vt:lpstr>
      <vt:lpstr>NFL</vt:lpstr>
      <vt:lpstr>NFM</vt:lpstr>
      <vt:lpstr>NFH(D2)</vt:lpstr>
      <vt:lpstr>pNFH(D2) Option 1</vt:lpstr>
      <vt:lpstr>pNFH Option 2</vt:lpstr>
      <vt:lpstr>pNFH Options: Why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13</cp:revision>
  <dcterms:created xsi:type="dcterms:W3CDTF">2023-12-14T00:46:32Z</dcterms:created>
  <dcterms:modified xsi:type="dcterms:W3CDTF">2024-01-13T01:47:33Z</dcterms:modified>
</cp:coreProperties>
</file>