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82" r:id="rId9"/>
    <p:sldId id="270" r:id="rId10"/>
    <p:sldId id="268" r:id="rId11"/>
    <p:sldId id="269" r:id="rId12"/>
    <p:sldId id="272" r:id="rId13"/>
    <p:sldId id="257" r:id="rId14"/>
    <p:sldId id="273" r:id="rId15"/>
    <p:sldId id="278" r:id="rId16"/>
    <p:sldId id="276" r:id="rId17"/>
    <p:sldId id="277" r:id="rId18"/>
    <p:sldId id="279" r:id="rId19"/>
    <p:sldId id="280" r:id="rId20"/>
    <p:sldId id="281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96C9-87D6-4397-8274-514E510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5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110722"/>
            <a:ext cx="10010775" cy="2387600"/>
          </a:xfrm>
        </p:spPr>
        <p:txBody>
          <a:bodyPr/>
          <a:lstStyle/>
          <a:p>
            <a:r>
              <a:rPr lang="en-US" dirty="0"/>
              <a:t>Polymer SCFT for Studying Ionomer Morphology in PEMFCs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1399043"/>
            <a:ext cx="67680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Model: “grafting substrate” is the “bulk” thin film. Sidechains are uniformly tethered to the surface.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Polymer density distributions illustrates the effect of Pt surface charge density on thin-film morphology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As charge increases, the degree of polymer poisoning increases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The vast majority of the density near Pt is composed of SO3− (dashed)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However, this model does not account for the rest of the film (e.g., elasticity of the ionomer backbones)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6" y="1161037"/>
            <a:ext cx="2488376" cy="81253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559624" y="4202103"/>
            <a:ext cx="4036302" cy="251937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7" y="2049418"/>
            <a:ext cx="2772795" cy="22689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8F882E8-781E-A35C-B4E3-69FF697286F7}"/>
              </a:ext>
            </a:extLst>
          </p:cNvPr>
          <p:cNvGrpSpPr/>
          <p:nvPr/>
        </p:nvGrpSpPr>
        <p:grpSpPr>
          <a:xfrm>
            <a:off x="951959" y="1756482"/>
            <a:ext cx="2385552" cy="318210"/>
            <a:chOff x="951959" y="1756482"/>
            <a:chExt cx="2385552" cy="31821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D487D0E-287C-7EFF-D499-AE2B72FFFF09}"/>
                </a:ext>
              </a:extLst>
            </p:cNvPr>
            <p:cNvSpPr/>
            <p:nvPr/>
          </p:nvSpPr>
          <p:spPr>
            <a:xfrm rot="8201533">
              <a:off x="951959" y="1756482"/>
              <a:ext cx="92958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3E477A8-AA07-DFF0-356D-FED73836EF14}"/>
                </a:ext>
              </a:extLst>
            </p:cNvPr>
            <p:cNvSpPr/>
            <p:nvPr/>
          </p:nvSpPr>
          <p:spPr>
            <a:xfrm rot="8201533">
              <a:off x="1860113" y="1862427"/>
              <a:ext cx="39812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84D84D5-C74B-60A3-1289-ECCC54462B72}"/>
                </a:ext>
              </a:extLst>
            </p:cNvPr>
            <p:cNvSpPr/>
            <p:nvPr/>
          </p:nvSpPr>
          <p:spPr>
            <a:xfrm rot="8808408">
              <a:off x="2372291" y="1948296"/>
              <a:ext cx="965220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97BDFB-244F-468E-8750-C947882E8A22}"/>
              </a:ext>
            </a:extLst>
          </p:cNvPr>
          <p:cNvGrpSpPr/>
          <p:nvPr/>
        </p:nvGrpSpPr>
        <p:grpSpPr>
          <a:xfrm>
            <a:off x="26522" y="1438646"/>
            <a:ext cx="5676409" cy="2953730"/>
            <a:chOff x="26522" y="1438646"/>
            <a:chExt cx="5676409" cy="29537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55EE113-25FC-50E9-22AD-C1E4AE5CDB0B}"/>
              </a:ext>
            </a:extLst>
          </p:cNvPr>
          <p:cNvGrpSpPr/>
          <p:nvPr/>
        </p:nvGrpSpPr>
        <p:grpSpPr>
          <a:xfrm>
            <a:off x="3745736" y="1909483"/>
            <a:ext cx="1437561" cy="4225362"/>
            <a:chOff x="3745736" y="1909483"/>
            <a:chExt cx="1437561" cy="422536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5F84BCF-ADE2-F2DA-58C2-4A9EC663A435}"/>
                </a:ext>
              </a:extLst>
            </p:cNvPr>
            <p:cNvSpPr/>
            <p:nvPr/>
          </p:nvSpPr>
          <p:spPr>
            <a:xfrm>
              <a:off x="4169818" y="5115539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3C74A24-5292-A522-5CFF-159E11B4F9B7}"/>
                </a:ext>
              </a:extLst>
            </p:cNvPr>
            <p:cNvSpPr txBox="1"/>
            <p:nvPr/>
          </p:nvSpPr>
          <p:spPr>
            <a:xfrm>
              <a:off x="3745736" y="5611625"/>
              <a:ext cx="991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Water (liquid)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97E3AAA-54D9-40EF-718D-FEC196C2A268}"/>
              </a:ext>
            </a:extLst>
          </p:cNvPr>
          <p:cNvGrpSpPr/>
          <p:nvPr/>
        </p:nvGrpSpPr>
        <p:grpSpPr>
          <a:xfrm>
            <a:off x="364668" y="1913043"/>
            <a:ext cx="4625384" cy="4219172"/>
            <a:chOff x="364668" y="1913043"/>
            <a:chExt cx="4625384" cy="421917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5A3BD39F-5131-0CBB-6CAB-C98556841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28" y="4745490"/>
              <a:ext cx="1785238" cy="720962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F867FD3-9449-BBA6-9BBE-9FE942661F69}"/>
                </a:ext>
              </a:extLst>
            </p:cNvPr>
            <p:cNvSpPr txBox="1"/>
            <p:nvPr/>
          </p:nvSpPr>
          <p:spPr>
            <a:xfrm>
              <a:off x="364668" y="5608995"/>
              <a:ext cx="2100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Entire ionomer chains (backbone + sidearms)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E34250-7B2B-F2F3-B42E-D48AF97753D5}"/>
                </a:ext>
              </a:extLst>
            </p:cNvPr>
            <p:cNvSpPr/>
            <p:nvPr/>
          </p:nvSpPr>
          <p:spPr>
            <a:xfrm>
              <a:off x="3118851" y="516086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19BD4C-6C53-1221-73E1-F3F8D1816B39}"/>
                </a:ext>
              </a:extLst>
            </p:cNvPr>
            <p:cNvSpPr txBox="1"/>
            <p:nvPr/>
          </p:nvSpPr>
          <p:spPr>
            <a:xfrm>
              <a:off x="2496165" y="5608995"/>
              <a:ext cx="1273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Ions</a:t>
              </a:r>
            </a:p>
          </p:txBody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6536-92E2-10B7-0504-236FF706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8832-7DFD-4C8D-5D8E-CFC81537F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20EB-BFE9-45C7-5D69-1CD5E2CF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4D58-F5A0-B47B-D019-68B30031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639550" cy="800128"/>
          </a:xfrm>
        </p:spPr>
        <p:txBody>
          <a:bodyPr/>
          <a:lstStyle/>
          <a:p>
            <a:r>
              <a:rPr lang="en-US" dirty="0"/>
              <a:t>Stimuli-sensitive, protein-derived brushes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0CF19-04ED-67A9-76EE-1B031F51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B5B66-41F2-28A7-C3FA-CF8E31F8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55" y="1352550"/>
            <a:ext cx="6003691" cy="215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82DB7-9BDD-D3B5-B503-6427B49B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6" y="4009859"/>
            <a:ext cx="3168265" cy="252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0A480-93C0-C75F-DEAC-0843D4E7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4103438"/>
            <a:ext cx="3168265" cy="2406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9FBFA-CA54-0E9C-0BDA-5B745F8DF130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42707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EEF-CFF9-8BC1-5B97-30D4EF3C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820525" cy="800128"/>
          </a:xfrm>
        </p:spPr>
        <p:txBody>
          <a:bodyPr>
            <a:normAutofit/>
          </a:bodyPr>
          <a:lstStyle/>
          <a:p>
            <a:r>
              <a:rPr lang="en-US" dirty="0"/>
              <a:t>Stimuli-sensitive, protein-derived brushes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399B3-95B9-F988-4FBF-C71E044D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DE22B-4AB4-18AD-56C1-15F16679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090550"/>
            <a:ext cx="7049484" cy="267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E799-C7C2-381B-7101-F89D1A93303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315247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C97FF-A63C-6C18-4A2D-2BFA86C6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24" y="1120789"/>
            <a:ext cx="2401939" cy="5235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D0B74-0462-56AF-1C64-A124C4CE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08" y="3349927"/>
            <a:ext cx="3723642" cy="2465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67D62-88CC-D573-2340-7B36E40A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00" y="1979222"/>
            <a:ext cx="4985050" cy="10375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577EF8-1DFF-A021-1C3F-6A2B13F9A5BC}"/>
              </a:ext>
            </a:extLst>
          </p:cNvPr>
          <p:cNvCxnSpPr/>
          <p:nvPr/>
        </p:nvCxnSpPr>
        <p:spPr>
          <a:xfrm>
            <a:off x="5724525" y="936653"/>
            <a:ext cx="0" cy="5921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</p:spTree>
    <p:extLst>
      <p:ext uri="{BB962C8B-B14F-4D97-AF65-F5344CB8AC3E}">
        <p14:creationId xmlns:p14="http://schemas.microsoft.com/office/powerpoint/2010/main" val="238660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A4A21F-2B9D-8230-DA2F-C644ED92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8" y="1140647"/>
            <a:ext cx="8439227" cy="52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i="1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i="1" dirty="0">
                <a:latin typeface="Lucida grande" panose="020B0502040204020203"/>
              </a:rPr>
              <a:t>Adv. Funct. Mater</a:t>
            </a:r>
            <a:r>
              <a:rPr lang="nl-NL" sz="1000" dirty="0">
                <a:latin typeface="Lucida grande" panose="020B0502040204020203"/>
              </a:rPr>
              <a:t>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i="1" dirty="0" err="1">
                <a:latin typeface="Lucida grande" panose="020B0502040204020203"/>
              </a:rPr>
              <a:t>Electrochemistry</a:t>
            </a:r>
            <a:r>
              <a:rPr lang="fr-FR" sz="1000" i="1" dirty="0">
                <a:latin typeface="Lucida grande" panose="020B0502040204020203"/>
              </a:rPr>
              <a:t> Communications </a:t>
            </a:r>
            <a:r>
              <a:rPr lang="fr-FR" sz="1000" dirty="0">
                <a:latin typeface="Lucida grande" panose="020B0502040204020203"/>
              </a:rPr>
              <a:t>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9AD-3766-EE45-FECA-0C05E788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PE Brushes (preliminary)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79409-6975-3C7A-740C-C2C4293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990386FA-BC06-ABD2-79BD-AB465F00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58" y="23450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710E5F5E-57BC-BCB5-4020-E64DAF88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28" y="2337215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>
            <a:extLst>
              <a:ext uri="{FF2B5EF4-FFF2-40B4-BE49-F238E27FC236}">
                <a16:creationId xmlns:a16="http://schemas.microsoft.com/office/drawing/2014/main" id="{B248CF20-9222-BD41-54F1-C3C7B164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7" y="2393603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EAEF37-CF82-8C4A-BED8-08647CFB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29" y="2325424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C72C54-6EAB-B76F-6EE4-E1FFC70F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3" y="2325109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1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2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A400365-1EDA-A78D-03AB-0281C58E978B}"/>
              </a:ext>
            </a:extLst>
          </p:cNvPr>
          <p:cNvSpPr/>
          <p:nvPr/>
        </p:nvSpPr>
        <p:spPr>
          <a:xfrm>
            <a:off x="-1" y="953212"/>
            <a:ext cx="12192000" cy="590478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12E717-6CD0-DC29-09EC-BB265CB30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797" y="1731884"/>
            <a:ext cx="2921117" cy="238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E4D90-FB95-34D1-C479-8DE9B73EC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94" r="29771"/>
          <a:stretch/>
        </p:blipFill>
        <p:spPr>
          <a:xfrm>
            <a:off x="4803106" y="4296698"/>
            <a:ext cx="3259303" cy="1475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A4BD18-A476-8180-D0EF-EB82E0B5979A}"/>
              </a:ext>
            </a:extLst>
          </p:cNvPr>
          <p:cNvSpPr txBox="1"/>
          <p:nvPr/>
        </p:nvSpPr>
        <p:spPr>
          <a:xfrm>
            <a:off x="116652" y="6471410"/>
            <a:ext cx="6189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Lucida grande" panose="020B0502040204020203"/>
              </a:rPr>
              <a:t>Dura et al. </a:t>
            </a:r>
            <a:r>
              <a:rPr lang="en-US" sz="1000" i="1" dirty="0">
                <a:latin typeface="Lucida grande" panose="020B0502040204020203"/>
              </a:rPr>
              <a:t>Macromolecules</a:t>
            </a:r>
            <a:r>
              <a:rPr lang="en-US" sz="1000" dirty="0">
                <a:latin typeface="Lucida grande" panose="020B0502040204020203"/>
              </a:rPr>
              <a:t>, Vol. 42, No. 13, 2009</a:t>
            </a:r>
          </a:p>
        </p:txBody>
      </p:sp>
    </p:spTree>
    <p:extLst>
      <p:ext uri="{BB962C8B-B14F-4D97-AF65-F5344CB8AC3E}">
        <p14:creationId xmlns:p14="http://schemas.microsoft.com/office/powerpoint/2010/main" val="19497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1082</Words>
  <Application>Microsoft Office PowerPoint</Application>
  <PresentationFormat>Widescreen</PresentationFormat>
  <Paragraphs>162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Ionomer Morphology in PEMFCs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These interactions dictate polyelectrolyte morphology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  <vt:lpstr>Previous Work</vt:lpstr>
      <vt:lpstr>Stimuli-sensitive, protein-derived brushes (1)</vt:lpstr>
      <vt:lpstr>Stimuli-sensitive, protein-derived brushes (2)</vt:lpstr>
      <vt:lpstr>Sequence—Structure Relationship in Neurofilaments (1)</vt:lpstr>
      <vt:lpstr>Sequence—Structure Relationship in Neurofilaments (2)</vt:lpstr>
      <vt:lpstr>3D PE Brushes (preliminary)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82</cp:revision>
  <dcterms:created xsi:type="dcterms:W3CDTF">2022-03-28T18:43:16Z</dcterms:created>
  <dcterms:modified xsi:type="dcterms:W3CDTF">2024-07-22T16:22:48Z</dcterms:modified>
</cp:coreProperties>
</file>