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1653-825A-B649-6FB6-5BF7DA337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55977-077D-AF2F-C78D-4CC4420B6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FD87-B601-DBF1-8544-54A4D3C2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DE17-B88C-214E-FAFD-D10CFF6A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901C-44F1-E1BA-B645-CDF6F55B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9F92-18A4-AC96-4F6A-11A36CBB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DD110-4FDC-BF0C-C976-119A61159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7719-C7B0-5CDC-FEB3-AB2BEBAB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8E50-7D05-F841-A8AD-906522F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35E8-6AE3-B555-01E7-FFCBFDA8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DF764-DFEB-BAF2-A786-A1177F22B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1C7D8-B0F3-785A-6E1F-2791F6EC4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A84A-2EC8-627A-E963-AB41327C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9F74-9492-A969-4FBA-46A9E413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0CE1-8904-52B8-D925-5B1D49A4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9553-CE21-377C-5E29-A01CEEAC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F8F0-672B-09DA-0872-BF21213D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1AD7-4220-C933-F391-C0320075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AB62-E374-0103-2658-4FFF0B31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F517-F375-903D-4A97-C0730706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BDEF-356A-C932-2227-49F77CF9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91D2F-1D29-930C-1177-1EFC208A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AF34-F7B0-6DEC-FF02-369240B6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0B57-C79D-A766-503B-10F737F5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5F97-0509-B111-2242-3759A046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B12F-8943-F7F4-B047-53EA7674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A48A-28BD-DF08-8C62-A0B2ABE61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0CC7-7C60-E67B-B46F-191BFB551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B59BF-3FEB-2D9D-0C56-DA091BBB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20FB5-11E7-A9A0-0944-49EF98A3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C6BF6-547A-5044-5481-3B0A6945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1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C8C-DA49-42A1-6A6A-3F803F24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D4B2-4E6A-6E82-FD8C-693A177E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8899-6D4B-F624-5607-2492109FA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2EBD-E1C5-9A76-4E9D-4C37B5CD1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4C829-C666-BAB6-1590-A5DB987B5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DAEF1-49B9-1656-84CF-39BA559E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DD2D7-93EB-F57D-AD48-995D5C74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CC20D-F98D-8513-0740-A7F49F2B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4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D7C3-8E0C-5C6D-AD2F-CAC67E09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C4BF6-E03F-71F8-7886-D96AA4B7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4AF80-DE9C-3F76-8D49-0E80963C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8EC78-5F0F-08F2-18F5-4AF65703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1F32B-83FB-087F-2181-35C77D8A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63B67-8BA3-56DF-0AFD-797EFD1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AA99-A171-51FA-6022-4751E6A8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489F-262A-97B5-0FAE-B4C4BA50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041D-AD68-4E25-A8F5-72F8B4E8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F62C6-F792-5EFA-3318-EFEA82A7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DA4B3-D15D-57D6-41A4-EFC6D1E3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F660E-2E58-CFA8-6848-D53F3406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631C6-5AD5-E383-5121-C9938F0B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8280-D888-6643-4EAE-45F4C0BA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5FB46-E8F2-ED66-37E8-3984D7F24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B6F9-1D6F-0664-C106-8C596719D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4330-EEC7-65CD-A371-5C07C441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9999F-6F31-3C83-AED3-34704596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522B-4758-1AF9-A08F-DEFDB5E6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5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D606C-0037-DF07-C278-449D989A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2C80-7F03-692B-5BEF-FA0EDE929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BD95-812A-7F8B-C8A7-886022297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2617-761C-AF34-BFC2-0A71B7E38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AAAD-B87F-FDA5-0AF7-BF5170402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7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E43E-DF98-7738-C310-94DF3BA67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brush calculation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FB25C-C5FD-5725-F989-DDECF407A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01/10/2025</a:t>
            </a:r>
          </a:p>
        </p:txBody>
      </p:sp>
    </p:spTree>
    <p:extLst>
      <p:ext uri="{BB962C8B-B14F-4D97-AF65-F5344CB8AC3E}">
        <p14:creationId xmlns:p14="http://schemas.microsoft.com/office/powerpoint/2010/main" val="94153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2DAF-DFB8-46EC-C49E-22534751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37536" cy="92336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Morphologies found so far (alpha = 0.4, chi = 1.70, varying sigma)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E978D-A878-605F-8305-2EB3117D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50" y="1897292"/>
            <a:ext cx="2895599" cy="212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3AAEF-24AF-14C2-E882-FB513B0A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33" y="3997102"/>
            <a:ext cx="1864234" cy="2270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40AD8-AFB5-A90F-F0AE-E9D9A5A07636}"/>
              </a:ext>
            </a:extLst>
          </p:cNvPr>
          <p:cNvSpPr txBox="1"/>
          <p:nvPr/>
        </p:nvSpPr>
        <p:spPr>
          <a:xfrm>
            <a:off x="439270" y="1061882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2-layered morphology; </a:t>
            </a:r>
            <a:br>
              <a:rPr lang="en-US" dirty="0"/>
            </a:br>
            <a:r>
              <a:rPr lang="en-US" dirty="0"/>
              <a:t>same as 1D calculations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BE32A96-67BC-FC06-2DAA-B6E8EAFB7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19" y="1956640"/>
            <a:ext cx="2733528" cy="20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934F5-752C-8758-9DB9-D7CE9352380C}"/>
              </a:ext>
            </a:extLst>
          </p:cNvPr>
          <p:cNvSpPr txBox="1"/>
          <p:nvPr/>
        </p:nvSpPr>
        <p:spPr>
          <a:xfrm>
            <a:off x="4099666" y="1061881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2-layered morphology</a:t>
            </a:r>
            <a:br>
              <a:rPr lang="en-US" dirty="0"/>
            </a:br>
            <a:r>
              <a:rPr lang="en-US" dirty="0"/>
              <a:t>with 1 condensed stem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3E9C934-B637-45D0-B941-E1570D45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617" y="1893836"/>
            <a:ext cx="2945917" cy="20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7B1FB-4959-9C5B-27A1-CB8BF8A11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550" y="4081426"/>
            <a:ext cx="2344617" cy="21873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9E036E-D51F-3C66-10A9-86B2C935B7D0}"/>
              </a:ext>
            </a:extLst>
          </p:cNvPr>
          <p:cNvSpPr txBox="1"/>
          <p:nvPr/>
        </p:nvSpPr>
        <p:spPr>
          <a:xfrm>
            <a:off x="7790340" y="1061880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2-layered morphology</a:t>
            </a:r>
            <a:br>
              <a:rPr lang="en-US" dirty="0"/>
            </a:br>
            <a:r>
              <a:rPr lang="en-US" dirty="0"/>
              <a:t>with 4 condensed stems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A6FECD-B83F-F118-6BA0-33BDADF2A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0412" y="3895801"/>
            <a:ext cx="2170792" cy="2473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1A2B9C-5E90-DFA7-E99E-815172B4DA5F}"/>
              </a:ext>
            </a:extLst>
          </p:cNvPr>
          <p:cNvSpPr txBox="1"/>
          <p:nvPr/>
        </p:nvSpPr>
        <p:spPr>
          <a:xfrm>
            <a:off x="597225" y="6396335"/>
            <a:ext cx="350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Note: dark blue here is for lower densities than other figures to show polymer in region btw layers</a:t>
            </a:r>
          </a:p>
        </p:txBody>
      </p:sp>
    </p:spTree>
    <p:extLst>
      <p:ext uri="{BB962C8B-B14F-4D97-AF65-F5344CB8AC3E}">
        <p14:creationId xmlns:p14="http://schemas.microsoft.com/office/powerpoint/2010/main" val="62313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4C77F-BA8E-AC22-14D5-F67941F81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FE47-EAF8-EB3B-D3A1-46E8E890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360081" cy="92336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Morphologies found so far (alpha = 0.4, chi = 1.70, varying sigma)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1CF23-AA9A-1703-3B3E-13D28A41D073}"/>
              </a:ext>
            </a:extLst>
          </p:cNvPr>
          <p:cNvSpPr txBox="1"/>
          <p:nvPr/>
        </p:nvSpPr>
        <p:spPr>
          <a:xfrm>
            <a:off x="439270" y="1061882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A2FEF-6C65-25E6-A960-C1C6988A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80" y="1866110"/>
            <a:ext cx="2713049" cy="198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06E2CB-C946-E45C-A2CD-F4DAF6DCB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22" y="4028091"/>
            <a:ext cx="2266908" cy="2293976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90BAB51-85AC-CF00-101E-750D1C27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42" y="1806741"/>
            <a:ext cx="3252427" cy="204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E4445B-14E0-C961-EE11-547D0E784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656" y="4028090"/>
            <a:ext cx="2820418" cy="2522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D18660-9937-57CC-187A-25249386B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662" y="4015514"/>
            <a:ext cx="2820419" cy="2547475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DFEFFDC-C58C-9A34-6D2D-919F682CC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255" y="1806741"/>
            <a:ext cx="3252427" cy="204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A6270E-3F2A-7D6C-E7A5-BE595581A425}"/>
              </a:ext>
            </a:extLst>
          </p:cNvPr>
          <p:cNvSpPr txBox="1"/>
          <p:nvPr/>
        </p:nvSpPr>
        <p:spPr>
          <a:xfrm>
            <a:off x="5791369" y="1098379"/>
            <a:ext cx="4320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Maze (unsure)</a:t>
            </a:r>
          </a:p>
          <a:p>
            <a:pPr algn="ctr"/>
            <a:r>
              <a:rPr lang="en-US" sz="1200" dirty="0"/>
              <a:t>Note: the below two could converge to the same morphology</a:t>
            </a:r>
          </a:p>
        </p:txBody>
      </p:sp>
    </p:spTree>
    <p:extLst>
      <p:ext uri="{BB962C8B-B14F-4D97-AF65-F5344CB8AC3E}">
        <p14:creationId xmlns:p14="http://schemas.microsoft.com/office/powerpoint/2010/main" val="195206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10500-B596-80CA-79FC-F9E9810BA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1EAA-B1C4-49E4-2FEF-66C60E05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210925" cy="92336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Hypothesized stability (alpha = 0.4, chi = 1.70, varying sigma)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8C128A-68B8-768C-AFF1-3915D3C1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69" y="3327642"/>
            <a:ext cx="1826698" cy="18485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03991B-BD71-73F4-AA17-FB83A7E8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90" y="3262324"/>
            <a:ext cx="2346159" cy="2119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E6200-D785-EA9E-38B0-42C099204127}"/>
              </a:ext>
            </a:extLst>
          </p:cNvPr>
          <p:cNvSpPr txBox="1"/>
          <p:nvPr/>
        </p:nvSpPr>
        <p:spPr>
          <a:xfrm>
            <a:off x="-13904" y="2751439"/>
            <a:ext cx="141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Isolated Micelle/PNs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2DA92-8307-5067-7EE1-229515833269}"/>
              </a:ext>
            </a:extLst>
          </p:cNvPr>
          <p:cNvSpPr txBox="1"/>
          <p:nvPr/>
        </p:nvSpPr>
        <p:spPr>
          <a:xfrm>
            <a:off x="3969998" y="1527557"/>
            <a:ext cx="3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Increasing grafting density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89237-4843-B4DF-8D09-84006EDD5C59}"/>
              </a:ext>
            </a:extLst>
          </p:cNvPr>
          <p:cNvSpPr txBox="1"/>
          <p:nvPr/>
        </p:nvSpPr>
        <p:spPr>
          <a:xfrm>
            <a:off x="42124" y="3979183"/>
            <a:ext cx="129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 progress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8AAE2-E7AE-4BA3-BFFC-88F357F61D48}"/>
              </a:ext>
            </a:extLst>
          </p:cNvPr>
          <p:cNvSpPr txBox="1"/>
          <p:nvPr/>
        </p:nvSpPr>
        <p:spPr>
          <a:xfrm>
            <a:off x="1876220" y="2828158"/>
            <a:ext cx="129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9CDFD-4840-60B6-1C09-D1EC78EC49D3}"/>
              </a:ext>
            </a:extLst>
          </p:cNvPr>
          <p:cNvSpPr txBox="1"/>
          <p:nvPr/>
        </p:nvSpPr>
        <p:spPr>
          <a:xfrm>
            <a:off x="3668061" y="2842718"/>
            <a:ext cx="129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Maze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F138EB-AD62-485C-88CB-1A9B056A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951" y="3669792"/>
            <a:ext cx="1441331" cy="16421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BEF47B-B698-D4B8-9E1C-3B043D07719C}"/>
              </a:ext>
            </a:extLst>
          </p:cNvPr>
          <p:cNvSpPr txBox="1"/>
          <p:nvPr/>
        </p:nvSpPr>
        <p:spPr>
          <a:xfrm>
            <a:off x="5544411" y="2695253"/>
            <a:ext cx="141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2-layered </a:t>
            </a:r>
            <a:br>
              <a:rPr lang="en-US" dirty="0"/>
            </a:br>
            <a:r>
              <a:rPr lang="en-US" dirty="0"/>
              <a:t>+ 1 neck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1CC7ED-ECA7-CBE5-3344-B5BEEE5F65E8}"/>
              </a:ext>
            </a:extLst>
          </p:cNvPr>
          <p:cNvSpPr txBox="1"/>
          <p:nvPr/>
        </p:nvSpPr>
        <p:spPr>
          <a:xfrm>
            <a:off x="7304348" y="2704218"/>
            <a:ext cx="141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2-layered </a:t>
            </a:r>
            <a:br>
              <a:rPr lang="en-US" dirty="0"/>
            </a:br>
            <a:r>
              <a:rPr lang="en-US" dirty="0"/>
              <a:t>+ 4 necks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6F867B-C3D6-1D2E-5C17-38A611AA8839}"/>
              </a:ext>
            </a:extLst>
          </p:cNvPr>
          <p:cNvSpPr txBox="1"/>
          <p:nvPr/>
        </p:nvSpPr>
        <p:spPr>
          <a:xfrm>
            <a:off x="9031916" y="2704218"/>
            <a:ext cx="164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2-layered </a:t>
            </a:r>
            <a:br>
              <a:rPr lang="en-US" dirty="0"/>
            </a:br>
            <a:r>
              <a:rPr lang="en-US" dirty="0"/>
              <a:t>homogeneous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97E30-B6AB-DE41-AA78-86D25534DFA5}"/>
              </a:ext>
            </a:extLst>
          </p:cNvPr>
          <p:cNvSpPr txBox="1"/>
          <p:nvPr/>
        </p:nvSpPr>
        <p:spPr>
          <a:xfrm>
            <a:off x="10892117" y="2647566"/>
            <a:ext cx="141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swollen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D6A8E-5D14-8396-FAA2-B8875DE378BD}"/>
              </a:ext>
            </a:extLst>
          </p:cNvPr>
          <p:cNvSpPr txBox="1"/>
          <p:nvPr/>
        </p:nvSpPr>
        <p:spPr>
          <a:xfrm>
            <a:off x="10892117" y="3965283"/>
            <a:ext cx="1299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Haven’t tried very high grafting densities yet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1978918-9961-B1C2-3772-7E87B96F1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351" y="3763399"/>
            <a:ext cx="1871431" cy="17459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1ACD15-44FF-8B92-F147-9372B9554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723" y="3668301"/>
            <a:ext cx="1487998" cy="181237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017743-62DA-C36D-BB2E-771DD4C107AF}"/>
              </a:ext>
            </a:extLst>
          </p:cNvPr>
          <p:cNvSpPr txBox="1"/>
          <p:nvPr/>
        </p:nvSpPr>
        <p:spPr>
          <a:xfrm>
            <a:off x="8914350" y="5798425"/>
            <a:ext cx="20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Note: dark blue here is for lower densities than other figures to show polymer in region between layers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E2DC5C-CD6B-1EAD-85E3-8C65CA8C4E44}"/>
              </a:ext>
            </a:extLst>
          </p:cNvPr>
          <p:cNvGrpSpPr/>
          <p:nvPr/>
        </p:nvGrpSpPr>
        <p:grpSpPr>
          <a:xfrm>
            <a:off x="314400" y="1954773"/>
            <a:ext cx="11609925" cy="115768"/>
            <a:chOff x="1301569" y="1918447"/>
            <a:chExt cx="10094259" cy="17032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9ED43E-A89D-D942-7FE6-A1FC8E22C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569" y="1918447"/>
              <a:ext cx="10094259" cy="170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0022F-64F0-9BA8-F6F3-2DF0B284572A}"/>
                </a:ext>
              </a:extLst>
            </p:cNvPr>
            <p:cNvCxnSpPr>
              <a:cxnSpLocks/>
            </p:cNvCxnSpPr>
            <p:nvPr/>
          </p:nvCxnSpPr>
          <p:spPr>
            <a:xfrm>
              <a:off x="1301569" y="2088776"/>
              <a:ext cx="10094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FA2A27-DE94-7CBE-E682-2C1EFED69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5828" y="1918447"/>
              <a:ext cx="0" cy="170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0906070-2C0C-CFC4-3DCC-D678C7283800}"/>
              </a:ext>
            </a:extLst>
          </p:cNvPr>
          <p:cNvSpPr txBox="1"/>
          <p:nvPr/>
        </p:nvSpPr>
        <p:spPr>
          <a:xfrm>
            <a:off x="314400" y="836849"/>
            <a:ext cx="106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lower chi, same morphologies plus more competing layered and grafted PN structures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E812E-244B-4DF2-2532-27C212AA36C1}"/>
              </a:ext>
            </a:extLst>
          </p:cNvPr>
          <p:cNvSpPr txBox="1"/>
          <p:nvPr/>
        </p:nvSpPr>
        <p:spPr>
          <a:xfrm>
            <a:off x="3467290" y="5585821"/>
            <a:ext cx="1945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Note: Unsure if this will ever be minimum free energy morphology, only including here due to similarity to results of Carrillo and </a:t>
            </a:r>
            <a:r>
              <a:rPr lang="en-US" sz="1200" dirty="0" err="1"/>
              <a:t>Dobrynin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F62A5E-1028-4F39-6D2D-AB1548AEC4D2}"/>
              </a:ext>
            </a:extLst>
          </p:cNvPr>
          <p:cNvSpPr txBox="1"/>
          <p:nvPr/>
        </p:nvSpPr>
        <p:spPr>
          <a:xfrm>
            <a:off x="929309" y="2067439"/>
            <a:ext cx="141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PN aggregates?</a:t>
            </a:r>
          </a:p>
        </p:txBody>
      </p:sp>
    </p:spTree>
    <p:extLst>
      <p:ext uri="{BB962C8B-B14F-4D97-AF65-F5344CB8AC3E}">
        <p14:creationId xmlns:p14="http://schemas.microsoft.com/office/powerpoint/2010/main" val="146173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C6DB3-11EE-5BC8-29AB-7C418A606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7156-92B0-91FD-7468-53E6F103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3365"/>
          </a:xfrm>
        </p:spPr>
        <p:txBody>
          <a:bodyPr>
            <a:normAutofit/>
          </a:bodyPr>
          <a:lstStyle/>
          <a:p>
            <a:r>
              <a:rPr lang="en-US" sz="3600" dirty="0"/>
              <a:t>Other works on segregated PEBs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0C2D5-76DE-C86B-E9F7-F848BE12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2109784"/>
            <a:ext cx="3265319" cy="2820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7CC7F-E098-1ABB-F80D-345D4478DD9E}"/>
              </a:ext>
            </a:extLst>
          </p:cNvPr>
          <p:cNvSpPr txBox="1"/>
          <p:nvPr/>
        </p:nvSpPr>
        <p:spPr>
          <a:xfrm>
            <a:off x="4303059" y="2226325"/>
            <a:ext cx="34334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Carrillo and </a:t>
            </a:r>
            <a:r>
              <a:rPr lang="en-US" sz="1400" dirty="0" err="1"/>
              <a:t>Dobrynin</a:t>
            </a:r>
            <a:r>
              <a:rPr lang="en-US" sz="1400" dirty="0"/>
              <a:t>. </a:t>
            </a:r>
            <a:r>
              <a:rPr lang="en-US" sz="1400" i="1" dirty="0"/>
              <a:t>Langmuir </a:t>
            </a:r>
            <a:r>
              <a:rPr lang="en-US" sz="1400" dirty="0"/>
              <a:t>2009.</a:t>
            </a:r>
          </a:p>
          <a:p>
            <a:endParaRPr lang="en-US" sz="1400" dirty="0"/>
          </a:p>
          <a:p>
            <a:r>
              <a:rPr lang="en-US" sz="1400" dirty="0"/>
              <a:t>Variety of parameters, finding cylindrical aggregates, maze-like aggregates, and layers. Maze-like could be similar to stripes and some of the layers seem to exhibit holes.</a:t>
            </a:r>
          </a:p>
          <a:p>
            <a:endParaRPr lang="en-US" sz="1400" dirty="0"/>
          </a:p>
          <a:p>
            <a:r>
              <a:rPr lang="en-US" sz="1400" dirty="0"/>
              <a:t>As grafting density is increased, the cylindrical aggregates grow vertically and loosely form pearl necklaces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7EDC1-700D-B136-4C1C-31B472B31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059" y="2090292"/>
            <a:ext cx="3352800" cy="26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C2625-AD98-8A5E-49EB-897568AE4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43286558-2287-35FC-83F0-D1B68088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5" y="2802506"/>
            <a:ext cx="2115670" cy="1973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0DBA8-D7C2-BB4E-715F-FBCD42EA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3365"/>
          </a:xfrm>
        </p:spPr>
        <p:txBody>
          <a:bodyPr>
            <a:normAutofit/>
          </a:bodyPr>
          <a:lstStyle/>
          <a:p>
            <a:r>
              <a:rPr lang="en-US" sz="3600" dirty="0"/>
              <a:t>Other works on segregated PEBs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868B5-8DE5-F80A-3A1E-40C6AAEF5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102" y="1103867"/>
            <a:ext cx="1631334" cy="2505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65785-D1E2-F743-FF96-73D237581751}"/>
              </a:ext>
            </a:extLst>
          </p:cNvPr>
          <p:cNvSpPr txBox="1"/>
          <p:nvPr/>
        </p:nvSpPr>
        <p:spPr>
          <a:xfrm>
            <a:off x="6096000" y="1103867"/>
            <a:ext cx="4605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Tagliazucchi</a:t>
            </a:r>
            <a:r>
              <a:rPr lang="en-US" sz="1400" dirty="0"/>
              <a:t>, Olvera de la Cruz, </a:t>
            </a:r>
            <a:r>
              <a:rPr lang="en-US" sz="1400" dirty="0" err="1"/>
              <a:t>Szleifer</a:t>
            </a:r>
            <a:r>
              <a:rPr lang="en-US" sz="1400" dirty="0"/>
              <a:t>. </a:t>
            </a:r>
            <a:r>
              <a:rPr lang="en-US" sz="1400" i="1" dirty="0"/>
              <a:t>PNAS</a:t>
            </a:r>
            <a:r>
              <a:rPr lang="en-US" sz="1400" dirty="0"/>
              <a:t> 2010. </a:t>
            </a:r>
          </a:p>
          <a:p>
            <a:endParaRPr lang="en-US" sz="1400" dirty="0"/>
          </a:p>
          <a:p>
            <a:r>
              <a:rPr lang="en-US" sz="1400" dirty="0"/>
              <a:t>Micelle, stripe, and hole morphologies for weak brushes but chain lengths are much lower, salt concentration is much higher. Polymers are also weak (e.g., </a:t>
            </a:r>
            <a:r>
              <a:rPr lang="en-US" sz="1400" dirty="0" err="1"/>
              <a:t>pKa</a:t>
            </a:r>
            <a:r>
              <a:rPr lang="en-US" sz="1400" dirty="0"/>
              <a:t> = 5)</a:t>
            </a:r>
          </a:p>
          <a:p>
            <a:endParaRPr lang="en-US" sz="1400" dirty="0"/>
          </a:p>
          <a:p>
            <a:r>
              <a:rPr lang="en-US" sz="1400" dirty="0"/>
              <a:t>“Hole” morphology is similar to the 2-layered morphologies with thick stems on the previous slide where the top layer is indented.</a:t>
            </a:r>
          </a:p>
          <a:p>
            <a:endParaRPr lang="en-US" sz="1400" dirty="0"/>
          </a:p>
          <a:p>
            <a:r>
              <a:rPr lang="en-US" sz="1400" dirty="0"/>
              <a:t>Additional work by </a:t>
            </a:r>
            <a:r>
              <a:rPr lang="en-US" sz="1400" dirty="0" err="1"/>
              <a:t>Szleifer</a:t>
            </a:r>
            <a:r>
              <a:rPr lang="en-US" sz="1400" dirty="0"/>
              <a:t> group (</a:t>
            </a:r>
            <a:r>
              <a:rPr lang="en-US" sz="1400" dirty="0" err="1"/>
              <a:t>Prusty</a:t>
            </a:r>
            <a:r>
              <a:rPr lang="en-US" sz="1400" dirty="0"/>
              <a:t> et al. Soft Matter 2020) on </a:t>
            </a:r>
            <a:r>
              <a:rPr lang="en-US" sz="1400" dirty="0" err="1"/>
              <a:t>diblock</a:t>
            </a:r>
            <a:r>
              <a:rPr lang="en-US" sz="1400" dirty="0"/>
              <a:t> PE brushes, finding micelles and stripes.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FAAD8-3B83-3212-C0BF-6CC09F398FC2}"/>
              </a:ext>
            </a:extLst>
          </p:cNvPr>
          <p:cNvSpPr txBox="1"/>
          <p:nvPr/>
        </p:nvSpPr>
        <p:spPr>
          <a:xfrm>
            <a:off x="6096000" y="4281735"/>
            <a:ext cx="3727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Zhulina</a:t>
            </a:r>
            <a:r>
              <a:rPr lang="en-US" sz="1400" dirty="0"/>
              <a:t>, Singh, Balazs. </a:t>
            </a:r>
            <a:r>
              <a:rPr lang="en-US" sz="1400" i="1" dirty="0"/>
              <a:t>JCP </a:t>
            </a:r>
            <a:r>
              <a:rPr lang="en-US" sz="1400" dirty="0"/>
              <a:t>1998.</a:t>
            </a:r>
          </a:p>
          <a:p>
            <a:endParaRPr lang="en-US" sz="1400" dirty="0"/>
          </a:p>
          <a:p>
            <a:r>
              <a:rPr lang="en-US" sz="1400" dirty="0"/>
              <a:t>Transition of pinned micelles to fully swollen brush. Counter-ion only system with N = 100 and chi = 1.0.</a:t>
            </a:r>
          </a:p>
          <a:p>
            <a:endParaRPr lang="en-US" sz="1400" dirty="0"/>
          </a:p>
          <a:p>
            <a:r>
              <a:rPr lang="en-US" sz="1400" dirty="0"/>
              <a:t>Calculations are done in 2D (Z-Y and translationally invariant in X) rather than 3D (in the plots, the vertical axis is polymer density).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949569-B20B-6AC8-50B6-E6FC18E4D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541" y="3789389"/>
            <a:ext cx="3108895" cy="28005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6A73DE-B2A1-E246-023B-8123430ED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62" y="851646"/>
            <a:ext cx="1672401" cy="169237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5504A0-B0B7-AF93-2206-D57CC3B6F775}"/>
              </a:ext>
            </a:extLst>
          </p:cNvPr>
          <p:cNvCxnSpPr>
            <a:cxnSpLocks/>
          </p:cNvCxnSpPr>
          <p:nvPr/>
        </p:nvCxnSpPr>
        <p:spPr>
          <a:xfrm flipH="1" flipV="1">
            <a:off x="2294965" y="1810871"/>
            <a:ext cx="1434352" cy="412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241393-DD27-3DE9-CC23-6A8DFCF021A8}"/>
              </a:ext>
            </a:extLst>
          </p:cNvPr>
          <p:cNvCxnSpPr>
            <a:cxnSpLocks/>
          </p:cNvCxnSpPr>
          <p:nvPr/>
        </p:nvCxnSpPr>
        <p:spPr>
          <a:xfrm flipH="1" flipV="1">
            <a:off x="1613647" y="3068611"/>
            <a:ext cx="2115670" cy="4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3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C6CF6-BFCB-B182-BBFF-0E9E8F7A1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AADC-DEC5-6EB3-48AF-A7B04E54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336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Other possible morphologies (stability needs to be confirmed)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63BFAD-8378-4933-36FB-12E215CBA083}"/>
              </a:ext>
            </a:extLst>
          </p:cNvPr>
          <p:cNvGrpSpPr/>
          <p:nvPr/>
        </p:nvGrpSpPr>
        <p:grpSpPr>
          <a:xfrm>
            <a:off x="931748" y="2201044"/>
            <a:ext cx="2125956" cy="1697671"/>
            <a:chOff x="4946982" y="1128037"/>
            <a:chExt cx="2125956" cy="1697671"/>
          </a:xfrm>
        </p:grpSpPr>
        <p:pic>
          <p:nvPicPr>
            <p:cNvPr id="5" name="Picture 16">
              <a:extLst>
                <a:ext uri="{FF2B5EF4-FFF2-40B4-BE49-F238E27FC236}">
                  <a16:creationId xmlns:a16="http://schemas.microsoft.com/office/drawing/2014/main" id="{3216642D-0592-A512-608F-AD56B8547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0149" y="1483478"/>
              <a:ext cx="1242789" cy="101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BF9332A7-7F92-84A7-D31E-C579FE5090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899"/>
            <a:stretch/>
          </p:blipFill>
          <p:spPr bwMode="auto">
            <a:xfrm>
              <a:off x="4946982" y="1128037"/>
              <a:ext cx="785009" cy="16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10">
            <a:extLst>
              <a:ext uri="{FF2B5EF4-FFF2-40B4-BE49-F238E27FC236}">
                <a16:creationId xmlns:a16="http://schemas.microsoft.com/office/drawing/2014/main" id="{2A2A7E4B-351D-1DF0-F60C-7F603289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98" y="2172941"/>
            <a:ext cx="2194633" cy="169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8E07DB8-48D4-3A0E-C9A1-B35A44F0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41" y="4806765"/>
            <a:ext cx="2139755" cy="16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5A8AB0-1BD2-91BD-8CE0-93C8EFDD4A3A}"/>
              </a:ext>
            </a:extLst>
          </p:cNvPr>
          <p:cNvSpPr txBox="1"/>
          <p:nvPr/>
        </p:nvSpPr>
        <p:spPr>
          <a:xfrm>
            <a:off x="327497" y="1353331"/>
            <a:ext cx="565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Multi-layered at varying chi, same as 1D calculations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07B10-DF60-683E-28AD-139038E27B3C}"/>
              </a:ext>
            </a:extLst>
          </p:cNvPr>
          <p:cNvSpPr txBox="1"/>
          <p:nvPr/>
        </p:nvSpPr>
        <p:spPr>
          <a:xfrm>
            <a:off x="1096189" y="1870059"/>
            <a:ext cx="181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4-layered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BEB633-9909-A13B-5268-16E1CEA02D67}"/>
              </a:ext>
            </a:extLst>
          </p:cNvPr>
          <p:cNvSpPr txBox="1"/>
          <p:nvPr/>
        </p:nvSpPr>
        <p:spPr>
          <a:xfrm>
            <a:off x="3155862" y="1885987"/>
            <a:ext cx="280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4-layered + outer swollen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9E754-9CFC-A5F5-3506-EE3B7538AE42}"/>
              </a:ext>
            </a:extLst>
          </p:cNvPr>
          <p:cNvSpPr txBox="1"/>
          <p:nvPr/>
        </p:nvSpPr>
        <p:spPr>
          <a:xfrm>
            <a:off x="206188" y="4246705"/>
            <a:ext cx="565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Pinned micelle and fully swollen at low chi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C7DEC8-50CC-E8E7-8ACF-E2C94F9D35FE}"/>
              </a:ext>
            </a:extLst>
          </p:cNvPr>
          <p:cNvGrpSpPr/>
          <p:nvPr/>
        </p:nvGrpSpPr>
        <p:grpSpPr>
          <a:xfrm>
            <a:off x="3513383" y="4806765"/>
            <a:ext cx="1893401" cy="1568658"/>
            <a:chOff x="9390085" y="1140199"/>
            <a:chExt cx="1893401" cy="1568658"/>
          </a:xfrm>
        </p:grpSpPr>
        <p:pic>
          <p:nvPicPr>
            <p:cNvPr id="27" name="Picture 8">
              <a:extLst>
                <a:ext uri="{FF2B5EF4-FFF2-40B4-BE49-F238E27FC236}">
                  <a16:creationId xmlns:a16="http://schemas.microsoft.com/office/drawing/2014/main" id="{970C853A-91C7-F9E8-AC8D-981E45B8E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250"/>
            <a:stretch/>
          </p:blipFill>
          <p:spPr bwMode="auto">
            <a:xfrm>
              <a:off x="9390085" y="1140199"/>
              <a:ext cx="642916" cy="1568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id="{46544695-D0FA-D3F0-4D19-A319BA43E1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4" t="15626" r="1960" b="20248"/>
            <a:stretch/>
          </p:blipFill>
          <p:spPr bwMode="auto">
            <a:xfrm>
              <a:off x="10040697" y="1325563"/>
              <a:ext cx="1242789" cy="958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Picture 6">
            <a:extLst>
              <a:ext uri="{FF2B5EF4-FFF2-40B4-BE49-F238E27FC236}">
                <a16:creationId xmlns:a16="http://schemas.microsoft.com/office/drawing/2014/main" id="{4533C697-D062-07DE-F683-30B7604B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2" y="2172941"/>
            <a:ext cx="2228062" cy="172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25B8F94C-DF44-CEDA-49A1-81EA77D3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05" y="2172941"/>
            <a:ext cx="4812209" cy="37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27A1821-983A-1BD3-DEDD-3EC53D155C7A}"/>
              </a:ext>
            </a:extLst>
          </p:cNvPr>
          <p:cNvSpPr txBox="1"/>
          <p:nvPr/>
        </p:nvSpPr>
        <p:spPr>
          <a:xfrm>
            <a:off x="7044184" y="1337035"/>
            <a:ext cx="46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Grafted PNs (as discussed in Macromolecules reviewer responses)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F29A73A5-BB38-CBE0-303F-3D005ED2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947" y="4806765"/>
            <a:ext cx="1999536" cy="15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5EB4A21-4AB6-E038-E606-28A0FDD82C21}"/>
              </a:ext>
            </a:extLst>
          </p:cNvPr>
          <p:cNvSpPr txBox="1"/>
          <p:nvPr/>
        </p:nvSpPr>
        <p:spPr>
          <a:xfrm>
            <a:off x="6862665" y="4352715"/>
            <a:ext cx="497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collapsed at high chi</a:t>
            </a:r>
          </a:p>
        </p:txBody>
      </p:sp>
    </p:spTree>
    <p:extLst>
      <p:ext uri="{BB962C8B-B14F-4D97-AF65-F5344CB8AC3E}">
        <p14:creationId xmlns:p14="http://schemas.microsoft.com/office/powerpoint/2010/main" val="207546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466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3D brush calculation update</vt:lpstr>
      <vt:lpstr>Morphologies found so far (alpha = 0.4, chi = 1.70, varying sigma)</vt:lpstr>
      <vt:lpstr>Morphologies found so far (alpha = 0.4, chi = 1.70, varying sigma)</vt:lpstr>
      <vt:lpstr>Hypothesized stability (alpha = 0.4, chi = 1.70, varying sigma)</vt:lpstr>
      <vt:lpstr>Other works on segregated PEBs</vt:lpstr>
      <vt:lpstr>Other works on segregated PEBs</vt:lpstr>
      <vt:lpstr>Other possible morphologies (stability needs to be confirmed)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8</cp:revision>
  <dcterms:created xsi:type="dcterms:W3CDTF">2025-01-10T23:17:51Z</dcterms:created>
  <dcterms:modified xsi:type="dcterms:W3CDTF">2025-01-11T01:33:24Z</dcterms:modified>
</cp:coreProperties>
</file>