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8" r:id="rId3"/>
    <p:sldId id="272" r:id="rId4"/>
    <p:sldId id="269" r:id="rId5"/>
    <p:sldId id="270" r:id="rId6"/>
    <p:sldId id="267" r:id="rId7"/>
    <p:sldId id="266" r:id="rId8"/>
    <p:sldId id="265" r:id="rId9"/>
    <p:sldId id="258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>
        <p:scale>
          <a:sx n="100" d="100"/>
          <a:sy n="100" d="100"/>
        </p:scale>
        <p:origin x="62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536C-8E75-60EF-7CEE-AE0FA3443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D0E1B-8B03-B80B-DC04-EFD76D2B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F7D6-F168-AE5A-9182-30A66A4A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7633-BE90-84F5-4287-5440D08D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0D6B4-07A5-5A33-8A27-65962751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7793-BCFF-49A8-C7FE-565E858F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0CF15-7FC4-F987-57E7-C864547F5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4A09-6AB3-358E-BFCD-213A2D3C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8A513-3B24-3FDD-EE02-DB846B5B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4341-536E-9B17-5BF7-5385C20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89ECF-B7C9-4FFB-04E4-3E7AAFF15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EE10-3AD3-2BA2-2883-43F5225B9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ECDC-DF8A-6226-0C0C-36D5EC8B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236-CD78-5BE5-D565-587391BC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8957-FE7B-B468-935D-A485817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4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ACAB-AF7D-F0D1-531A-F3DE081D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1640-4DA1-150F-6924-4FFC5F54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2990-AF9D-B385-68C8-356E2F06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1083-E628-F330-E0C3-D2F88981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60C6-05EE-1761-7DCB-9C7D0F6D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D54-685D-4D1E-C0EE-CB4EDD58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BC81-0CE2-580F-6E24-A603DA082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0DC1-956C-11B9-28B1-167282B6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76ED-96D0-FA71-26D0-06EB4634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8F8C-780E-46D5-56C3-13AA0426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FE81-5BF3-41AC-0054-D963A993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6CDF-33AA-7BE6-5E32-13B996C08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FE41-B679-34C6-8734-29570F6C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D23F6-A14B-DBE6-8A49-A0EB8DC5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A3377-DA05-88C5-BD74-A8CA2A5D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AEEB2-72A2-D5F5-5C00-379677E1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0393-0152-D355-B88D-808E8100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527-B3FA-7895-A45D-E38A29C6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1948C-50E5-DD6B-6FD5-BDE7175DC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6D39D-2AB5-A87C-C37B-6A52A4A4A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38665-8AAB-CBD4-20C0-FD43256C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28779-336F-3515-E940-5E70F90D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DAE92-2290-11F3-CB2D-27C65551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A042D-CA94-4C01-F3D8-762B0CE4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701-9D6E-DF62-AF16-16D690DE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65E91-C9E7-536A-8B74-D49764C6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5CD3D-D99F-0AF2-DB68-E927EF75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FD1D5-DFC0-FB93-D6E1-A208EB01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19B16-CDDB-75E6-7A6B-CD791E86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9D6F1-14BA-FAA8-4546-F8CDFDF2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30968-A6C3-E35C-4C43-9A96C9EF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C3C4-4D47-C7D2-2BAE-FE098456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6E9E-9AE3-4FA9-015A-9BA13250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5E1-59F3-F883-8359-854D8C7E6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CE1DC-864B-F24E-5BB7-02AAD6EF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F8502-D0D4-0161-D09E-280BD552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A28EF-DE44-0602-5624-0B222BFF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FD86-1FFD-12C8-E349-DEC66F25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9526D-6E32-D634-7EA6-740E42CEF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4AB93-64D9-D962-D01C-E4FE64942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B7809-E12E-DD68-4146-1681D64D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701B9-9CD3-EC7C-25F3-2ECFA29E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8D819-6B20-5202-6100-6FA04D1A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19786-7B07-0848-F275-B2588B6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15F8-5871-C1E7-765E-DB912093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DF533-E907-4757-979A-A0969BC9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72CA-75D3-464B-AB07-BF3EA83BD9C3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ACB8-66A2-5E48-21A4-29B784637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B0D7-D8D0-1113-421C-D55858DEB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5D13E-C0B9-231A-976A-1444B9DF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267" y="2766218"/>
            <a:ext cx="10515600" cy="1325563"/>
          </a:xfrm>
        </p:spPr>
        <p:txBody>
          <a:bodyPr/>
          <a:lstStyle/>
          <a:p>
            <a:r>
              <a:rPr lang="en-US" b="1" dirty="0"/>
              <a:t>Annealed</a:t>
            </a:r>
          </a:p>
        </p:txBody>
      </p:sp>
    </p:spTree>
    <p:extLst>
      <p:ext uri="{BB962C8B-B14F-4D97-AF65-F5344CB8AC3E}">
        <p14:creationId xmlns:p14="http://schemas.microsoft.com/office/powerpoint/2010/main" val="231970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" name="Group 3122">
            <a:extLst>
              <a:ext uri="{FF2B5EF4-FFF2-40B4-BE49-F238E27FC236}">
                <a16:creationId xmlns:a16="http://schemas.microsoft.com/office/drawing/2014/main" id="{9A8164A6-CA96-945E-BD6C-0DA9E2006A3B}"/>
              </a:ext>
            </a:extLst>
          </p:cNvPr>
          <p:cNvGrpSpPr/>
          <p:nvPr/>
        </p:nvGrpSpPr>
        <p:grpSpPr>
          <a:xfrm>
            <a:off x="4608476" y="18727"/>
            <a:ext cx="3955455" cy="3472788"/>
            <a:chOff x="9342443" y="3203112"/>
            <a:chExt cx="2586642" cy="2271005"/>
          </a:xfrm>
        </p:grpSpPr>
        <p:pic>
          <p:nvPicPr>
            <p:cNvPr id="3119" name="Picture 6">
              <a:extLst>
                <a:ext uri="{FF2B5EF4-FFF2-40B4-BE49-F238E27FC236}">
                  <a16:creationId xmlns:a16="http://schemas.microsoft.com/office/drawing/2014/main" id="{627AA289-0282-DABE-7A5C-E297B88CD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443" y="3369366"/>
              <a:ext cx="2416593" cy="2101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0" name="Picture 6">
              <a:extLst>
                <a:ext uri="{FF2B5EF4-FFF2-40B4-BE49-F238E27FC236}">
                  <a16:creationId xmlns:a16="http://schemas.microsoft.com/office/drawing/2014/main" id="{AA10FBC1-C155-0857-B7AD-73D9AEBA54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V="1">
              <a:off x="9344583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1" name="Picture 6">
              <a:extLst>
                <a:ext uri="{FF2B5EF4-FFF2-40B4-BE49-F238E27FC236}">
                  <a16:creationId xmlns:a16="http://schemas.microsoft.com/office/drawing/2014/main" id="{4EB190CA-009D-ED0B-A450-D14276068C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 flipV="1">
              <a:off x="10608259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2" name="Picture 6">
              <a:extLst>
                <a:ext uri="{FF2B5EF4-FFF2-40B4-BE49-F238E27FC236}">
                  <a16:creationId xmlns:a16="http://schemas.microsoft.com/office/drawing/2014/main" id="{75B15F82-56B0-27AB-A237-D24106CC3E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>
              <a:off x="10608259" y="429575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26" name="Picture 8">
            <a:extLst>
              <a:ext uri="{FF2B5EF4-FFF2-40B4-BE49-F238E27FC236}">
                <a16:creationId xmlns:a16="http://schemas.microsoft.com/office/drawing/2014/main" id="{E762424A-8053-661D-214D-5A6A62510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8"/>
          <a:stretch/>
        </p:blipFill>
        <p:spPr bwMode="auto">
          <a:xfrm>
            <a:off x="822470" y="922899"/>
            <a:ext cx="3644809" cy="323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7" name="Picture 8">
            <a:extLst>
              <a:ext uri="{FF2B5EF4-FFF2-40B4-BE49-F238E27FC236}">
                <a16:creationId xmlns:a16="http://schemas.microsoft.com/office/drawing/2014/main" id="{29E86343-B453-E003-6F01-B17FF940E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" t="2466"/>
          <a:stretch/>
        </p:blipFill>
        <p:spPr bwMode="auto">
          <a:xfrm>
            <a:off x="4333485" y="3703729"/>
            <a:ext cx="3420962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5" name="Picture 8">
            <a:extLst>
              <a:ext uri="{FF2B5EF4-FFF2-40B4-BE49-F238E27FC236}">
                <a16:creationId xmlns:a16="http://schemas.microsoft.com/office/drawing/2014/main" id="{B3E60859-1969-57B7-ACB3-D66167FAB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" r="1604"/>
          <a:stretch/>
        </p:blipFill>
        <p:spPr bwMode="auto">
          <a:xfrm>
            <a:off x="822471" y="3703729"/>
            <a:ext cx="3659059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exagon 14">
            <a:extLst>
              <a:ext uri="{FF2B5EF4-FFF2-40B4-BE49-F238E27FC236}">
                <a16:creationId xmlns:a16="http://schemas.microsoft.com/office/drawing/2014/main" id="{CA210AD0-1184-0ED8-8314-9C67458F11F8}"/>
              </a:ext>
            </a:extLst>
          </p:cNvPr>
          <p:cNvSpPr>
            <a:spLocks noChangeAspect="1"/>
          </p:cNvSpPr>
          <p:nvPr/>
        </p:nvSpPr>
        <p:spPr>
          <a:xfrm>
            <a:off x="687940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7E5B642-D6DC-27D1-AAAE-9D95E7839BBD}"/>
              </a:ext>
            </a:extLst>
          </p:cNvPr>
          <p:cNvSpPr>
            <a:spLocks noChangeAspect="1"/>
          </p:cNvSpPr>
          <p:nvPr/>
        </p:nvSpPr>
        <p:spPr>
          <a:xfrm>
            <a:off x="681273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4A1A5EA-4A1F-BC6E-3692-7F058625DEE6}"/>
              </a:ext>
            </a:extLst>
          </p:cNvPr>
          <p:cNvSpPr>
            <a:spLocks noChangeAspect="1"/>
          </p:cNvSpPr>
          <p:nvPr/>
        </p:nvSpPr>
        <p:spPr>
          <a:xfrm>
            <a:off x="681273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7B802C25-E8E5-3AD5-AA86-EC56DD658921}"/>
              </a:ext>
            </a:extLst>
          </p:cNvPr>
          <p:cNvSpPr>
            <a:spLocks noChangeAspect="1"/>
          </p:cNvSpPr>
          <p:nvPr/>
        </p:nvSpPr>
        <p:spPr>
          <a:xfrm>
            <a:off x="1490185" y="55462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F264AC56-895C-CBF0-AB22-DC2EB760F723}"/>
              </a:ext>
            </a:extLst>
          </p:cNvPr>
          <p:cNvSpPr>
            <a:spLocks noChangeAspect="1"/>
          </p:cNvSpPr>
          <p:nvPr/>
        </p:nvSpPr>
        <p:spPr>
          <a:xfrm>
            <a:off x="1490185" y="466383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7B9D637-BA96-2B7F-EBC9-5B688778148D}"/>
              </a:ext>
            </a:extLst>
          </p:cNvPr>
          <p:cNvSpPr>
            <a:spLocks noChangeAspect="1"/>
          </p:cNvSpPr>
          <p:nvPr/>
        </p:nvSpPr>
        <p:spPr>
          <a:xfrm>
            <a:off x="1490185" y="37813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65236423-21B3-ED2B-8057-5E9D7417482A}"/>
              </a:ext>
            </a:extLst>
          </p:cNvPr>
          <p:cNvSpPr>
            <a:spLocks noChangeAspect="1"/>
          </p:cNvSpPr>
          <p:nvPr/>
        </p:nvSpPr>
        <p:spPr>
          <a:xfrm>
            <a:off x="2292430" y="333753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4F7251F9-1271-4B5D-1B14-AD79DB034C73}"/>
              </a:ext>
            </a:extLst>
          </p:cNvPr>
          <p:cNvSpPr>
            <a:spLocks noChangeAspect="1"/>
          </p:cNvSpPr>
          <p:nvPr/>
        </p:nvSpPr>
        <p:spPr>
          <a:xfrm>
            <a:off x="2286491" y="423193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073D1F8-EC3D-0388-F726-CE0A24FC5B8A}"/>
              </a:ext>
            </a:extLst>
          </p:cNvPr>
          <p:cNvSpPr>
            <a:spLocks noChangeAspect="1"/>
          </p:cNvSpPr>
          <p:nvPr/>
        </p:nvSpPr>
        <p:spPr>
          <a:xfrm>
            <a:off x="3092337" y="378799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881E2BDC-1F31-6D01-E04A-7C73381D6037}"/>
              </a:ext>
            </a:extLst>
          </p:cNvPr>
          <p:cNvSpPr>
            <a:spLocks noChangeAspect="1"/>
          </p:cNvSpPr>
          <p:nvPr/>
        </p:nvSpPr>
        <p:spPr>
          <a:xfrm>
            <a:off x="3092337" y="46767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D0AE08D3-EA20-7B0E-7F1E-2C0558AF647E}"/>
              </a:ext>
            </a:extLst>
          </p:cNvPr>
          <p:cNvSpPr>
            <a:spLocks noChangeAspect="1"/>
          </p:cNvSpPr>
          <p:nvPr/>
        </p:nvSpPr>
        <p:spPr>
          <a:xfrm>
            <a:off x="3092337" y="557180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95823C0A-C918-E852-F828-D270E718F930}"/>
              </a:ext>
            </a:extLst>
          </p:cNvPr>
          <p:cNvSpPr>
            <a:spLocks noChangeAspect="1"/>
          </p:cNvSpPr>
          <p:nvPr/>
        </p:nvSpPr>
        <p:spPr>
          <a:xfrm>
            <a:off x="2293103" y="51122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D957CCD2-1115-F210-0E4C-56330AA467F3}"/>
              </a:ext>
            </a:extLst>
          </p:cNvPr>
          <p:cNvSpPr>
            <a:spLocks noChangeAspect="1"/>
          </p:cNvSpPr>
          <p:nvPr/>
        </p:nvSpPr>
        <p:spPr>
          <a:xfrm>
            <a:off x="3910256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7F0378C-405F-DF31-4F57-9301727488B2}"/>
              </a:ext>
            </a:extLst>
          </p:cNvPr>
          <p:cNvSpPr>
            <a:spLocks noChangeAspect="1"/>
          </p:cNvSpPr>
          <p:nvPr/>
        </p:nvSpPr>
        <p:spPr>
          <a:xfrm>
            <a:off x="3903588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40DF2F7-B057-B48D-254B-51C75CF38CDA}"/>
              </a:ext>
            </a:extLst>
          </p:cNvPr>
          <p:cNvSpPr>
            <a:spLocks noChangeAspect="1"/>
          </p:cNvSpPr>
          <p:nvPr/>
        </p:nvSpPr>
        <p:spPr>
          <a:xfrm>
            <a:off x="3903588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A593AA6-1EA7-31C4-6469-61AACE3BD455}"/>
              </a:ext>
            </a:extLst>
          </p:cNvPr>
          <p:cNvSpPr>
            <a:spLocks noChangeAspect="1"/>
          </p:cNvSpPr>
          <p:nvPr/>
        </p:nvSpPr>
        <p:spPr>
          <a:xfrm>
            <a:off x="4711247" y="55375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9B4F0A47-5E0D-6C47-C319-40D036335536}"/>
              </a:ext>
            </a:extLst>
          </p:cNvPr>
          <p:cNvSpPr>
            <a:spLocks noChangeAspect="1"/>
          </p:cNvSpPr>
          <p:nvPr/>
        </p:nvSpPr>
        <p:spPr>
          <a:xfrm>
            <a:off x="4711247" y="465506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C7E926-4C8D-317C-FD13-663460428E4A}"/>
              </a:ext>
            </a:extLst>
          </p:cNvPr>
          <p:cNvSpPr>
            <a:spLocks noChangeAspect="1"/>
          </p:cNvSpPr>
          <p:nvPr/>
        </p:nvSpPr>
        <p:spPr>
          <a:xfrm>
            <a:off x="4711247" y="37726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98C4B400-33AA-B59B-D441-11FF1D9F3C18}"/>
              </a:ext>
            </a:extLst>
          </p:cNvPr>
          <p:cNvSpPr>
            <a:spLocks noChangeAspect="1"/>
          </p:cNvSpPr>
          <p:nvPr/>
        </p:nvSpPr>
        <p:spPr>
          <a:xfrm>
            <a:off x="5513493" y="332876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12FAF854-63C7-26A3-E366-5FC60D5CDD70}"/>
              </a:ext>
            </a:extLst>
          </p:cNvPr>
          <p:cNvSpPr>
            <a:spLocks noChangeAspect="1"/>
          </p:cNvSpPr>
          <p:nvPr/>
        </p:nvSpPr>
        <p:spPr>
          <a:xfrm>
            <a:off x="5507554" y="422317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A2814153-2EE6-1025-2602-49BAC33D9A77}"/>
              </a:ext>
            </a:extLst>
          </p:cNvPr>
          <p:cNvSpPr>
            <a:spLocks noChangeAspect="1"/>
          </p:cNvSpPr>
          <p:nvPr/>
        </p:nvSpPr>
        <p:spPr>
          <a:xfrm>
            <a:off x="6313400" y="377922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670B1B09-5F7B-164B-22C2-59E8CA1F4330}"/>
              </a:ext>
            </a:extLst>
          </p:cNvPr>
          <p:cNvSpPr>
            <a:spLocks noChangeAspect="1"/>
          </p:cNvSpPr>
          <p:nvPr/>
        </p:nvSpPr>
        <p:spPr>
          <a:xfrm>
            <a:off x="6313400" y="466798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10669BB-52CA-8F0C-9259-535888E6D5B4}"/>
              </a:ext>
            </a:extLst>
          </p:cNvPr>
          <p:cNvSpPr>
            <a:spLocks noChangeAspect="1"/>
          </p:cNvSpPr>
          <p:nvPr/>
        </p:nvSpPr>
        <p:spPr>
          <a:xfrm>
            <a:off x="6313400" y="556303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ED925D24-0D7F-FC17-35CC-ED7C93B2CE3D}"/>
              </a:ext>
            </a:extLst>
          </p:cNvPr>
          <p:cNvSpPr>
            <a:spLocks noChangeAspect="1"/>
          </p:cNvSpPr>
          <p:nvPr/>
        </p:nvSpPr>
        <p:spPr>
          <a:xfrm>
            <a:off x="5514166" y="510348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B06DFB42-CA3F-20B0-9947-0CC69165638F}"/>
              </a:ext>
            </a:extLst>
          </p:cNvPr>
          <p:cNvSpPr>
            <a:spLocks noChangeAspect="1"/>
          </p:cNvSpPr>
          <p:nvPr/>
        </p:nvSpPr>
        <p:spPr>
          <a:xfrm>
            <a:off x="687940" y="68461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899EB4C8-5E32-9F10-45C1-DA10C9FBA94E}"/>
              </a:ext>
            </a:extLst>
          </p:cNvPr>
          <p:cNvSpPr>
            <a:spLocks noChangeAspect="1"/>
          </p:cNvSpPr>
          <p:nvPr/>
        </p:nvSpPr>
        <p:spPr>
          <a:xfrm>
            <a:off x="681273" y="15634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B9A8FE6C-50FB-88BE-5980-9DB144B17A4F}"/>
              </a:ext>
            </a:extLst>
          </p:cNvPr>
          <p:cNvSpPr>
            <a:spLocks noChangeAspect="1"/>
          </p:cNvSpPr>
          <p:nvPr/>
        </p:nvSpPr>
        <p:spPr>
          <a:xfrm>
            <a:off x="681273" y="244514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0FBB4FFE-43F2-30CF-EE61-7C918083C1EE}"/>
              </a:ext>
            </a:extLst>
          </p:cNvPr>
          <p:cNvSpPr>
            <a:spLocks noChangeAspect="1"/>
          </p:cNvSpPr>
          <p:nvPr/>
        </p:nvSpPr>
        <p:spPr>
          <a:xfrm>
            <a:off x="1490185" y="28902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EFDE3350-ED57-B482-6706-42BC01FC9954}"/>
              </a:ext>
            </a:extLst>
          </p:cNvPr>
          <p:cNvSpPr>
            <a:spLocks noChangeAspect="1"/>
          </p:cNvSpPr>
          <p:nvPr/>
        </p:nvSpPr>
        <p:spPr>
          <a:xfrm>
            <a:off x="1490185" y="20078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69EB2D-E17F-7C1D-7CA7-656AE3F22B52}"/>
              </a:ext>
            </a:extLst>
          </p:cNvPr>
          <p:cNvSpPr>
            <a:spLocks noChangeAspect="1"/>
          </p:cNvSpPr>
          <p:nvPr/>
        </p:nvSpPr>
        <p:spPr>
          <a:xfrm>
            <a:off x="1490185" y="11253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9A8A1888-87FA-22AB-AA83-228AE43461B3}"/>
              </a:ext>
            </a:extLst>
          </p:cNvPr>
          <p:cNvSpPr>
            <a:spLocks noChangeAspect="1"/>
          </p:cNvSpPr>
          <p:nvPr/>
        </p:nvSpPr>
        <p:spPr>
          <a:xfrm>
            <a:off x="2292430" y="681503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E2ACDE21-E39F-4538-8433-BC27FF9DA4E4}"/>
              </a:ext>
            </a:extLst>
          </p:cNvPr>
          <p:cNvSpPr>
            <a:spLocks noChangeAspect="1"/>
          </p:cNvSpPr>
          <p:nvPr/>
        </p:nvSpPr>
        <p:spPr>
          <a:xfrm>
            <a:off x="2286491" y="157591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8BEA754F-0B55-CBC6-D31E-BF0D898F8DDF}"/>
              </a:ext>
            </a:extLst>
          </p:cNvPr>
          <p:cNvSpPr>
            <a:spLocks noChangeAspect="1"/>
          </p:cNvSpPr>
          <p:nvPr/>
        </p:nvSpPr>
        <p:spPr>
          <a:xfrm>
            <a:off x="3092337" y="113196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E90474B3-1116-4B99-3E93-A9F0A332F3CD}"/>
              </a:ext>
            </a:extLst>
          </p:cNvPr>
          <p:cNvSpPr>
            <a:spLocks noChangeAspect="1"/>
          </p:cNvSpPr>
          <p:nvPr/>
        </p:nvSpPr>
        <p:spPr>
          <a:xfrm>
            <a:off x="3092337" y="202071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298715B5-37C2-1F18-7A83-7819A17EFFCC}"/>
              </a:ext>
            </a:extLst>
          </p:cNvPr>
          <p:cNvSpPr>
            <a:spLocks noChangeAspect="1"/>
          </p:cNvSpPr>
          <p:nvPr/>
        </p:nvSpPr>
        <p:spPr>
          <a:xfrm>
            <a:off x="3092337" y="291577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E2143180-654D-71A8-63A7-13CC60ACF53D}"/>
              </a:ext>
            </a:extLst>
          </p:cNvPr>
          <p:cNvSpPr>
            <a:spLocks noChangeAspect="1"/>
          </p:cNvSpPr>
          <p:nvPr/>
        </p:nvSpPr>
        <p:spPr>
          <a:xfrm>
            <a:off x="2293104" y="24562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4CB1DA-0C62-F603-4223-3460BC919ACC}"/>
              </a:ext>
            </a:extLst>
          </p:cNvPr>
          <p:cNvSpPr txBox="1"/>
          <p:nvPr/>
        </p:nvSpPr>
        <p:spPr>
          <a:xfrm>
            <a:off x="8117174" y="4317777"/>
            <a:ext cx="412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Unpadded PBC (Full/</a:t>
            </a:r>
            <a:r>
              <a:rPr lang="en-US" sz="2400" b="1" dirty="0">
                <a:solidFill>
                  <a:srgbClr val="C00000"/>
                </a:solidFill>
              </a:rPr>
              <a:t>Cos</a:t>
            </a:r>
            <a:r>
              <a:rPr lang="en-US" sz="2400" b="1" dirty="0"/>
              <a:t> FFT)</a:t>
            </a:r>
          </a:p>
        </p:txBody>
      </p:sp>
      <p:sp>
        <p:nvSpPr>
          <p:cNvPr id="3098" name="Hexagon 3097">
            <a:extLst>
              <a:ext uri="{FF2B5EF4-FFF2-40B4-BE49-F238E27FC236}">
                <a16:creationId xmlns:a16="http://schemas.microsoft.com/office/drawing/2014/main" id="{AED672C7-B2C8-A881-E55C-D39B5AF449DF}"/>
              </a:ext>
            </a:extLst>
          </p:cNvPr>
          <p:cNvSpPr>
            <a:spLocks noChangeAspect="1"/>
          </p:cNvSpPr>
          <p:nvPr/>
        </p:nvSpPr>
        <p:spPr>
          <a:xfrm>
            <a:off x="7129748" y="333455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5" name="Hexagon 3104">
            <a:extLst>
              <a:ext uri="{FF2B5EF4-FFF2-40B4-BE49-F238E27FC236}">
                <a16:creationId xmlns:a16="http://schemas.microsoft.com/office/drawing/2014/main" id="{A05FB334-19F3-DB3C-9AB9-657CC577D594}"/>
              </a:ext>
            </a:extLst>
          </p:cNvPr>
          <p:cNvSpPr>
            <a:spLocks noChangeAspect="1"/>
          </p:cNvSpPr>
          <p:nvPr/>
        </p:nvSpPr>
        <p:spPr>
          <a:xfrm>
            <a:off x="7122931" y="512005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6" name="Hexagon 3105">
            <a:extLst>
              <a:ext uri="{FF2B5EF4-FFF2-40B4-BE49-F238E27FC236}">
                <a16:creationId xmlns:a16="http://schemas.microsoft.com/office/drawing/2014/main" id="{D1913BF0-E56D-0C13-DCEA-688F87F79AF6}"/>
              </a:ext>
            </a:extLst>
          </p:cNvPr>
          <p:cNvSpPr>
            <a:spLocks noChangeAspect="1"/>
          </p:cNvSpPr>
          <p:nvPr/>
        </p:nvSpPr>
        <p:spPr>
          <a:xfrm>
            <a:off x="7116319" y="423129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97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978C-CCAD-7918-309E-D2E0F8DA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conditions </a:t>
            </a:r>
            <a:br>
              <a:rPr lang="en-US" dirty="0"/>
            </a:br>
            <a:r>
              <a:rPr lang="en-US" sz="3600" dirty="0"/>
              <a:t>(full and half results overlapped to show match)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A5B27-C4F3-1037-B614-0F2CAFB6D70B}"/>
              </a:ext>
            </a:extLst>
          </p:cNvPr>
          <p:cNvSpPr txBox="1"/>
          <p:nvPr/>
        </p:nvSpPr>
        <p:spPr>
          <a:xfrm>
            <a:off x="1293052" y="1985653"/>
            <a:ext cx="299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0.0241 (20.28%; dx=0.4), </a:t>
            </a:r>
            <a:br>
              <a:rPr lang="en-US" dirty="0"/>
            </a:br>
            <a:r>
              <a:rPr lang="en-US" dirty="0"/>
              <a:t>Lx, Ly = 12.40, 20.80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6E4CE12C-CFDD-DB5A-13CF-014A50C5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327" y="2923865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C1740158-C4AE-39C7-D7D0-D3DF2244A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76" y="2757487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19FC9AF1-8341-7079-9C97-35A6C6E0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95" y="3037976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8546961E-DEEB-841D-1BC5-BFEC2470B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14" y="2826387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49B6C-2617-00E0-38E0-62F1623A5446}"/>
              </a:ext>
            </a:extLst>
          </p:cNvPr>
          <p:cNvSpPr txBox="1"/>
          <p:nvPr/>
        </p:nvSpPr>
        <p:spPr>
          <a:xfrm>
            <a:off x="5026300" y="1985653"/>
            <a:ext cx="268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0.0208 (4.08%; dx=0.1), </a:t>
            </a:r>
            <a:br>
              <a:rPr lang="en-US" dirty="0"/>
            </a:br>
            <a:r>
              <a:rPr lang="en-US" dirty="0"/>
              <a:t>Lx, Ly = 12.90, 22.30</a:t>
            </a:r>
          </a:p>
        </p:txBody>
      </p:sp>
      <p:pic>
        <p:nvPicPr>
          <p:cNvPr id="4126" name="Picture 30">
            <a:extLst>
              <a:ext uri="{FF2B5EF4-FFF2-40B4-BE49-F238E27FC236}">
                <a16:creationId xmlns:a16="http://schemas.microsoft.com/office/drawing/2014/main" id="{7C8FC4FE-9F1C-CFA1-F45B-41FEBC57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356" y="3329297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>
            <a:extLst>
              <a:ext uri="{FF2B5EF4-FFF2-40B4-BE49-F238E27FC236}">
                <a16:creationId xmlns:a16="http://schemas.microsoft.com/office/drawing/2014/main" id="{345B1C86-B2DC-9085-2E2C-E6725D165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288" y="3261139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82F31C-3E88-A3D7-1754-79EA5AC7E36B}"/>
              </a:ext>
            </a:extLst>
          </p:cNvPr>
          <p:cNvSpPr txBox="1"/>
          <p:nvPr/>
        </p:nvSpPr>
        <p:spPr>
          <a:xfrm>
            <a:off x="8454748" y="196268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0.1332 (11%; dx=0.1), </a:t>
            </a:r>
            <a:br>
              <a:rPr lang="en-US" dirty="0"/>
            </a:br>
            <a:r>
              <a:rPr lang="en-US" dirty="0"/>
              <a:t>Lx, Ly = 20.50, 20.40</a:t>
            </a:r>
          </a:p>
        </p:txBody>
      </p:sp>
    </p:spTree>
    <p:extLst>
      <p:ext uri="{BB962C8B-B14F-4D97-AF65-F5344CB8AC3E}">
        <p14:creationId xmlns:p14="http://schemas.microsoft.com/office/powerpoint/2010/main" val="132048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C88C2AF-DEC6-523E-1CCC-807F741EB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49" y="1572147"/>
            <a:ext cx="4711771" cy="2601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5E3C9C-7526-B303-905F-886077E1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43"/>
            <a:ext cx="10515600" cy="771267"/>
          </a:xfrm>
        </p:spPr>
        <p:txBody>
          <a:bodyPr/>
          <a:lstStyle/>
          <a:p>
            <a:r>
              <a:rPr lang="en-US" dirty="0"/>
              <a:t>z-</a:t>
            </a:r>
            <a:r>
              <a:rPr lang="en-US" b="1" dirty="0"/>
              <a:t>FFT</a:t>
            </a:r>
            <a:r>
              <a:rPr lang="en-US" dirty="0"/>
              <a:t> vs z-</a:t>
            </a:r>
            <a:r>
              <a:rPr lang="en-US" b="1" dirty="0"/>
              <a:t>FD</a:t>
            </a:r>
            <a:r>
              <a:rPr lang="en-US" dirty="0"/>
              <a:t> (MDE) – REDFT01 </a:t>
            </a:r>
            <a:r>
              <a:rPr lang="en-US" dirty="0" err="1"/>
              <a:t>xy</a:t>
            </a:r>
            <a:r>
              <a:rPr lang="en-US" dirty="0"/>
              <a:t>(z)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CDED-1526-FA46-5D91-2DC74B6F0C37}"/>
              </a:ext>
            </a:extLst>
          </p:cNvPr>
          <p:cNvSpPr txBox="1"/>
          <p:nvPr/>
        </p:nvSpPr>
        <p:spPr>
          <a:xfrm>
            <a:off x="838200" y="851504"/>
            <a:ext cx="701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a = 0.00, N = 50</a:t>
            </a:r>
          </a:p>
          <a:p>
            <a:r>
              <a:rPr lang="en-US" dirty="0"/>
              <a:t>3D vs 1D (dashed): </a:t>
            </a:r>
            <a:r>
              <a:rPr lang="en-US" dirty="0" err="1"/>
              <a:t>dz</a:t>
            </a:r>
            <a:r>
              <a:rPr lang="en-US" dirty="0"/>
              <a:t> = 0.5, ds = 0.20; dz_1D = 0.113, ds_1D = 0.083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FA53E-0EE8-AAF7-18FE-84614DDB84DE}"/>
              </a:ext>
            </a:extLst>
          </p:cNvPr>
          <p:cNvSpPr txBox="1"/>
          <p:nvPr/>
        </p:nvSpPr>
        <p:spPr>
          <a:xfrm>
            <a:off x="5465389" y="2872792"/>
            <a:ext cx="161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5F4F8-1D5E-2B6C-439A-E0008683786D}"/>
              </a:ext>
            </a:extLst>
          </p:cNvPr>
          <p:cNvSpPr txBox="1"/>
          <p:nvPr/>
        </p:nvSpPr>
        <p:spPr>
          <a:xfrm>
            <a:off x="5526850" y="5125257"/>
            <a:ext cx="158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FB8AF76-977E-BF34-4D5F-6F1115EF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364" y="4360365"/>
            <a:ext cx="2924742" cy="24247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7F92A0-71CE-490F-B258-ED7EC9586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2909" y="2613996"/>
            <a:ext cx="494780" cy="28235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09381BF-3B92-7C87-83D1-6D10AFC3C731}"/>
              </a:ext>
            </a:extLst>
          </p:cNvPr>
          <p:cNvSpPr txBox="1"/>
          <p:nvPr/>
        </p:nvSpPr>
        <p:spPr>
          <a:xfrm>
            <a:off x="8289087" y="4206848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FD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8FFD473-8BB3-1A61-FCA5-1FC80C0BC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7123" y="1758796"/>
            <a:ext cx="2924741" cy="24008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8ED4AF3-A406-8565-DA72-D4AD2194F5BA}"/>
              </a:ext>
            </a:extLst>
          </p:cNvPr>
          <p:cNvSpPr txBox="1"/>
          <p:nvPr/>
        </p:nvSpPr>
        <p:spPr>
          <a:xfrm>
            <a:off x="8207324" y="1542436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FFT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26FE1D3-8C41-0A8E-0D9D-2307519714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120" y="3922530"/>
            <a:ext cx="4724927" cy="26983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56C493-0AA9-FE35-035D-D1AAD53C4DDF}"/>
              </a:ext>
            </a:extLst>
          </p:cNvPr>
          <p:cNvSpPr txBox="1"/>
          <p:nvPr/>
        </p:nvSpPr>
        <p:spPr>
          <a:xfrm>
            <a:off x="3716868" y="6488668"/>
            <a:ext cx="408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 btw 1D/3D should just be </a:t>
            </a:r>
            <a:r>
              <a:rPr lang="en-US" dirty="0" err="1"/>
              <a:t>dz</a:t>
            </a:r>
            <a:r>
              <a:rPr lang="en-US" dirty="0"/>
              <a:t>, ds, etc.</a:t>
            </a:r>
          </a:p>
        </p:txBody>
      </p:sp>
    </p:spTree>
    <p:extLst>
      <p:ext uri="{BB962C8B-B14F-4D97-AF65-F5344CB8AC3E}">
        <p14:creationId xmlns:p14="http://schemas.microsoft.com/office/powerpoint/2010/main" val="2184982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8" y="135468"/>
            <a:ext cx="10515600" cy="846667"/>
          </a:xfrm>
        </p:spPr>
        <p:txBody>
          <a:bodyPr/>
          <a:lstStyle/>
          <a:p>
            <a:r>
              <a:rPr lang="en-US" dirty="0"/>
              <a:t>Parameter space (s, N)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93C823-8262-3D64-E83F-49D8E00BE204}"/>
              </a:ext>
            </a:extLst>
          </p:cNvPr>
          <p:cNvGrpSpPr/>
          <p:nvPr/>
        </p:nvGrpSpPr>
        <p:grpSpPr>
          <a:xfrm>
            <a:off x="2528610" y="957758"/>
            <a:ext cx="3453697" cy="2097195"/>
            <a:chOff x="6599322" y="1134534"/>
            <a:chExt cx="4297279" cy="260944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2F51C73-8D5C-934E-FC93-66672486A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99322" y="1134534"/>
              <a:ext cx="4297279" cy="260944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38FA71-F500-38F3-3630-A99FA0D4FD63}"/>
                </a:ext>
              </a:extLst>
            </p:cNvPr>
            <p:cNvSpPr txBox="1"/>
            <p:nvPr/>
          </p:nvSpPr>
          <p:spPr>
            <a:xfrm>
              <a:off x="9063628" y="1253853"/>
              <a:ext cx="1775718" cy="727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a000x075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s002N050</a:t>
              </a: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1546BF2F-2986-1314-7788-19765C7A6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793" y="2120491"/>
            <a:ext cx="611516" cy="361741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70F0968C-FC48-7105-D7B4-02FCA98C8BE9}"/>
              </a:ext>
            </a:extLst>
          </p:cNvPr>
          <p:cNvGrpSpPr/>
          <p:nvPr/>
        </p:nvGrpSpPr>
        <p:grpSpPr>
          <a:xfrm>
            <a:off x="6117002" y="1008274"/>
            <a:ext cx="3437311" cy="2097195"/>
            <a:chOff x="4131297" y="2763214"/>
            <a:chExt cx="3437311" cy="209719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5DEDDB2-39DE-0565-9F7E-A49CB473C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1297" y="2763214"/>
              <a:ext cx="3437311" cy="209719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60DE2B6-25D0-E419-F862-310C84AE8B3E}"/>
                </a:ext>
              </a:extLst>
            </p:cNvPr>
            <p:cNvSpPr txBox="1"/>
            <p:nvPr/>
          </p:nvSpPr>
          <p:spPr>
            <a:xfrm>
              <a:off x="6021814" y="2822043"/>
              <a:ext cx="1493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N100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8E52E81-C959-9993-7932-19ABA699036F}"/>
              </a:ext>
            </a:extLst>
          </p:cNvPr>
          <p:cNvGrpSpPr/>
          <p:nvPr/>
        </p:nvGrpSpPr>
        <p:grpSpPr>
          <a:xfrm>
            <a:off x="2528610" y="2843833"/>
            <a:ext cx="3429428" cy="2097194"/>
            <a:chOff x="627238" y="2847251"/>
            <a:chExt cx="3429428" cy="209719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4858CEF-5B6E-5D5A-1D18-A46DCC94B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7238" y="2847251"/>
              <a:ext cx="3429428" cy="209719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C3C90A-B18D-75A1-A841-3D25370B026E}"/>
                </a:ext>
              </a:extLst>
            </p:cNvPr>
            <p:cNvSpPr txBox="1"/>
            <p:nvPr/>
          </p:nvSpPr>
          <p:spPr>
            <a:xfrm>
              <a:off x="2560158" y="2986253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s005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9C8E88-3060-C3AB-894E-CD6BD3B55B23}"/>
              </a:ext>
            </a:extLst>
          </p:cNvPr>
          <p:cNvGrpSpPr/>
          <p:nvPr/>
        </p:nvGrpSpPr>
        <p:grpSpPr>
          <a:xfrm>
            <a:off x="2553306" y="4715232"/>
            <a:ext cx="3386665" cy="2037993"/>
            <a:chOff x="651934" y="4737700"/>
            <a:chExt cx="3386665" cy="203799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64683BD-51E9-D0B8-1CA0-BD1622246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1934" y="4737700"/>
              <a:ext cx="3386665" cy="203799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DE3808-C7BA-A176-9732-36F9B329364F}"/>
                </a:ext>
              </a:extLst>
            </p:cNvPr>
            <p:cNvSpPr txBox="1"/>
            <p:nvPr/>
          </p:nvSpPr>
          <p:spPr>
            <a:xfrm>
              <a:off x="2560664" y="4876070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s010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CE0FD95-95AB-07CD-1B7B-D692E9DCBE2F}"/>
              </a:ext>
            </a:extLst>
          </p:cNvPr>
          <p:cNvGrpSpPr/>
          <p:nvPr/>
        </p:nvGrpSpPr>
        <p:grpSpPr>
          <a:xfrm>
            <a:off x="6117003" y="2911314"/>
            <a:ext cx="3384480" cy="2018738"/>
            <a:chOff x="4215630" y="2838531"/>
            <a:chExt cx="3413043" cy="2035775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86913CA-DF64-4820-EB03-ED6F0CA5E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15630" y="2838531"/>
              <a:ext cx="3413043" cy="2035775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0A8C750-7D0F-489A-19C1-3594A59363F1}"/>
                </a:ext>
              </a:extLst>
            </p:cNvPr>
            <p:cNvSpPr txBox="1"/>
            <p:nvPr/>
          </p:nvSpPr>
          <p:spPr>
            <a:xfrm>
              <a:off x="6082863" y="2932732"/>
              <a:ext cx="1493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N150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FBD1F26-45A1-586D-7169-8E4C4BA91B4D}"/>
              </a:ext>
            </a:extLst>
          </p:cNvPr>
          <p:cNvGrpSpPr/>
          <p:nvPr/>
        </p:nvGrpSpPr>
        <p:grpSpPr>
          <a:xfrm>
            <a:off x="6102344" y="4753167"/>
            <a:ext cx="3427195" cy="2053717"/>
            <a:chOff x="4200972" y="4680385"/>
            <a:chExt cx="3466626" cy="2077346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00258AB-8637-D840-0C30-B52F934B3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00972" y="4680385"/>
              <a:ext cx="3466626" cy="2077346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8B03169-B7E0-056A-E334-3B5091FB87CB}"/>
                </a:ext>
              </a:extLst>
            </p:cNvPr>
            <p:cNvSpPr txBox="1"/>
            <p:nvPr/>
          </p:nvSpPr>
          <p:spPr>
            <a:xfrm>
              <a:off x="6134710" y="4896001"/>
              <a:ext cx="1493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N200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8721C14F-913A-98EC-A87E-A9275AA7311C}"/>
              </a:ext>
            </a:extLst>
          </p:cNvPr>
          <p:cNvSpPr/>
          <p:nvPr/>
        </p:nvSpPr>
        <p:spPr>
          <a:xfrm>
            <a:off x="9163075" y="2729864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E183033-CA5D-7D1E-A620-F522F24B7BBF}"/>
              </a:ext>
            </a:extLst>
          </p:cNvPr>
          <p:cNvSpPr/>
          <p:nvPr/>
        </p:nvSpPr>
        <p:spPr>
          <a:xfrm>
            <a:off x="9162677" y="4585315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85615B-BB8E-1A2C-AE01-D8347E04BAF8}"/>
              </a:ext>
            </a:extLst>
          </p:cNvPr>
          <p:cNvSpPr/>
          <p:nvPr/>
        </p:nvSpPr>
        <p:spPr>
          <a:xfrm>
            <a:off x="5633707" y="6411070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B7372B-C2A2-8FAC-CBB4-3BA317138E71}"/>
              </a:ext>
            </a:extLst>
          </p:cNvPr>
          <p:cNvSpPr/>
          <p:nvPr/>
        </p:nvSpPr>
        <p:spPr>
          <a:xfrm>
            <a:off x="5609011" y="2678259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0A8F28-14C3-3E7F-E1FE-2A1775EAD149}"/>
              </a:ext>
            </a:extLst>
          </p:cNvPr>
          <p:cNvSpPr/>
          <p:nvPr/>
        </p:nvSpPr>
        <p:spPr>
          <a:xfrm>
            <a:off x="5633707" y="4554203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ED9276-B2CB-38A7-13CA-B5B554EC197C}"/>
              </a:ext>
            </a:extLst>
          </p:cNvPr>
          <p:cNvSpPr/>
          <p:nvPr/>
        </p:nvSpPr>
        <p:spPr>
          <a:xfrm>
            <a:off x="9224287" y="6420136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2457700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8" y="135468"/>
            <a:ext cx="10515600" cy="846667"/>
          </a:xfrm>
        </p:spPr>
        <p:txBody>
          <a:bodyPr/>
          <a:lstStyle/>
          <a:p>
            <a:r>
              <a:rPr lang="en-US" dirty="0"/>
              <a:t>Parameter space (x, a)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546BF2F-2986-1314-7788-19765C7A6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0957" y="1704975"/>
            <a:ext cx="611516" cy="36174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E1266F-FF5E-027D-B46E-4F5E53DC1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07" y="882208"/>
            <a:ext cx="3453697" cy="20947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A00D1F-C785-B3A5-1176-D40C2FA75484}"/>
              </a:ext>
            </a:extLst>
          </p:cNvPr>
          <p:cNvSpPr txBox="1"/>
          <p:nvPr/>
        </p:nvSpPr>
        <p:spPr>
          <a:xfrm>
            <a:off x="2241427" y="1017351"/>
            <a:ext cx="1427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a000x055s002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93C823-8262-3D64-E83F-49D8E00BE204}"/>
              </a:ext>
            </a:extLst>
          </p:cNvPr>
          <p:cNvGrpSpPr/>
          <p:nvPr/>
        </p:nvGrpSpPr>
        <p:grpSpPr>
          <a:xfrm>
            <a:off x="287807" y="2783467"/>
            <a:ext cx="3453697" cy="2097195"/>
            <a:chOff x="6599322" y="1134534"/>
            <a:chExt cx="4297279" cy="260944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2F51C73-8D5C-934E-FC93-66672486A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99322" y="1134534"/>
              <a:ext cx="4297279" cy="260944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38FA71-F500-38F3-3630-A99FA0D4FD63}"/>
                </a:ext>
              </a:extLst>
            </p:cNvPr>
            <p:cNvSpPr txBox="1"/>
            <p:nvPr/>
          </p:nvSpPr>
          <p:spPr>
            <a:xfrm>
              <a:off x="9063628" y="1253853"/>
              <a:ext cx="1775718" cy="421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a000x075s002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D828B159-62EA-2597-498D-1F8D2D48D8B7}"/>
              </a:ext>
            </a:extLst>
          </p:cNvPr>
          <p:cNvSpPr/>
          <p:nvPr/>
        </p:nvSpPr>
        <p:spPr>
          <a:xfrm>
            <a:off x="3292257" y="2599579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A82D20-5CCC-8411-5966-AA4C82334625}"/>
              </a:ext>
            </a:extLst>
          </p:cNvPr>
          <p:cNvGrpSpPr/>
          <p:nvPr/>
        </p:nvGrpSpPr>
        <p:grpSpPr>
          <a:xfrm>
            <a:off x="316874" y="4625337"/>
            <a:ext cx="3433346" cy="2097195"/>
            <a:chOff x="316874" y="4625337"/>
            <a:chExt cx="3433346" cy="209719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5E2A0B3-976E-CBCD-A46E-B65D1620E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6874" y="4625337"/>
              <a:ext cx="3433346" cy="209719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138D671-2C35-7FD4-C347-FF6DB1045AC1}"/>
                </a:ext>
              </a:extLst>
            </p:cNvPr>
            <p:cNvSpPr txBox="1"/>
            <p:nvPr/>
          </p:nvSpPr>
          <p:spPr>
            <a:xfrm>
              <a:off x="2241427" y="4756721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a000x100s002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6B7372B-C2A2-8FAC-CBB4-3BA317138E71}"/>
              </a:ext>
            </a:extLst>
          </p:cNvPr>
          <p:cNvSpPr/>
          <p:nvPr/>
        </p:nvSpPr>
        <p:spPr>
          <a:xfrm>
            <a:off x="3292257" y="4472502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4FF892-120B-7F76-606E-C9EFADBFD433}"/>
              </a:ext>
            </a:extLst>
          </p:cNvPr>
          <p:cNvSpPr/>
          <p:nvPr/>
        </p:nvSpPr>
        <p:spPr>
          <a:xfrm>
            <a:off x="3362803" y="6311500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387991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52400"/>
            <a:ext cx="10515600" cy="846667"/>
          </a:xfrm>
        </p:spPr>
        <p:txBody>
          <a:bodyPr/>
          <a:lstStyle/>
          <a:p>
            <a:r>
              <a:rPr lang="en-US" dirty="0"/>
              <a:t>Numerical space (</a:t>
            </a:r>
            <a:r>
              <a:rPr lang="en-US" dirty="0" err="1"/>
              <a:t>dz</a:t>
            </a:r>
            <a:r>
              <a:rPr lang="en-US" dirty="0"/>
              <a:t>, ds, Y)</a:t>
            </a:r>
          </a:p>
        </p:txBody>
      </p:sp>
    </p:spTree>
    <p:extLst>
      <p:ext uri="{BB962C8B-B14F-4D97-AF65-F5344CB8AC3E}">
        <p14:creationId xmlns:p14="http://schemas.microsoft.com/office/powerpoint/2010/main" val="373433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1D30-274D-A5B8-3620-4DA31ECE8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2766218"/>
            <a:ext cx="10515600" cy="1325563"/>
          </a:xfrm>
        </p:spPr>
        <p:txBody>
          <a:bodyPr/>
          <a:lstStyle/>
          <a:p>
            <a:r>
              <a:rPr lang="en-US" b="1" dirty="0"/>
              <a:t>Specifying Grafted Points</a:t>
            </a:r>
          </a:p>
        </p:txBody>
      </p:sp>
    </p:spTree>
    <p:extLst>
      <p:ext uri="{BB962C8B-B14F-4D97-AF65-F5344CB8AC3E}">
        <p14:creationId xmlns:p14="http://schemas.microsoft.com/office/powerpoint/2010/main" val="896468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1061-086B-35E4-61C1-83C328D5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4566B-D26D-18F7-2769-748D7813228B}"/>
              </a:ext>
            </a:extLst>
          </p:cNvPr>
          <p:cNvSpPr txBox="1"/>
          <p:nvPr/>
        </p:nvSpPr>
        <p:spPr>
          <a:xfrm>
            <a:off x="714374" y="1895475"/>
            <a:ext cx="781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binary array for surface sites of homogeneously grafted polymer given grafting density, simulation box size, and discretization (and assuming dx =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153E5-948B-4D25-2B1C-2231E4E7EBA6}"/>
              </a:ext>
            </a:extLst>
          </p:cNvPr>
          <p:cNvSpPr txBox="1"/>
          <p:nvPr/>
        </p:nvSpPr>
        <p:spPr>
          <a:xfrm>
            <a:off x="714374" y="2776538"/>
            <a:ext cx="1107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Fullspace</a:t>
            </a:r>
            <a:r>
              <a:rPr lang="en-US" dirty="0"/>
              <a:t> must be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endParaRPr lang="en-US" dirty="0"/>
          </a:p>
          <a:p>
            <a:r>
              <a:rPr lang="en-US" dirty="0" err="1"/>
              <a:t>Halfspace</a:t>
            </a:r>
            <a:r>
              <a:rPr lang="en-US" dirty="0"/>
              <a:t> must be even on </a:t>
            </a:r>
            <a:r>
              <a:rPr lang="en-US" dirty="0" err="1"/>
              <a:t>xL</a:t>
            </a:r>
            <a:r>
              <a:rPr lang="en-US" dirty="0"/>
              <a:t>/2 and </a:t>
            </a:r>
            <a:r>
              <a:rPr lang="en-US" dirty="0" err="1"/>
              <a:t>yL</a:t>
            </a:r>
            <a:r>
              <a:rPr lang="en-US" dirty="0"/>
              <a:t>/2 (overlap of boundary following REDFT00) and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78C71-47DB-0D25-8BE5-AD0C9CC3C9FD}"/>
              </a:ext>
            </a:extLst>
          </p:cNvPr>
          <p:cNvSpPr txBox="1"/>
          <p:nvPr/>
        </p:nvSpPr>
        <p:spPr>
          <a:xfrm>
            <a:off x="714373" y="3812426"/>
            <a:ext cx="110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 spacing as determined by regular hexagon, where grafting point at centroid of hexagon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DDA30-EAF3-09E5-D289-BD5F06EA216D}"/>
              </a:ext>
            </a:extLst>
          </p:cNvPr>
          <p:cNvSpPr txBox="1"/>
          <p:nvPr/>
        </p:nvSpPr>
        <p:spPr>
          <a:xfrm>
            <a:off x="714372" y="4508719"/>
            <a:ext cx="1107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case there are edge effects, try shifting the centroids away from the boundaries of the </a:t>
            </a:r>
            <a:r>
              <a:rPr lang="en-US" dirty="0" err="1"/>
              <a:t>xy</a:t>
            </a:r>
            <a:r>
              <a:rPr lang="en-US" dirty="0"/>
              <a:t>-plane (only did for </a:t>
            </a:r>
            <a:r>
              <a:rPr lang="en-US" dirty="0" err="1"/>
              <a:t>fullspace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no edge effects by comparing results of full FFT with cos FFT</a:t>
            </a:r>
          </a:p>
        </p:txBody>
      </p:sp>
    </p:spTree>
    <p:extLst>
      <p:ext uri="{BB962C8B-B14F-4D97-AF65-F5344CB8AC3E}">
        <p14:creationId xmlns:p14="http://schemas.microsoft.com/office/powerpoint/2010/main" val="1764039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6BC3-A860-346A-4F58-1EE4C3E7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B5138-8D53-B196-C54A-B372D20698D0}"/>
              </a:ext>
            </a:extLst>
          </p:cNvPr>
          <p:cNvSpPr txBox="1"/>
          <p:nvPr/>
        </p:nvSpPr>
        <p:spPr>
          <a:xfrm>
            <a:off x="1192695" y="2186609"/>
            <a:ext cx="7026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Sigma = 0.05 c/nm2</a:t>
            </a:r>
          </a:p>
          <a:p>
            <a:r>
              <a:rPr lang="en-US" dirty="0"/>
              <a:t>Lx = 15 nm</a:t>
            </a:r>
          </a:p>
          <a:p>
            <a:r>
              <a:rPr lang="en-US" dirty="0"/>
              <a:t>Ly = 15 nm</a:t>
            </a:r>
          </a:p>
          <a:p>
            <a:r>
              <a:rPr lang="en-US" dirty="0"/>
              <a:t>dx = 0.4 nm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FD48E-52DE-AC6E-5D2D-A03BFCBE0CEE}"/>
              </a:ext>
            </a:extLst>
          </p:cNvPr>
          <p:cNvSpPr txBox="1"/>
          <p:nvPr/>
        </p:nvSpPr>
        <p:spPr>
          <a:xfrm>
            <a:off x="1192694" y="3776869"/>
            <a:ext cx="7026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Cast in terms of dx (for rounding and PBC for grafting points): </a:t>
            </a:r>
          </a:p>
          <a:p>
            <a:r>
              <a:rPr lang="en-US" dirty="0"/>
              <a:t>	Sigma = 0.0668 c/nm2</a:t>
            </a:r>
          </a:p>
          <a:p>
            <a:r>
              <a:rPr lang="en-US" dirty="0"/>
              <a:t>	Lx = 14.80 nm</a:t>
            </a:r>
          </a:p>
          <a:p>
            <a:r>
              <a:rPr lang="en-US" dirty="0"/>
              <a:t>	Ly = 11.20 nm</a:t>
            </a:r>
          </a:p>
          <a:p>
            <a:endParaRPr lang="en-US" dirty="0"/>
          </a:p>
          <a:p>
            <a:r>
              <a:rPr lang="en-US" dirty="0"/>
              <a:t>(Sigma error decrease with dx)</a:t>
            </a:r>
          </a:p>
        </p:txBody>
      </p:sp>
    </p:spTree>
    <p:extLst>
      <p:ext uri="{BB962C8B-B14F-4D97-AF65-F5344CB8AC3E}">
        <p14:creationId xmlns:p14="http://schemas.microsoft.com/office/powerpoint/2010/main" val="782308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0942303E-AC1F-10F0-8287-CEA51A87A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43" y="3203809"/>
            <a:ext cx="3992646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3D1364F1-8E30-980B-97F9-DAB3A4D509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2"/>
          <a:stretch/>
        </p:blipFill>
        <p:spPr bwMode="auto">
          <a:xfrm>
            <a:off x="1822262" y="256141"/>
            <a:ext cx="3924300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ED191988-4743-BC45-910E-FD3AAF032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" r="1712"/>
          <a:stretch/>
        </p:blipFill>
        <p:spPr bwMode="auto">
          <a:xfrm>
            <a:off x="1819275" y="3289300"/>
            <a:ext cx="3924300" cy="33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Hexagon 22">
            <a:extLst>
              <a:ext uri="{FF2B5EF4-FFF2-40B4-BE49-F238E27FC236}">
                <a16:creationId xmlns:a16="http://schemas.microsoft.com/office/drawing/2014/main" id="{95F6E8AA-E51C-EF11-9603-A8A2058FEBC7}"/>
              </a:ext>
            </a:extLst>
          </p:cNvPr>
          <p:cNvSpPr>
            <a:spLocks noChangeAspect="1"/>
          </p:cNvSpPr>
          <p:nvPr/>
        </p:nvSpPr>
        <p:spPr>
          <a:xfrm>
            <a:off x="1974615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2137AB5-84C0-9474-6105-2C763501D3BA}"/>
              </a:ext>
            </a:extLst>
          </p:cNvPr>
          <p:cNvSpPr>
            <a:spLocks noChangeAspect="1"/>
          </p:cNvSpPr>
          <p:nvPr/>
        </p:nvSpPr>
        <p:spPr>
          <a:xfrm>
            <a:off x="1967472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8C810D5-5537-7B6D-B440-1268350AA201}"/>
              </a:ext>
            </a:extLst>
          </p:cNvPr>
          <p:cNvSpPr>
            <a:spLocks noChangeAspect="1"/>
          </p:cNvSpPr>
          <p:nvPr/>
        </p:nvSpPr>
        <p:spPr>
          <a:xfrm>
            <a:off x="1967472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7599D8-7767-A82D-07AA-3FB63B9BFD14}"/>
              </a:ext>
            </a:extLst>
          </p:cNvPr>
          <p:cNvSpPr>
            <a:spLocks noChangeAspect="1"/>
          </p:cNvSpPr>
          <p:nvPr/>
        </p:nvSpPr>
        <p:spPr>
          <a:xfrm>
            <a:off x="2834107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DA58312-BC6C-10CE-D676-1A55FABD2974}"/>
              </a:ext>
            </a:extLst>
          </p:cNvPr>
          <p:cNvSpPr>
            <a:spLocks noChangeAspect="1"/>
          </p:cNvSpPr>
          <p:nvPr/>
        </p:nvSpPr>
        <p:spPr>
          <a:xfrm>
            <a:off x="2834107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00312F3-E150-1BF6-8E03-C5E66745B1B5}"/>
              </a:ext>
            </a:extLst>
          </p:cNvPr>
          <p:cNvSpPr>
            <a:spLocks noChangeAspect="1"/>
          </p:cNvSpPr>
          <p:nvPr/>
        </p:nvSpPr>
        <p:spPr>
          <a:xfrm>
            <a:off x="2834107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15731913-8430-CCBF-E728-912DD1051C0A}"/>
              </a:ext>
            </a:extLst>
          </p:cNvPr>
          <p:cNvSpPr>
            <a:spLocks noChangeAspect="1"/>
          </p:cNvSpPr>
          <p:nvPr/>
        </p:nvSpPr>
        <p:spPr>
          <a:xfrm>
            <a:off x="3693601" y="29762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E4743FE-6712-EBB0-A5C5-B2274FF5C4DC}"/>
              </a:ext>
            </a:extLst>
          </p:cNvPr>
          <p:cNvSpPr>
            <a:spLocks noChangeAspect="1"/>
          </p:cNvSpPr>
          <p:nvPr/>
        </p:nvSpPr>
        <p:spPr>
          <a:xfrm>
            <a:off x="3687238" y="393448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F03E2C1C-BF9A-D1A4-AB96-44B915D89168}"/>
              </a:ext>
            </a:extLst>
          </p:cNvPr>
          <p:cNvSpPr>
            <a:spLocks noChangeAspect="1"/>
          </p:cNvSpPr>
          <p:nvPr/>
        </p:nvSpPr>
        <p:spPr>
          <a:xfrm>
            <a:off x="4550589" y="345886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AA13D11E-D161-07F1-337A-0439DE47625A}"/>
              </a:ext>
            </a:extLst>
          </p:cNvPr>
          <p:cNvSpPr>
            <a:spLocks noChangeAspect="1"/>
          </p:cNvSpPr>
          <p:nvPr/>
        </p:nvSpPr>
        <p:spPr>
          <a:xfrm>
            <a:off x="4550589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37E2AD43-8C0F-AE4E-73F5-2ADF3F4328B5}"/>
              </a:ext>
            </a:extLst>
          </p:cNvPr>
          <p:cNvSpPr>
            <a:spLocks noChangeAspect="1"/>
          </p:cNvSpPr>
          <p:nvPr/>
        </p:nvSpPr>
        <p:spPr>
          <a:xfrm>
            <a:off x="4550589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6DED218D-3761-F049-ADDA-F96E065614EC}"/>
              </a:ext>
            </a:extLst>
          </p:cNvPr>
          <p:cNvSpPr>
            <a:spLocks noChangeAspect="1"/>
          </p:cNvSpPr>
          <p:nvPr/>
        </p:nvSpPr>
        <p:spPr>
          <a:xfrm>
            <a:off x="3694322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Hexagon 1024">
            <a:extLst>
              <a:ext uri="{FF2B5EF4-FFF2-40B4-BE49-F238E27FC236}">
                <a16:creationId xmlns:a16="http://schemas.microsoft.com/office/drawing/2014/main" id="{C7930FA0-BB84-E8BC-6F55-86DC44EB1517}"/>
              </a:ext>
            </a:extLst>
          </p:cNvPr>
          <p:cNvSpPr>
            <a:spLocks noChangeAspect="1"/>
          </p:cNvSpPr>
          <p:nvPr/>
        </p:nvSpPr>
        <p:spPr>
          <a:xfrm>
            <a:off x="5426874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Hexagon 1026">
            <a:extLst>
              <a:ext uri="{FF2B5EF4-FFF2-40B4-BE49-F238E27FC236}">
                <a16:creationId xmlns:a16="http://schemas.microsoft.com/office/drawing/2014/main" id="{07BAD851-770C-F9A5-118E-93F5FFB185A8}"/>
              </a:ext>
            </a:extLst>
          </p:cNvPr>
          <p:cNvSpPr>
            <a:spLocks noChangeAspect="1"/>
          </p:cNvSpPr>
          <p:nvPr/>
        </p:nvSpPr>
        <p:spPr>
          <a:xfrm>
            <a:off x="5419730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Hexagon 1028">
            <a:extLst>
              <a:ext uri="{FF2B5EF4-FFF2-40B4-BE49-F238E27FC236}">
                <a16:creationId xmlns:a16="http://schemas.microsoft.com/office/drawing/2014/main" id="{D632B0F6-85EB-24F7-7939-C500C21C0D9E}"/>
              </a:ext>
            </a:extLst>
          </p:cNvPr>
          <p:cNvSpPr>
            <a:spLocks noChangeAspect="1"/>
          </p:cNvSpPr>
          <p:nvPr/>
        </p:nvSpPr>
        <p:spPr>
          <a:xfrm>
            <a:off x="5419730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Hexagon 1029">
            <a:extLst>
              <a:ext uri="{FF2B5EF4-FFF2-40B4-BE49-F238E27FC236}">
                <a16:creationId xmlns:a16="http://schemas.microsoft.com/office/drawing/2014/main" id="{94B24927-43D8-1C74-168D-351ED75387C9}"/>
              </a:ext>
            </a:extLst>
          </p:cNvPr>
          <p:cNvSpPr>
            <a:spLocks noChangeAspect="1"/>
          </p:cNvSpPr>
          <p:nvPr/>
        </p:nvSpPr>
        <p:spPr>
          <a:xfrm>
            <a:off x="6286366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Hexagon 1030">
            <a:extLst>
              <a:ext uri="{FF2B5EF4-FFF2-40B4-BE49-F238E27FC236}">
                <a16:creationId xmlns:a16="http://schemas.microsoft.com/office/drawing/2014/main" id="{3DB7BA57-7A0A-69E4-2AF2-2C4D8F441114}"/>
              </a:ext>
            </a:extLst>
          </p:cNvPr>
          <p:cNvSpPr>
            <a:spLocks noChangeAspect="1"/>
          </p:cNvSpPr>
          <p:nvPr/>
        </p:nvSpPr>
        <p:spPr>
          <a:xfrm>
            <a:off x="6286366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Hexagon 1031">
            <a:extLst>
              <a:ext uri="{FF2B5EF4-FFF2-40B4-BE49-F238E27FC236}">
                <a16:creationId xmlns:a16="http://schemas.microsoft.com/office/drawing/2014/main" id="{C03011F2-1859-3E52-FEC8-55F61BD5FFF3}"/>
              </a:ext>
            </a:extLst>
          </p:cNvPr>
          <p:cNvSpPr>
            <a:spLocks noChangeAspect="1"/>
          </p:cNvSpPr>
          <p:nvPr/>
        </p:nvSpPr>
        <p:spPr>
          <a:xfrm>
            <a:off x="6286366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Hexagon 1032">
            <a:extLst>
              <a:ext uri="{FF2B5EF4-FFF2-40B4-BE49-F238E27FC236}">
                <a16:creationId xmlns:a16="http://schemas.microsoft.com/office/drawing/2014/main" id="{AE75FE7B-A81B-2956-56D7-45F8EB881D36}"/>
              </a:ext>
            </a:extLst>
          </p:cNvPr>
          <p:cNvSpPr>
            <a:spLocks noChangeAspect="1"/>
          </p:cNvSpPr>
          <p:nvPr/>
        </p:nvSpPr>
        <p:spPr>
          <a:xfrm>
            <a:off x="7145860" y="297625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4" name="Hexagon 1033">
            <a:extLst>
              <a:ext uri="{FF2B5EF4-FFF2-40B4-BE49-F238E27FC236}">
                <a16:creationId xmlns:a16="http://schemas.microsoft.com/office/drawing/2014/main" id="{54025567-2401-C213-CA49-AFB6FBE39109}"/>
              </a:ext>
            </a:extLst>
          </p:cNvPr>
          <p:cNvSpPr>
            <a:spLocks noChangeAspect="1"/>
          </p:cNvSpPr>
          <p:nvPr/>
        </p:nvSpPr>
        <p:spPr>
          <a:xfrm>
            <a:off x="7139497" y="39344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Hexagon 1034">
            <a:extLst>
              <a:ext uri="{FF2B5EF4-FFF2-40B4-BE49-F238E27FC236}">
                <a16:creationId xmlns:a16="http://schemas.microsoft.com/office/drawing/2014/main" id="{E0349C23-4111-3D32-480E-A5D8E9E50CE5}"/>
              </a:ext>
            </a:extLst>
          </p:cNvPr>
          <p:cNvSpPr>
            <a:spLocks noChangeAspect="1"/>
          </p:cNvSpPr>
          <p:nvPr/>
        </p:nvSpPr>
        <p:spPr>
          <a:xfrm>
            <a:off x="8002848" y="34588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Hexagon 1035">
            <a:extLst>
              <a:ext uri="{FF2B5EF4-FFF2-40B4-BE49-F238E27FC236}">
                <a16:creationId xmlns:a16="http://schemas.microsoft.com/office/drawing/2014/main" id="{F83ECF99-64C5-797E-B098-E76380388873}"/>
              </a:ext>
            </a:extLst>
          </p:cNvPr>
          <p:cNvSpPr>
            <a:spLocks noChangeAspect="1"/>
          </p:cNvSpPr>
          <p:nvPr/>
        </p:nvSpPr>
        <p:spPr>
          <a:xfrm>
            <a:off x="8002848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Hexagon 1036">
            <a:extLst>
              <a:ext uri="{FF2B5EF4-FFF2-40B4-BE49-F238E27FC236}">
                <a16:creationId xmlns:a16="http://schemas.microsoft.com/office/drawing/2014/main" id="{3EFEC826-0843-1F99-73DF-98C2B066C33D}"/>
              </a:ext>
            </a:extLst>
          </p:cNvPr>
          <p:cNvSpPr>
            <a:spLocks noChangeAspect="1"/>
          </p:cNvSpPr>
          <p:nvPr/>
        </p:nvSpPr>
        <p:spPr>
          <a:xfrm>
            <a:off x="8002848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Hexagon 1037">
            <a:extLst>
              <a:ext uri="{FF2B5EF4-FFF2-40B4-BE49-F238E27FC236}">
                <a16:creationId xmlns:a16="http://schemas.microsoft.com/office/drawing/2014/main" id="{0BCE8D4E-D1B7-EB16-800E-B94AFEB8750D}"/>
              </a:ext>
            </a:extLst>
          </p:cNvPr>
          <p:cNvSpPr>
            <a:spLocks noChangeAspect="1"/>
          </p:cNvSpPr>
          <p:nvPr/>
        </p:nvSpPr>
        <p:spPr>
          <a:xfrm>
            <a:off x="7146581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Hexagon 1040">
            <a:extLst>
              <a:ext uri="{FF2B5EF4-FFF2-40B4-BE49-F238E27FC236}">
                <a16:creationId xmlns:a16="http://schemas.microsoft.com/office/drawing/2014/main" id="{233AE70B-20DB-13A2-B087-EABEF323EEE8}"/>
              </a:ext>
            </a:extLst>
          </p:cNvPr>
          <p:cNvSpPr>
            <a:spLocks noChangeAspect="1"/>
          </p:cNvSpPr>
          <p:nvPr/>
        </p:nvSpPr>
        <p:spPr>
          <a:xfrm>
            <a:off x="1974615" y="12337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Hexagon 1041">
            <a:extLst>
              <a:ext uri="{FF2B5EF4-FFF2-40B4-BE49-F238E27FC236}">
                <a16:creationId xmlns:a16="http://schemas.microsoft.com/office/drawing/2014/main" id="{3DE50CB0-C76B-A63E-8679-7E0A8959A0B9}"/>
              </a:ext>
            </a:extLst>
          </p:cNvPr>
          <p:cNvSpPr>
            <a:spLocks noChangeAspect="1"/>
          </p:cNvSpPr>
          <p:nvPr/>
        </p:nvSpPr>
        <p:spPr>
          <a:xfrm>
            <a:off x="1967472" y="107554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Hexagon 1042">
            <a:extLst>
              <a:ext uri="{FF2B5EF4-FFF2-40B4-BE49-F238E27FC236}">
                <a16:creationId xmlns:a16="http://schemas.microsoft.com/office/drawing/2014/main" id="{29D05AB5-6B19-44C7-74B5-B5B33DBEB87D}"/>
              </a:ext>
            </a:extLst>
          </p:cNvPr>
          <p:cNvSpPr>
            <a:spLocks noChangeAspect="1"/>
          </p:cNvSpPr>
          <p:nvPr/>
        </p:nvSpPr>
        <p:spPr>
          <a:xfrm>
            <a:off x="1967472" y="20201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Hexagon 1043">
            <a:extLst>
              <a:ext uri="{FF2B5EF4-FFF2-40B4-BE49-F238E27FC236}">
                <a16:creationId xmlns:a16="http://schemas.microsoft.com/office/drawing/2014/main" id="{30A6E450-0182-357B-895E-052D58DB7A20}"/>
              </a:ext>
            </a:extLst>
          </p:cNvPr>
          <p:cNvSpPr>
            <a:spLocks noChangeAspect="1"/>
          </p:cNvSpPr>
          <p:nvPr/>
        </p:nvSpPr>
        <p:spPr>
          <a:xfrm>
            <a:off x="2834107" y="24970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Hexagon 1044">
            <a:extLst>
              <a:ext uri="{FF2B5EF4-FFF2-40B4-BE49-F238E27FC236}">
                <a16:creationId xmlns:a16="http://schemas.microsoft.com/office/drawing/2014/main" id="{E824D373-3145-98BD-613C-E22BE76D8876}"/>
              </a:ext>
            </a:extLst>
          </p:cNvPr>
          <p:cNvSpPr>
            <a:spLocks noChangeAspect="1"/>
          </p:cNvSpPr>
          <p:nvPr/>
        </p:nvSpPr>
        <p:spPr>
          <a:xfrm>
            <a:off x="2834107" y="155163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Hexagon 1045">
            <a:extLst>
              <a:ext uri="{FF2B5EF4-FFF2-40B4-BE49-F238E27FC236}">
                <a16:creationId xmlns:a16="http://schemas.microsoft.com/office/drawing/2014/main" id="{6767733A-16D2-4B6C-34BB-01A31C7E6626}"/>
              </a:ext>
            </a:extLst>
          </p:cNvPr>
          <p:cNvSpPr>
            <a:spLocks noChangeAspect="1"/>
          </p:cNvSpPr>
          <p:nvPr/>
        </p:nvSpPr>
        <p:spPr>
          <a:xfrm>
            <a:off x="2834107" y="60621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Hexagon 1046">
            <a:extLst>
              <a:ext uri="{FF2B5EF4-FFF2-40B4-BE49-F238E27FC236}">
                <a16:creationId xmlns:a16="http://schemas.microsoft.com/office/drawing/2014/main" id="{CDACEC79-344B-B4E4-41E0-EBF8AF32F90C}"/>
              </a:ext>
            </a:extLst>
          </p:cNvPr>
          <p:cNvSpPr>
            <a:spLocks noChangeAspect="1"/>
          </p:cNvSpPr>
          <p:nvPr/>
        </p:nvSpPr>
        <p:spPr>
          <a:xfrm>
            <a:off x="3693601" y="13068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Hexagon 1047">
            <a:extLst>
              <a:ext uri="{FF2B5EF4-FFF2-40B4-BE49-F238E27FC236}">
                <a16:creationId xmlns:a16="http://schemas.microsoft.com/office/drawing/2014/main" id="{1E35B54C-090A-1F13-14AA-318518BC9368}"/>
              </a:ext>
            </a:extLst>
          </p:cNvPr>
          <p:cNvSpPr>
            <a:spLocks noChangeAspect="1"/>
          </p:cNvSpPr>
          <p:nvPr/>
        </p:nvSpPr>
        <p:spPr>
          <a:xfrm>
            <a:off x="3687238" y="108892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Hexagon 1048">
            <a:extLst>
              <a:ext uri="{FF2B5EF4-FFF2-40B4-BE49-F238E27FC236}">
                <a16:creationId xmlns:a16="http://schemas.microsoft.com/office/drawing/2014/main" id="{BCBB82C8-E63A-EE61-6294-25E618FEB54B}"/>
              </a:ext>
            </a:extLst>
          </p:cNvPr>
          <p:cNvSpPr>
            <a:spLocks noChangeAspect="1"/>
          </p:cNvSpPr>
          <p:nvPr/>
        </p:nvSpPr>
        <p:spPr>
          <a:xfrm>
            <a:off x="4550589" y="613297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Hexagon 1049">
            <a:extLst>
              <a:ext uri="{FF2B5EF4-FFF2-40B4-BE49-F238E27FC236}">
                <a16:creationId xmlns:a16="http://schemas.microsoft.com/office/drawing/2014/main" id="{70D2298F-7505-8383-97B8-EEAD8289CED8}"/>
              </a:ext>
            </a:extLst>
          </p:cNvPr>
          <p:cNvSpPr>
            <a:spLocks noChangeAspect="1"/>
          </p:cNvSpPr>
          <p:nvPr/>
        </p:nvSpPr>
        <p:spPr>
          <a:xfrm>
            <a:off x="4550589" y="156547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Hexagon 1050">
            <a:extLst>
              <a:ext uri="{FF2B5EF4-FFF2-40B4-BE49-F238E27FC236}">
                <a16:creationId xmlns:a16="http://schemas.microsoft.com/office/drawing/2014/main" id="{DC63DC33-6F51-897F-07D6-CC39F55F7C19}"/>
              </a:ext>
            </a:extLst>
          </p:cNvPr>
          <p:cNvSpPr>
            <a:spLocks noChangeAspect="1"/>
          </p:cNvSpPr>
          <p:nvPr/>
        </p:nvSpPr>
        <p:spPr>
          <a:xfrm>
            <a:off x="4550589" y="252439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Hexagon 1051">
            <a:extLst>
              <a:ext uri="{FF2B5EF4-FFF2-40B4-BE49-F238E27FC236}">
                <a16:creationId xmlns:a16="http://schemas.microsoft.com/office/drawing/2014/main" id="{A6BED701-B11E-C171-A218-15045EBA5BCB}"/>
              </a:ext>
            </a:extLst>
          </p:cNvPr>
          <p:cNvSpPr>
            <a:spLocks noChangeAspect="1"/>
          </p:cNvSpPr>
          <p:nvPr/>
        </p:nvSpPr>
        <p:spPr>
          <a:xfrm>
            <a:off x="3694323" y="203205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16D4160-E2CF-117C-20CB-9D971F61732B}"/>
              </a:ext>
            </a:extLst>
          </p:cNvPr>
          <p:cNvSpPr txBox="1"/>
          <p:nvPr/>
        </p:nvSpPr>
        <p:spPr>
          <a:xfrm>
            <a:off x="6836896" y="857059"/>
            <a:ext cx="309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Padded PBC (Full FFT)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0C61F-5E95-A1FC-DF35-A2152D6F59F6}"/>
              </a:ext>
            </a:extLst>
          </p:cNvPr>
          <p:cNvSpPr txBox="1"/>
          <p:nvPr/>
        </p:nvSpPr>
        <p:spPr>
          <a:xfrm>
            <a:off x="6445440" y="1667051"/>
            <a:ext cx="517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Hexagons drawn for illustration of hexagon approach</a:t>
            </a:r>
          </a:p>
        </p:txBody>
      </p:sp>
    </p:spTree>
    <p:extLst>
      <p:ext uri="{BB962C8B-B14F-4D97-AF65-F5344CB8AC3E}">
        <p14:creationId xmlns:p14="http://schemas.microsoft.com/office/powerpoint/2010/main" val="775315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1480</TotalTime>
  <Words>413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Annealed</vt:lpstr>
      <vt:lpstr>z-FFT vs z-FD (MDE) – REDFT01 xy(z)</vt:lpstr>
      <vt:lpstr>Parameter space (s, N)</vt:lpstr>
      <vt:lpstr>Parameter space (x, a)</vt:lpstr>
      <vt:lpstr>Numerical space (dz, ds, Y)</vt:lpstr>
      <vt:lpstr>Specifying Grafted Points</vt:lpstr>
      <vt:lpstr>Strategy</vt:lpstr>
      <vt:lpstr>Test conditions</vt:lpstr>
      <vt:lpstr>PowerPoint Presentation</vt:lpstr>
      <vt:lpstr>PowerPoint Presentation</vt:lpstr>
      <vt:lpstr>Other conditions  (full and half results overlapped to show match)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25</cp:revision>
  <dcterms:created xsi:type="dcterms:W3CDTF">2023-07-26T17:49:20Z</dcterms:created>
  <dcterms:modified xsi:type="dcterms:W3CDTF">2023-08-13T07:19:29Z</dcterms:modified>
</cp:coreProperties>
</file>