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Collaboration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04/08/2024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CA21-23A5-204B-FAD8-77E8EF29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Alternate figure for modified 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A3843-1D0F-302F-AE41-0BF2093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537FC0-1415-7D1F-AD94-069687D5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" y="1261593"/>
            <a:ext cx="3191335" cy="20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A53BE67-56CD-5909-C9B7-28342D514A9C}"/>
              </a:ext>
            </a:extLst>
          </p:cNvPr>
          <p:cNvGrpSpPr/>
          <p:nvPr/>
        </p:nvGrpSpPr>
        <p:grpSpPr>
          <a:xfrm>
            <a:off x="3766992" y="1205873"/>
            <a:ext cx="2982439" cy="2030478"/>
            <a:chOff x="3961726" y="3034672"/>
            <a:chExt cx="2982439" cy="203047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9B66B2-B2E0-3771-878A-C9281C9D5525}"/>
                </a:ext>
              </a:extLst>
            </p:cNvPr>
            <p:cNvGrpSpPr/>
            <p:nvPr/>
          </p:nvGrpSpPr>
          <p:grpSpPr>
            <a:xfrm>
              <a:off x="4580871" y="3034672"/>
              <a:ext cx="2363294" cy="1600209"/>
              <a:chOff x="4496204" y="1210731"/>
              <a:chExt cx="2363294" cy="1600209"/>
            </a:xfrm>
          </p:grpSpPr>
          <p:pic>
            <p:nvPicPr>
              <p:cNvPr id="18" name="Picture 6">
                <a:extLst>
                  <a:ext uri="{FF2B5EF4-FFF2-40B4-BE49-F238E27FC236}">
                    <a16:creationId xmlns:a16="http://schemas.microsoft.com/office/drawing/2014/main" id="{3C1155A6-22F8-6D64-9099-CE4D5544BD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210731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2">
                <a:extLst>
                  <a:ext uri="{FF2B5EF4-FFF2-40B4-BE49-F238E27FC236}">
                    <a16:creationId xmlns:a16="http://schemas.microsoft.com/office/drawing/2014/main" id="{8B4AF748-7CE1-D0DC-45C7-43D708907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64253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4">
                <a:extLst>
                  <a:ext uri="{FF2B5EF4-FFF2-40B4-BE49-F238E27FC236}">
                    <a16:creationId xmlns:a16="http://schemas.microsoft.com/office/drawing/2014/main" id="{1FFDA207-8C68-5E7D-C26C-40B112597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4" y="208280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E10F3-D4B5-86C0-976B-D30D6CFA5A55}"/>
                </a:ext>
              </a:extLst>
            </p:cNvPr>
            <p:cNvSpPr txBox="1"/>
            <p:nvPr/>
          </p:nvSpPr>
          <p:spPr>
            <a:xfrm>
              <a:off x="3961730" y="3127921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03ADE2-E6F1-CE30-007E-7CA8CBDBCCEC}"/>
                </a:ext>
              </a:extLst>
            </p:cNvPr>
            <p:cNvSpPr txBox="1"/>
            <p:nvPr/>
          </p:nvSpPr>
          <p:spPr>
            <a:xfrm>
              <a:off x="3961730" y="3568191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BBBEE2-62AE-8A0A-B206-85074543BFBB}"/>
                </a:ext>
              </a:extLst>
            </p:cNvPr>
            <p:cNvSpPr txBox="1"/>
            <p:nvPr/>
          </p:nvSpPr>
          <p:spPr>
            <a:xfrm>
              <a:off x="3962134" y="4008630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5A0DCD-856F-8B11-3929-B4298C0037C0}"/>
                </a:ext>
              </a:extLst>
            </p:cNvPr>
            <p:cNvSpPr txBox="1"/>
            <p:nvPr/>
          </p:nvSpPr>
          <p:spPr>
            <a:xfrm>
              <a:off x="3961726" y="443869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Even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3475B6E-681D-5D1D-1595-19F5790071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867" y="4337013"/>
              <a:ext cx="2363297" cy="728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BC3BBBF-4D7A-3280-4073-F847D39C7CAB}"/>
              </a:ext>
            </a:extLst>
          </p:cNvPr>
          <p:cNvSpPr txBox="1"/>
          <p:nvPr/>
        </p:nvSpPr>
        <p:spPr>
          <a:xfrm>
            <a:off x="7645398" y="1771927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Shuffled charge distributions lead to brushes with less prominent shoulders</a:t>
            </a:r>
          </a:p>
        </p:txBody>
      </p:sp>
    </p:spTree>
    <p:extLst>
      <p:ext uri="{BB962C8B-B14F-4D97-AF65-F5344CB8AC3E}">
        <p14:creationId xmlns:p14="http://schemas.microsoft.com/office/powerpoint/2010/main" val="279981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94"/>
            <a:ext cx="10515600" cy="416461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24267" cy="800128"/>
          </a:xfrm>
        </p:spPr>
        <p:txBody>
          <a:bodyPr>
            <a:normAutofit/>
          </a:bodyPr>
          <a:lstStyle/>
          <a:p>
            <a:r>
              <a:rPr lang="en-US" sz="4000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996CC1BB-88A6-AD55-1A4F-9640141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0" y="3671689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2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8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A6227-EEBA-1B6C-FC3C-579395770F24}"/>
              </a:ext>
            </a:extLst>
          </p:cNvPr>
          <p:cNvSpPr txBox="1"/>
          <p:nvPr/>
        </p:nvSpPr>
        <p:spPr>
          <a:xfrm>
            <a:off x="7569199" y="330835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Bimodal (peaks at Block 3 &amp; 7) charge distribution creates shoulder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F1C9-9EAB-2DF5-1CED-72F0D2642624}"/>
              </a:ext>
            </a:extLst>
          </p:cNvPr>
          <p:cNvSpPr txBox="1"/>
          <p:nvPr/>
        </p:nvSpPr>
        <p:spPr>
          <a:xfrm>
            <a:off x="7569199" y="1860895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Progressively increasing charge distribution extends tail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41F8-2358-7661-3C75-989B16EB036E}"/>
              </a:ext>
            </a:extLst>
          </p:cNvPr>
          <p:cNvSpPr txBox="1"/>
          <p:nvPr/>
        </p:nvSpPr>
        <p:spPr>
          <a:xfrm>
            <a:off x="7569199" y="4934856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</a:t>
            </a:r>
            <a:r>
              <a:rPr lang="en-US" sz="1400" dirty="0" err="1"/>
              <a:t>phospho</a:t>
            </a:r>
            <a:r>
              <a:rPr lang="en-US" sz="1400" dirty="0"/>
              <a:t> nearly net-neutral charge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DD4C-7314-17D9-B27A-85354898E853}"/>
              </a:ext>
            </a:extLst>
          </p:cNvPr>
          <p:cNvSpPr txBox="1"/>
          <p:nvPr/>
        </p:nvSpPr>
        <p:spPr>
          <a:xfrm>
            <a:off x="7569199" y="5319924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2 repels </a:t>
            </a:r>
            <a:r>
              <a:rPr lang="en-US" sz="1400" dirty="0" err="1"/>
              <a:t>phospho</a:t>
            </a:r>
            <a:r>
              <a:rPr lang="en-US" sz="1400" dirty="0"/>
              <a:t>. Block 3 (KSP units), preventing total collapse of outer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463418-05BD-AC0E-086A-A961055ECEDE}"/>
              </a:ext>
            </a:extLst>
          </p:cNvPr>
          <p:cNvGrpSpPr/>
          <p:nvPr/>
        </p:nvGrpSpPr>
        <p:grpSpPr>
          <a:xfrm>
            <a:off x="3799188" y="1553103"/>
            <a:ext cx="1539817" cy="766269"/>
            <a:chOff x="3552140" y="1739371"/>
            <a:chExt cx="1539817" cy="766269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1E15017-8469-3FD0-D97F-AF7966856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1739371"/>
              <a:ext cx="999596" cy="76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B98146-6757-C40E-8290-A0E177FE4E24}"/>
                </a:ext>
              </a:extLst>
            </p:cNvPr>
            <p:cNvSpPr txBox="1"/>
            <p:nvPr/>
          </p:nvSpPr>
          <p:spPr>
            <a:xfrm>
              <a:off x="3552140" y="1854030"/>
              <a:ext cx="542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58797-EAA6-4B2E-A24F-57D126489233}"/>
              </a:ext>
            </a:extLst>
          </p:cNvPr>
          <p:cNvGrpSpPr/>
          <p:nvPr/>
        </p:nvGrpSpPr>
        <p:grpSpPr>
          <a:xfrm>
            <a:off x="3799188" y="3223690"/>
            <a:ext cx="3015538" cy="762651"/>
            <a:chOff x="3552140" y="3308358"/>
            <a:chExt cx="3015538" cy="762651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D00E73D2-C3FF-3391-F520-0DA59201C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2" y="3308358"/>
              <a:ext cx="2475316" cy="76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55DAA1-EACE-D67F-151F-385F31C5E1D0}"/>
                </a:ext>
              </a:extLst>
            </p:cNvPr>
            <p:cNvSpPr txBox="1"/>
            <p:nvPr/>
          </p:nvSpPr>
          <p:spPr>
            <a:xfrm>
              <a:off x="3552140" y="3384559"/>
              <a:ext cx="587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A3AEF-6063-9DC6-3A39-04FB9A7D225C}"/>
              </a:ext>
            </a:extLst>
          </p:cNvPr>
          <p:cNvGrpSpPr/>
          <p:nvPr/>
        </p:nvGrpSpPr>
        <p:grpSpPr>
          <a:xfrm>
            <a:off x="3841179" y="4524895"/>
            <a:ext cx="3389066" cy="762650"/>
            <a:chOff x="3594131" y="4711163"/>
            <a:chExt cx="3389066" cy="762650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ACC492C-3835-AA2E-89E0-7A11DC2D5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4711163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80D3C7-4AE7-0ABC-0485-A7C5C4C92796}"/>
                </a:ext>
              </a:extLst>
            </p:cNvPr>
            <p:cNvSpPr txBox="1"/>
            <p:nvPr/>
          </p:nvSpPr>
          <p:spPr>
            <a:xfrm>
              <a:off x="3594131" y="4800790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BC238F-5FF2-36B4-4B20-6EA6345B917B}"/>
              </a:ext>
            </a:extLst>
          </p:cNvPr>
          <p:cNvGrpSpPr/>
          <p:nvPr/>
        </p:nvGrpSpPr>
        <p:grpSpPr>
          <a:xfrm>
            <a:off x="3727421" y="5407432"/>
            <a:ext cx="3502824" cy="762650"/>
            <a:chOff x="3480373" y="5593700"/>
            <a:chExt cx="3502824" cy="762650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49E792D6-B04F-1A3F-DAB9-DE64D9029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5593700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C2C5C4-9568-87CF-244A-10801D1BE51E}"/>
                </a:ext>
              </a:extLst>
            </p:cNvPr>
            <p:cNvSpPr txBox="1"/>
            <p:nvPr/>
          </p:nvSpPr>
          <p:spPr>
            <a:xfrm>
              <a:off x="3480373" y="5672725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2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1F731-4990-5C24-4918-A1763C25E5D0}"/>
              </a:ext>
            </a:extLst>
          </p:cNvPr>
          <p:cNvGrpSpPr/>
          <p:nvPr/>
        </p:nvGrpSpPr>
        <p:grpSpPr>
          <a:xfrm>
            <a:off x="4063330" y="1295570"/>
            <a:ext cx="2982435" cy="1600209"/>
            <a:chOff x="4139530" y="1295570"/>
            <a:chExt cx="2982435" cy="1600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A0BB22-A1B5-33CC-70F0-F521CA6E44E7}"/>
                </a:ext>
              </a:extLst>
            </p:cNvPr>
            <p:cNvGrpSpPr/>
            <p:nvPr/>
          </p:nvGrpSpPr>
          <p:grpSpPr>
            <a:xfrm>
              <a:off x="4758671" y="1295570"/>
              <a:ext cx="2363294" cy="1600209"/>
              <a:chOff x="4496204" y="1210731"/>
              <a:chExt cx="2363294" cy="1600209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DE0CEA-9BD5-5512-D008-75BFAAB513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210731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34818795-B5B6-B322-F5FF-33C8256A2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64253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4F45EDC9-67B0-87CA-4DD7-B8D9C9C28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4" y="208280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2AFC2-5738-6E91-9470-AE1CA4847F16}"/>
                </a:ext>
              </a:extLst>
            </p:cNvPr>
            <p:cNvSpPr txBox="1"/>
            <p:nvPr/>
          </p:nvSpPr>
          <p:spPr>
            <a:xfrm>
              <a:off x="4139530" y="138881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BEEFB9-6F79-10AA-0505-B386A70921ED}"/>
                </a:ext>
              </a:extLst>
            </p:cNvPr>
            <p:cNvSpPr txBox="1"/>
            <p:nvPr/>
          </p:nvSpPr>
          <p:spPr>
            <a:xfrm>
              <a:off x="4139530" y="182908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F51971-D725-24BC-C7BD-6F7EA869D03F}"/>
                </a:ext>
              </a:extLst>
            </p:cNvPr>
            <p:cNvSpPr txBox="1"/>
            <p:nvPr/>
          </p:nvSpPr>
          <p:spPr>
            <a:xfrm>
              <a:off x="4139934" y="2269528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7EA918-2950-481F-95E0-88D19AE81BA1}"/>
              </a:ext>
            </a:extLst>
          </p:cNvPr>
          <p:cNvSpPr txBox="1"/>
          <p:nvPr/>
        </p:nvSpPr>
        <p:spPr>
          <a:xfrm>
            <a:off x="7645398" y="1771927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Shuffled charge distributions lead to brushes with less prominent shoulders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2E8AEB-2B32-C42B-3B67-9EF93A40C706}"/>
              </a:ext>
            </a:extLst>
          </p:cNvPr>
          <p:cNvGrpSpPr/>
          <p:nvPr/>
        </p:nvGrpSpPr>
        <p:grpSpPr>
          <a:xfrm>
            <a:off x="3796014" y="3089808"/>
            <a:ext cx="3743778" cy="1274734"/>
            <a:chOff x="3801518" y="3129700"/>
            <a:chExt cx="3743778" cy="1274734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99DE754-F603-1CEF-34C4-7BB404099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636" y="3129700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2AC4D-1E11-989B-8CC2-A04E8847C5D7}"/>
                </a:ext>
              </a:extLst>
            </p:cNvPr>
            <p:cNvSpPr txBox="1"/>
            <p:nvPr/>
          </p:nvSpPr>
          <p:spPr>
            <a:xfrm>
              <a:off x="3852334" y="3262633"/>
              <a:ext cx="830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NFHD2</a:t>
              </a:r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295C7DFD-CFE8-946E-4856-3C0AECDB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568" y="3599111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A96B82-E118-61A3-3677-A629CF598C9E}"/>
                </a:ext>
              </a:extLst>
            </p:cNvPr>
            <p:cNvSpPr txBox="1"/>
            <p:nvPr/>
          </p:nvSpPr>
          <p:spPr>
            <a:xfrm>
              <a:off x="3801518" y="3763387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0564AB-DFCC-A5ED-26EE-E97F4E2949B6}"/>
              </a:ext>
            </a:extLst>
          </p:cNvPr>
          <p:cNvSpPr txBox="1"/>
          <p:nvPr/>
        </p:nvSpPr>
        <p:spPr>
          <a:xfrm>
            <a:off x="7645398" y="339201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2 prevents shoulder in </a:t>
            </a:r>
            <a:r>
              <a:rPr lang="en-US" sz="1400" dirty="0" err="1"/>
              <a:t>pNFH</a:t>
            </a:r>
            <a:r>
              <a:rPr lang="en-US" sz="1400" dirty="0"/>
              <a:t> density at all ionic strengths (see prev. slide)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BEA0D0-2EFC-CD7E-7466-692943AE7942}"/>
              </a:ext>
            </a:extLst>
          </p:cNvPr>
          <p:cNvGrpSpPr/>
          <p:nvPr/>
        </p:nvGrpSpPr>
        <p:grpSpPr>
          <a:xfrm>
            <a:off x="3846830" y="4682865"/>
            <a:ext cx="3461014" cy="1249692"/>
            <a:chOff x="3846830" y="4682865"/>
            <a:chExt cx="3461014" cy="1249692"/>
          </a:xfrm>
        </p:grpSpPr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CA5A17AB-595B-6654-8A32-BC0666E7F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4682865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>
              <a:extLst>
                <a:ext uri="{FF2B5EF4-FFF2-40B4-BE49-F238E27FC236}">
                  <a16:creationId xmlns:a16="http://schemas.microsoft.com/office/drawing/2014/main" id="{E638BD59-EBB1-53E3-B126-E59ACE2F3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5147958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7E2A12-26BF-007F-FE71-C78FDAE564E1}"/>
                </a:ext>
              </a:extLst>
            </p:cNvPr>
            <p:cNvSpPr txBox="1"/>
            <p:nvPr/>
          </p:nvSpPr>
          <p:spPr>
            <a:xfrm>
              <a:off x="3846830" y="5252416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D9E1A-BCFC-F69E-85E2-2057895184FA}"/>
                </a:ext>
              </a:extLst>
            </p:cNvPr>
            <p:cNvSpPr txBox="1"/>
            <p:nvPr/>
          </p:nvSpPr>
          <p:spPr>
            <a:xfrm>
              <a:off x="3846830" y="4806371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AD661C-C76C-141B-5730-C8D48A00697F}"/>
              </a:ext>
            </a:extLst>
          </p:cNvPr>
          <p:cNvSpPr txBox="1"/>
          <p:nvPr/>
        </p:nvSpPr>
        <p:spPr>
          <a:xfrm>
            <a:off x="7645398" y="4702207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6 charge density -0.01 ~ -0.02e (</a:t>
            </a:r>
            <a:r>
              <a:rPr lang="en-US" sz="1400" dirty="0" err="1"/>
              <a:t>phospho</a:t>
            </a:r>
            <a:r>
              <a:rPr lang="en-US" sz="1400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6330B-0BE6-89AF-4C77-9BB0B204D13C}"/>
              </a:ext>
            </a:extLst>
          </p:cNvPr>
          <p:cNvSpPr txBox="1"/>
          <p:nvPr/>
        </p:nvSpPr>
        <p:spPr>
          <a:xfrm>
            <a:off x="7645398" y="5305905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6 reduces neutralizing charge in NFH and repulsion in </a:t>
            </a:r>
            <a:r>
              <a:rPr lang="en-US" sz="1400" dirty="0" err="1"/>
              <a:t>pNFH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2962</TotalTime>
  <Words>380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NF Collaboration Summary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  <vt:lpstr>Alternate figure for modified NFM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32</cp:revision>
  <dcterms:created xsi:type="dcterms:W3CDTF">2023-12-14T00:46:32Z</dcterms:created>
  <dcterms:modified xsi:type="dcterms:W3CDTF">2024-04-09T17:49:59Z</dcterms:modified>
</cp:coreProperties>
</file>