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73" r:id="rId2"/>
    <p:sldId id="376" r:id="rId3"/>
    <p:sldId id="371" r:id="rId4"/>
    <p:sldId id="372" r:id="rId5"/>
    <p:sldId id="37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 varScale="1">
        <p:scale>
          <a:sx n="57" d="100"/>
          <a:sy n="57" d="100"/>
        </p:scale>
        <p:origin x="390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0378C8-50D4-41CA-B139-C16B0923ACC7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E8446E-0259-4758-8A78-089F4A068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1268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E8446E-0259-4758-8A78-089F4A0687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68973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>
            <a:extLst>
              <a:ext uri="{FF2B5EF4-FFF2-40B4-BE49-F238E27FC236}">
                <a16:creationId xmlns:a16="http://schemas.microsoft.com/office/drawing/2014/main" id="{85162CD9-8496-53DC-6039-E35F770CDD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3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B54C08-B823-677E-D724-22519034B483}"/>
              </a:ext>
            </a:extLst>
          </p:cNvPr>
          <p:cNvSpPr/>
          <p:nvPr/>
        </p:nvSpPr>
        <p:spPr>
          <a:xfrm>
            <a:off x="5882105" y="1704817"/>
            <a:ext cx="598414" cy="446712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06/20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73E4D0-3652-1A2C-B955-2B41B4520707}"/>
              </a:ext>
            </a:extLst>
          </p:cNvPr>
          <p:cNvSpPr/>
          <p:nvPr/>
        </p:nvSpPr>
        <p:spPr>
          <a:xfrm>
            <a:off x="3428630" y="3215777"/>
            <a:ext cx="529655" cy="426445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3CF8D2-4A99-CD45-371B-51A23C2DD4F0}"/>
              </a:ext>
            </a:extLst>
          </p:cNvPr>
          <p:cNvSpPr/>
          <p:nvPr/>
        </p:nvSpPr>
        <p:spPr>
          <a:xfrm>
            <a:off x="3224497" y="1704817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27F417-AEB8-5814-1166-2B0D5099107D}"/>
              </a:ext>
            </a:extLst>
          </p:cNvPr>
          <p:cNvSpPr/>
          <p:nvPr/>
        </p:nvSpPr>
        <p:spPr>
          <a:xfrm>
            <a:off x="4213638" y="1697481"/>
            <a:ext cx="372405" cy="457200"/>
          </a:xfrm>
          <a:prstGeom prst="rect">
            <a:avLst/>
          </a:prstGeom>
          <a:solidFill>
            <a:srgbClr val="156082">
              <a:alpha val="3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900" dirty="0">
                <a:solidFill>
                  <a:schemeClr val="tx1"/>
                </a:solidFill>
              </a:rPr>
              <a:t>06/19</a:t>
            </a:r>
          </a:p>
        </p:txBody>
      </p:sp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AFED3-EDC6-F32F-4FC0-5508C27B3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A955CEB-A31A-7350-913D-19EA58C646E7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,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r>
              <a:rPr lang="en-US" dirty="0">
                <a:sym typeface="Wingdings" panose="05000000000000000000" pitchFamily="2" charset="2"/>
              </a:rPr>
              <a:t>. Sigma = 0.0025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9F6D5F1-19CA-5B04-F336-F215E50A1EDD}"/>
              </a:ext>
            </a:extLst>
          </p:cNvPr>
          <p:cNvSpPr txBox="1"/>
          <p:nvPr/>
        </p:nvSpPr>
        <p:spPr>
          <a:xfrm>
            <a:off x="316799" y="473756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4AFE05-687F-1C82-4260-B4BA1C37E1E4}"/>
              </a:ext>
            </a:extLst>
          </p:cNvPr>
          <p:cNvSpPr txBox="1"/>
          <p:nvPr/>
        </p:nvSpPr>
        <p:spPr>
          <a:xfrm>
            <a:off x="219681" y="2170815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</a:t>
            </a:r>
            <a:r>
              <a:rPr lang="en-US" dirty="0" err="1"/>
              <a:t>init</a:t>
            </a:r>
            <a:r>
              <a:rPr lang="en-US" dirty="0"/>
              <a:t> from alpha = 0.25 when 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95FC564-B501-43A7-D318-519EE0E85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25" y="3036719"/>
            <a:ext cx="2316235" cy="16424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9E06EDB-D83C-C70F-9106-5146C310E7C4}"/>
              </a:ext>
            </a:extLst>
          </p:cNvPr>
          <p:cNvSpPr txBox="1"/>
          <p:nvPr/>
        </p:nvSpPr>
        <p:spPr>
          <a:xfrm>
            <a:off x="2931766" y="4854668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Fused mic </a:t>
            </a:r>
            <a:br>
              <a:rPr lang="en-US" dirty="0"/>
            </a:br>
            <a:r>
              <a:rPr lang="en-US" dirty="0"/>
              <a:t>@ (0.15, 0.0025)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134EAA-7C3B-95CF-2D9E-25C9666E9C62}"/>
              </a:ext>
            </a:extLst>
          </p:cNvPr>
          <p:cNvSpPr txBox="1"/>
          <p:nvPr/>
        </p:nvSpPr>
        <p:spPr>
          <a:xfrm>
            <a:off x="2931765" y="2189990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fusing 1</a:t>
            </a:r>
            <a:r>
              <a:rPr lang="en-US" baseline="30000" dirty="0"/>
              <a:t>st</a:t>
            </a:r>
            <a:r>
              <a:rPr lang="en-US" dirty="0"/>
              <a:t> order?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B0877E6-F3E6-317E-CCBB-91E31AD52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941" y="2836321"/>
            <a:ext cx="1570778" cy="196508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05C8DBC-5111-0185-9C54-0703556E8583}"/>
              </a:ext>
            </a:extLst>
          </p:cNvPr>
          <p:cNvSpPr txBox="1"/>
          <p:nvPr/>
        </p:nvSpPr>
        <p:spPr>
          <a:xfrm>
            <a:off x="5696886" y="4950991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5FE5D67-EB3A-3931-51D2-E9BF1C140BE4}"/>
              </a:ext>
            </a:extLst>
          </p:cNvPr>
          <p:cNvSpPr txBox="1"/>
          <p:nvPr/>
        </p:nvSpPr>
        <p:spPr>
          <a:xfrm>
            <a:off x="5712228" y="227704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E827FAA2-0949-CC4F-CDDA-87C7B0B9B2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7349" y="2633290"/>
            <a:ext cx="3549428" cy="22213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7CCF191-CE3C-3846-F35D-7A62AA9F8B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33827" y="2969543"/>
            <a:ext cx="2268911" cy="1958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72582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0.10 with </a:t>
            </a:r>
            <a:r>
              <a:rPr lang="en-US" dirty="0" err="1">
                <a:sym typeface="Wingdings" panose="05000000000000000000" pitchFamily="2" charset="2"/>
              </a:rPr>
              <a:t>freeE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57EB42-7390-E8E1-EBB2-B975933294DF}"/>
              </a:ext>
            </a:extLst>
          </p:cNvPr>
          <p:cNvSpPr txBox="1"/>
          <p:nvPr/>
        </p:nvSpPr>
        <p:spPr>
          <a:xfrm>
            <a:off x="64614" y="3808725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C1D6EC-6903-8FB6-4F95-BA66815AC28F}"/>
              </a:ext>
            </a:extLst>
          </p:cNvPr>
          <p:cNvSpPr txBox="1"/>
          <p:nvPr/>
        </p:nvSpPr>
        <p:spPr>
          <a:xfrm>
            <a:off x="64614" y="1568503"/>
            <a:ext cx="27651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 – see slide 2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6E70BB-5C48-DCFA-E0E8-E02B3269C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203" y="2292065"/>
            <a:ext cx="1921050" cy="136219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384829F-3570-ACAB-D7F7-46E0F273ECFA}"/>
              </a:ext>
            </a:extLst>
          </p:cNvPr>
          <p:cNvSpPr txBox="1"/>
          <p:nvPr/>
        </p:nvSpPr>
        <p:spPr>
          <a:xfrm>
            <a:off x="2878894" y="3764019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Iso str </a:t>
            </a:r>
            <a:br>
              <a:rPr lang="en-US" dirty="0"/>
            </a:br>
            <a:r>
              <a:rPr lang="en-US" dirty="0"/>
              <a:t>@ (0.10, 0.00375??)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543FFC9-26A5-3AFC-5E9C-E3F99983A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1815" y="2284901"/>
            <a:ext cx="1569953" cy="1327366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C848827-1226-499C-0CFB-018E9D738F9B}"/>
              </a:ext>
            </a:extLst>
          </p:cNvPr>
          <p:cNvSpPr txBox="1"/>
          <p:nvPr/>
        </p:nvSpPr>
        <p:spPr>
          <a:xfrm>
            <a:off x="5252258" y="3654264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Hol </a:t>
            </a:r>
            <a:br>
              <a:rPr lang="en-US" dirty="0"/>
            </a:br>
            <a:r>
              <a:rPr lang="en-US" dirty="0"/>
              <a:t>@ (0.10, 0.005)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82F1C2C-4022-3D5A-E35B-36288618F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3511" y="4564811"/>
            <a:ext cx="1341483" cy="1104488"/>
          </a:xfrm>
          <a:prstGeom prst="rect">
            <a:avLst/>
          </a:prstGeom>
        </p:spPr>
      </p:pic>
      <p:pic>
        <p:nvPicPr>
          <p:cNvPr id="17" name="Picture 2">
            <a:extLst>
              <a:ext uri="{FF2B5EF4-FFF2-40B4-BE49-F238E27FC236}">
                <a16:creationId xmlns:a16="http://schemas.microsoft.com/office/drawing/2014/main" id="{BE8873CF-4798-75E9-EFEE-0E662BE9FB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842" y="5690634"/>
            <a:ext cx="1736820" cy="71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9977A7-B881-6FEB-C881-54B2CF7BF8CB}"/>
              </a:ext>
            </a:extLst>
          </p:cNvPr>
          <p:cNvSpPr txBox="1"/>
          <p:nvPr/>
        </p:nvSpPr>
        <p:spPr>
          <a:xfrm>
            <a:off x="1122471" y="6325580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Fus</a:t>
            </a:r>
            <a:br>
              <a:rPr lang="en-US" dirty="0"/>
            </a:br>
            <a:r>
              <a:rPr lang="en-US" dirty="0"/>
              <a:t>@ (0.10, 0.0075) </a:t>
            </a:r>
          </a:p>
        </p:txBody>
      </p:sp>
      <p:pic>
        <p:nvPicPr>
          <p:cNvPr id="19" name="Picture 4">
            <a:extLst>
              <a:ext uri="{FF2B5EF4-FFF2-40B4-BE49-F238E27FC236}">
                <a16:creationId xmlns:a16="http://schemas.microsoft.com/office/drawing/2014/main" id="{1F1C44BE-2995-BFE6-65E7-5673DFF685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926" y="4781039"/>
            <a:ext cx="1980532" cy="1069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1091E229-4CE9-B04F-0A62-34B86C6F1D9F}"/>
              </a:ext>
            </a:extLst>
          </p:cNvPr>
          <p:cNvSpPr txBox="1"/>
          <p:nvPr/>
        </p:nvSpPr>
        <p:spPr>
          <a:xfrm>
            <a:off x="4119838" y="6003988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 </a:t>
            </a:r>
            <a:br>
              <a:rPr lang="en-US" dirty="0"/>
            </a:br>
            <a:r>
              <a:rPr lang="en-US" dirty="0"/>
              <a:t>@ (0.10, 0.010) 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25FE7ACD-28A3-38D2-BB17-A48D0FC996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5819" y="2803535"/>
            <a:ext cx="4271254" cy="266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D83F069-81EB-F731-4ED6-B19DFEFA3A9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09722" y="1966094"/>
            <a:ext cx="1511709" cy="171648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3C2D23D-D4B1-7DCB-89F6-29366907EE10}"/>
              </a:ext>
            </a:extLst>
          </p:cNvPr>
          <p:cNvSpPr txBox="1"/>
          <p:nvPr/>
        </p:nvSpPr>
        <p:spPr>
          <a:xfrm>
            <a:off x="2718113" y="1649297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8C03A4E-A217-CDE0-AB00-890419752756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4: </a:t>
            </a:r>
            <a:r>
              <a:rPr lang="en-US" dirty="0" err="1"/>
              <a:t>cyl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hom</a:t>
            </a:r>
            <a:r>
              <a:rPr lang="en-US" dirty="0">
                <a:sym typeface="Wingdings" panose="05000000000000000000" pitchFamily="2" charset="2"/>
              </a:rPr>
              <a:t>. Alpha = 0.25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EAC1CE-5121-159E-81D5-D3706C42884B}"/>
              </a:ext>
            </a:extLst>
          </p:cNvPr>
          <p:cNvSpPr txBox="1"/>
          <p:nvPr/>
        </p:nvSpPr>
        <p:spPr>
          <a:xfrm>
            <a:off x="486554" y="3475205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br>
              <a:rPr lang="en-US" dirty="0"/>
            </a:br>
            <a:r>
              <a:rPr lang="en-US" dirty="0"/>
              <a:t>@ (0.25, 0.0025)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F3764-EBCB-8A7E-8F21-6C9635AA5A2F}"/>
              </a:ext>
            </a:extLst>
          </p:cNvPr>
          <p:cNvSpPr txBox="1"/>
          <p:nvPr/>
        </p:nvSpPr>
        <p:spPr>
          <a:xfrm>
            <a:off x="478354" y="1016756"/>
            <a:ext cx="2268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B4F575-7B10-6A39-EF33-F3F58384CF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876" y="1771876"/>
            <a:ext cx="1466490" cy="157851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A3F8B14-568D-484C-1888-393AB0A417F8}"/>
              </a:ext>
            </a:extLst>
          </p:cNvPr>
          <p:cNvSpPr txBox="1"/>
          <p:nvPr/>
        </p:nvSpPr>
        <p:spPr>
          <a:xfrm>
            <a:off x="2504286" y="3474479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Cyl</a:t>
            </a:r>
            <a:r>
              <a:rPr lang="en-US" dirty="0"/>
              <a:t>-str</a:t>
            </a:r>
            <a:br>
              <a:rPr lang="en-US" dirty="0"/>
            </a:br>
            <a:r>
              <a:rPr lang="en-US" dirty="0"/>
              <a:t>@ (0.25, 0.020)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9ECAA75-EAAF-B692-5A2C-CDF7A85723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8845" y="4188696"/>
            <a:ext cx="1567399" cy="188647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55BD58C-DC57-5733-D9A4-081832E17A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4670" y="4307712"/>
            <a:ext cx="1757748" cy="178754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13462F-3F31-7473-5236-737D7E955407}"/>
              </a:ext>
            </a:extLst>
          </p:cNvPr>
          <p:cNvSpPr txBox="1"/>
          <p:nvPr/>
        </p:nvSpPr>
        <p:spPr>
          <a:xfrm>
            <a:off x="618013" y="6095253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Rai-str</a:t>
            </a:r>
            <a:br>
              <a:rPr lang="en-US" dirty="0"/>
            </a:br>
            <a:r>
              <a:rPr lang="en-US" dirty="0"/>
              <a:t>@ (0.25, 0.035??)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3DC2D45-D4FC-6F86-5E6D-3DD3EED30B8D}"/>
              </a:ext>
            </a:extLst>
          </p:cNvPr>
          <p:cNvSpPr txBox="1"/>
          <p:nvPr/>
        </p:nvSpPr>
        <p:spPr>
          <a:xfrm>
            <a:off x="3014670" y="6153972"/>
            <a:ext cx="22684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Hom?</a:t>
            </a:r>
            <a:br>
              <a:rPr lang="en-US" dirty="0"/>
            </a:br>
            <a:r>
              <a:rPr lang="en-US" dirty="0"/>
              <a:t>@ (0.25, 0.050???)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164463-12D6-B4F7-9236-57396D2FD11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8198" y="1846492"/>
            <a:ext cx="1828692" cy="1578513"/>
          </a:xfrm>
          <a:prstGeom prst="rect">
            <a:avLst/>
          </a:prstGeom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04C66F9B-A56A-3484-CD07-9FFFED459C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67" y="2275726"/>
            <a:ext cx="4959457" cy="3038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8122" y="2272665"/>
            <a:ext cx="1935849" cy="19805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22D3E-4B55-25B7-198D-152F7D929868}"/>
              </a:ext>
            </a:extLst>
          </p:cNvPr>
          <p:cNvSpPr txBox="1"/>
          <p:nvPr/>
        </p:nvSpPr>
        <p:spPr>
          <a:xfrm>
            <a:off x="493059" y="4593802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82CAF2C-7C43-CD08-04D6-B9D3E93B8AF7}"/>
              </a:ext>
            </a:extLst>
          </p:cNvPr>
          <p:cNvSpPr txBox="1"/>
          <p:nvPr/>
        </p:nvSpPr>
        <p:spPr>
          <a:xfrm>
            <a:off x="2312726" y="4625494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712DCD-F991-5102-53B1-2572760181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6066" y="2295890"/>
            <a:ext cx="1865327" cy="17380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F1D1DF4-96F0-152C-1642-05351B2AEF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4312" y="2107939"/>
            <a:ext cx="1408310" cy="24898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676D927-F3DD-FB66-BF99-5D8D97C8C303}"/>
              </a:ext>
            </a:extLst>
          </p:cNvPr>
          <p:cNvSpPr txBox="1"/>
          <p:nvPr/>
        </p:nvSpPr>
        <p:spPr>
          <a:xfrm>
            <a:off x="4378373" y="4540939"/>
            <a:ext cx="1969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/>
              <a:t>@ (0.30, 0.020)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33430E75-5F96-B748-4198-EAD0D50308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7629" y="2059833"/>
            <a:ext cx="5294245" cy="32311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8940</TotalTime>
  <Words>210</Words>
  <Application>Microsoft Office PowerPoint</Application>
  <PresentationFormat>Widescreen</PresentationFormat>
  <Paragraphs>32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33</cp:revision>
  <dcterms:created xsi:type="dcterms:W3CDTF">2025-05-05T22:16:54Z</dcterms:created>
  <dcterms:modified xsi:type="dcterms:W3CDTF">2025-06-20T20:52:28Z</dcterms:modified>
</cp:coreProperties>
</file>