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77" r:id="rId2"/>
    <p:sldId id="376" r:id="rId3"/>
    <p:sldId id="371" r:id="rId4"/>
    <p:sldId id="378" r:id="rId5"/>
    <p:sldId id="372" r:id="rId6"/>
    <p:sldId id="379" r:id="rId7"/>
    <p:sldId id="3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60" autoAdjust="0"/>
  </p:normalViewPr>
  <p:slideViewPr>
    <p:cSldViewPr snapToGrid="0">
      <p:cViewPr>
        <p:scale>
          <a:sx n="100" d="100"/>
          <a:sy n="100" d="100"/>
        </p:scale>
        <p:origin x="87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378C8-50D4-41CA-B139-C16B0923ACC7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8446E-0259-4758-8A78-089F4A068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26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8446E-0259-4758-8A78-089F4A0687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97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F1E4E-C747-484C-1CF1-B61464277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95580-871B-4F5C-457C-90204493D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B6ED4-EC10-19B8-28BA-E7C3CDB5D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2D5A6-02DD-DB07-AFF2-CB9544DB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742E3-70B2-C305-2A4E-41AF72A8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7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5939D-6FE9-99E5-DE92-14157A2C6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2D3B3-BDEE-9140-2AED-129AB5556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22C38-F7DD-F2AF-35BA-9661C8AAD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8F1FA-EFD6-BBF8-98B0-82995272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D686C-657C-DA78-F6D0-DB2A23567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27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78C84-DB36-8459-32F4-F1BBC9D50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A1AF7-F66A-2CF1-883A-4C43300E9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70769-D99A-7918-CC54-DD320589C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19760-7E9F-EA23-D939-07E8A8DD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20649-AC24-B882-44D5-741CD378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0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F2CD-86B7-12B7-6E36-A90C23D8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AE597-C7CE-2F5E-DC9A-0BD11ACD6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AA85B-E4D1-5CCE-06E0-B2B93EF34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C171D-BFDE-1B90-5549-21E60D8D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9CADC-5F8B-38FA-BEF9-2E1F1249B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1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2FA3-A39C-8652-DCFC-2068D7901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934F5-B67D-0848-9131-E75CB6BE2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BC35B-9BA3-A66C-93D8-15C0CD31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621EE-8B0F-1B35-817A-599EC341F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8A451-5A2E-A59B-58AB-EC36F643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DCCF-D165-C8C4-B015-5BC47255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FAE6F-6128-D9E6-6C34-50F6A67D0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04F67-9751-7929-1C13-C31CEF773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76D9F-7000-86D1-5132-A833E6DC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ADFF4-362D-0B03-2DCC-E61571376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F4011-45CD-90AB-3389-7A174EC1F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2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6597B-1C76-B0A4-FA21-76E57F325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75994-BC93-F683-95C5-B1F1CA0C6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48C2C-0338-ABF8-216F-D2EA693F0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18EFD-BCDD-C90B-B608-6502F1C6E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D7998C-6BAB-EB58-D0F4-852535525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EB06FD-F69B-DACB-096C-9A6191A9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07930C-E360-E000-7F0B-78FC9956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6DFD5-4246-43F3-EDEB-FDC0C145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2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B00B9-660E-3FDA-FC3E-5FB7D156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00B7B5-EE41-8A3B-BA64-7FA1FE330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36977-A640-6A96-3CAF-D5A3949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F62D5-A1C9-D669-0C9B-C9B62E713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5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F6926-0FFD-7291-0C03-7FFC2549E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DBE6D2-D491-8D68-5583-12C82E45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F04E3-4513-9FE8-98F7-C7178EFE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9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ECA81-2A5A-F580-C68C-2EB7CAB63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36ADB-21FD-8DA4-315B-0A5B478D7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BCEA4-C5DC-FBE8-1AB2-0F8DE7F8D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CD433-1460-E521-1732-95FBD3D93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44FE9-C9C9-BD95-CEA4-317B5FF3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DCCB6-10C9-910B-87D4-9E3607DA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8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F15E-8F32-DB6E-F95C-975BC71F2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74D5A1-4BDB-AE3C-B366-832F2C0FE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5B362-A3D3-FF4B-4457-C179CB54C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3703E-B942-154F-01A6-4DD2F5D3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A3575-76B9-8418-8002-0F42A06D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69A0D-DEA5-BB0C-DF47-860A902B1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5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813C91-DE02-72E0-3F2E-60CC0B18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4B264-E7BD-0740-5E31-D0489232B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7A00F-8B3C-E23D-4971-B140AA926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B1C2F4-07A0-459D-95BE-47AEA2376715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B03BE-2017-63DB-A330-D1BBD01E1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EFB92-7676-6689-7CF2-858F7386F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1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3.png"/><Relationship Id="rId2" Type="http://schemas.openxmlformats.org/officeDocument/2006/relationships/image" Target="../media/image9.png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4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27.png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0.png"/><Relationship Id="rId11" Type="http://schemas.openxmlformats.org/officeDocument/2006/relationships/image" Target="../media/image34.png"/><Relationship Id="rId5" Type="http://schemas.openxmlformats.org/officeDocument/2006/relationships/image" Target="../media/image29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0.png"/><Relationship Id="rId13" Type="http://schemas.openxmlformats.org/officeDocument/2006/relationships/image" Target="../media/image49.png"/><Relationship Id="rId3" Type="http://schemas.openxmlformats.org/officeDocument/2006/relationships/image" Target="../media/image440.png"/><Relationship Id="rId12" Type="http://schemas.openxmlformats.org/officeDocument/2006/relationships/image" Target="../media/image4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47.png"/><Relationship Id="rId10" Type="http://schemas.openxmlformats.org/officeDocument/2006/relationships/image" Target="../media/image510.png"/><Relationship Id="rId4" Type="http://schemas.openxmlformats.org/officeDocument/2006/relationships/image" Target="../media/image46.png"/><Relationship Id="rId9" Type="http://schemas.openxmlformats.org/officeDocument/2006/relationships/image" Target="../media/image5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2A7D1-0DC8-0DBE-0A3E-31B2058EA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B04A51-4915-6EAF-E655-0C97EF15A8B2}"/>
                  </a:ext>
                </a:extLst>
              </p:cNvPr>
              <p:cNvSpPr txBox="1"/>
              <p:nvPr/>
            </p:nvSpPr>
            <p:spPr>
              <a:xfrm>
                <a:off x="3015789" y="4917831"/>
                <a:ext cx="585198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1: Diagram of states for PE brushes at varying PE backbone charge fractions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grafting densities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 At each point in the parameter space, the plotted symbol represents the morphology with the minimum free energy.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B04A51-4915-6EAF-E655-0C97EF15A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789" y="4917831"/>
                <a:ext cx="5851986" cy="1200329"/>
              </a:xfrm>
              <a:prstGeom prst="rect">
                <a:avLst/>
              </a:prstGeom>
              <a:blipFill>
                <a:blip r:embed="rId2"/>
                <a:stretch>
                  <a:fillRect l="-938" t="-2538" r="-521" b="-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>
            <a:extLst>
              <a:ext uri="{FF2B5EF4-FFF2-40B4-BE49-F238E27FC236}">
                <a16:creationId xmlns:a16="http://schemas.microsoft.com/office/drawing/2014/main" id="{212DF7D5-9E6B-370D-DA2E-69675AE3A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788" y="739840"/>
            <a:ext cx="6059047" cy="3518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746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BAFED3-EDC6-F32F-4FC0-5508C27B3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E827FAA2-0949-CC4F-CDDA-87C7B0B9B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6" y="1705414"/>
            <a:ext cx="2803710" cy="175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EF0F49-9045-7D3E-396F-4F042A0D1128}"/>
                  </a:ext>
                </a:extLst>
              </p:cNvPr>
              <p:cNvSpPr txBox="1"/>
              <p:nvPr/>
            </p:nvSpPr>
            <p:spPr>
              <a:xfrm>
                <a:off x="2555514" y="3792201"/>
                <a:ext cx="7833861" cy="1775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2: Evolution of sparse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PE brush morphologies. Polymer density distributions are plotted for varying PE backbone charge fractions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: (a) micelle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 and (b) cylinder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(c) Excess free energy with respect to the micelle morphology as a function of backbone charge fraction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. Dotted lines indicate metastable (</a:t>
                </a:r>
                <a:r>
                  <a:rPr lang="en-US" b="1" dirty="0"/>
                  <a:t>unfinished</a:t>
                </a:r>
                <a:r>
                  <a:rPr lang="en-US" dirty="0"/>
                  <a:t>).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EF0F49-9045-7D3E-396F-4F042A0D1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514" y="3792201"/>
                <a:ext cx="7833861" cy="1775743"/>
              </a:xfrm>
              <a:prstGeom prst="rect">
                <a:avLst/>
              </a:prstGeom>
              <a:blipFill>
                <a:blip r:embed="rId5"/>
                <a:stretch>
                  <a:fillRect l="-623" t="-1375" r="-78" b="-4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33A603-2C3C-D9A6-B32C-22C4D6E7922D}"/>
                  </a:ext>
                </a:extLst>
              </p:cNvPr>
              <p:cNvSpPr txBox="1"/>
              <p:nvPr/>
            </p:nvSpPr>
            <p:spPr>
              <a:xfrm>
                <a:off x="2979974" y="1487117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=0.10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33A603-2C3C-D9A6-B32C-22C4D6E79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974" y="1487117"/>
                <a:ext cx="168143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6FA3E7-F33A-E583-9106-00B019B4B662}"/>
                  </a:ext>
                </a:extLst>
              </p:cNvPr>
              <p:cNvSpPr txBox="1"/>
              <p:nvPr/>
            </p:nvSpPr>
            <p:spPr>
              <a:xfrm>
                <a:off x="5270217" y="1493164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6FA3E7-F33A-E583-9106-00B019B4B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217" y="1493164"/>
                <a:ext cx="168143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6B6D9C77-0AC4-0032-16B3-6300A327D362}"/>
              </a:ext>
            </a:extLst>
          </p:cNvPr>
          <p:cNvSpPr txBox="1"/>
          <p:nvPr/>
        </p:nvSpPr>
        <p:spPr>
          <a:xfrm>
            <a:off x="2730125" y="1192210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854D2A-A1D4-3204-55B3-88C334F89765}"/>
              </a:ext>
            </a:extLst>
          </p:cNvPr>
          <p:cNvSpPr txBox="1"/>
          <p:nvPr/>
        </p:nvSpPr>
        <p:spPr>
          <a:xfrm>
            <a:off x="4954701" y="119152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3ED1B2-CCCA-2AF4-B7FA-7051EE66F9C2}"/>
              </a:ext>
            </a:extLst>
          </p:cNvPr>
          <p:cNvSpPr txBox="1"/>
          <p:nvPr/>
        </p:nvSpPr>
        <p:spPr>
          <a:xfrm>
            <a:off x="7020526" y="119152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631366-2054-2FA5-DBBD-94C1CFC8B3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28674" y="1913772"/>
            <a:ext cx="2247067" cy="171237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3E5AD39-7CD7-F7D1-A99B-ABAF22D976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84110" y="1983915"/>
            <a:ext cx="2473160" cy="164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258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4268E-71CC-4849-5C77-1A6CED889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543FFC9-26A5-3AFC-5E9C-E3F99983A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203" y="1715865"/>
            <a:ext cx="1652825" cy="13974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43611EE-F4C5-1C25-8C68-256E6E5F3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153" y="1683920"/>
            <a:ext cx="1559147" cy="138001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D7E5F9-9E39-1182-FC35-9B84BB9AB98D}"/>
                  </a:ext>
                </a:extLst>
              </p:cNvPr>
              <p:cNvSpPr txBox="1"/>
              <p:nvPr/>
            </p:nvSpPr>
            <p:spPr>
              <a:xfrm>
                <a:off x="1209174" y="1289154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D7E5F9-9E39-1182-FC35-9B84BB9AB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174" y="1289154"/>
                <a:ext cx="1681433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787A27-1E67-B346-2B83-6541666DC7B4}"/>
                  </a:ext>
                </a:extLst>
              </p:cNvPr>
              <p:cNvSpPr txBox="1"/>
              <p:nvPr/>
            </p:nvSpPr>
            <p:spPr>
              <a:xfrm>
                <a:off x="3269333" y="1280543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=3.75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787A27-1E67-B346-2B83-6541666DC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9333" y="1280543"/>
                <a:ext cx="1681433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B83735-C926-E16A-9B98-0D899E93D89D}"/>
                  </a:ext>
                </a:extLst>
              </p:cNvPr>
              <p:cNvSpPr txBox="1"/>
              <p:nvPr/>
            </p:nvSpPr>
            <p:spPr>
              <a:xfrm>
                <a:off x="5290463" y="1281146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=5.0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B83735-C926-E16A-9B98-0D899E93D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463" y="1281146"/>
                <a:ext cx="168143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9E9CC8-36BA-6216-904D-FE2D2939043A}"/>
                  </a:ext>
                </a:extLst>
              </p:cNvPr>
              <p:cNvSpPr txBox="1"/>
              <p:nvPr/>
            </p:nvSpPr>
            <p:spPr>
              <a:xfrm>
                <a:off x="7581431" y="1277902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=6.25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9E9CC8-36BA-6216-904D-FE2D29390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1431" y="1277902"/>
                <a:ext cx="168143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B0DE40-7E22-D1D9-6732-F0FC5196E521}"/>
                  </a:ext>
                </a:extLst>
              </p:cNvPr>
              <p:cNvSpPr txBox="1"/>
              <p:nvPr/>
            </p:nvSpPr>
            <p:spPr>
              <a:xfrm>
                <a:off x="9701018" y="1282138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B0DE40-7E22-D1D9-6732-F0FC5196E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1018" y="1282138"/>
                <a:ext cx="1681433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F015422D-831A-E170-9C4F-F9C1CB99365E}"/>
              </a:ext>
            </a:extLst>
          </p:cNvPr>
          <p:cNvSpPr txBox="1"/>
          <p:nvPr/>
        </p:nvSpPr>
        <p:spPr>
          <a:xfrm>
            <a:off x="887176" y="103744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BE9221-20E0-F20F-4EED-C16F7B6DF179}"/>
              </a:ext>
            </a:extLst>
          </p:cNvPr>
          <p:cNvSpPr txBox="1"/>
          <p:nvPr/>
        </p:nvSpPr>
        <p:spPr>
          <a:xfrm>
            <a:off x="2931529" y="103744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108451-585A-4C71-CD31-DD235739E66C}"/>
              </a:ext>
            </a:extLst>
          </p:cNvPr>
          <p:cNvSpPr txBox="1"/>
          <p:nvPr/>
        </p:nvSpPr>
        <p:spPr>
          <a:xfrm>
            <a:off x="5042268" y="1033013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E7B705-CDDF-CD80-15E4-E844F09EC014}"/>
              </a:ext>
            </a:extLst>
          </p:cNvPr>
          <p:cNvSpPr txBox="1"/>
          <p:nvPr/>
        </p:nvSpPr>
        <p:spPr>
          <a:xfrm>
            <a:off x="7131526" y="1027374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DE136F-1A1B-848E-A316-F88E172F1264}"/>
              </a:ext>
            </a:extLst>
          </p:cNvPr>
          <p:cNvSpPr txBox="1"/>
          <p:nvPr/>
        </p:nvSpPr>
        <p:spPr>
          <a:xfrm>
            <a:off x="9231285" y="1040660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C4F196C-D3C6-7014-5A00-71691336B668}"/>
                  </a:ext>
                </a:extLst>
              </p:cNvPr>
              <p:cNvSpPr txBox="1"/>
              <p:nvPr/>
            </p:nvSpPr>
            <p:spPr>
              <a:xfrm>
                <a:off x="1006885" y="4125048"/>
                <a:ext cx="10137791" cy="1520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3: Evolution of PE brush morphologies with moderate PE backbone charge fraction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). Polymer density distributions are plotted for varying grafting densities: (a) micelle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(b) 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=3.75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(c) hole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(d) fused-stripe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=6.25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and (e) homogeneous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dirty="0"/>
                      <m:t>heatmaps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plotted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for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fixed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nm</m:t>
                    </m:r>
                  </m:oMath>
                </a14:m>
                <a:r>
                  <a:rPr lang="en-US" dirty="0"/>
                  <a:t> with colors linearly mapped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0.0, 0.80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C4F196C-D3C6-7014-5A00-71691336B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885" y="4125048"/>
                <a:ext cx="10137791" cy="1520160"/>
              </a:xfrm>
              <a:prstGeom prst="rect">
                <a:avLst/>
              </a:prstGeom>
              <a:blipFill>
                <a:blip r:embed="rId9"/>
                <a:stretch>
                  <a:fillRect l="-481" t="-2008" r="-722" b="-4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FEAD2E2-688E-6384-C5A0-3016981658A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05768" y="1823740"/>
            <a:ext cx="1926581" cy="1193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58974C8-E1BF-9DB4-FB5E-30217B86940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84585" y="1895148"/>
            <a:ext cx="2149482" cy="1068836"/>
          </a:xfrm>
          <a:prstGeom prst="rect">
            <a:avLst/>
          </a:prstGeom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7BF457C1-406E-B3D7-44C6-F43C1B4F5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241" y="3141793"/>
            <a:ext cx="1303147" cy="93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5108ACC6-3160-804D-16E5-22EC7FB21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716" y="3141873"/>
            <a:ext cx="2257425" cy="98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6FE2064E-6E17-DD82-BEA0-13E6B7B79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569" y="3141873"/>
            <a:ext cx="1798292" cy="94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>
            <a:extLst>
              <a:ext uri="{FF2B5EF4-FFF2-40B4-BE49-F238E27FC236}">
                <a16:creationId xmlns:a16="http://schemas.microsoft.com/office/drawing/2014/main" id="{2A7997E0-C582-CDA0-576E-448D0BC13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6243" y="3141793"/>
            <a:ext cx="1774485" cy="954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D227AEF-D164-F779-4FE4-D95C2B4AD8D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23949" y="1715865"/>
            <a:ext cx="2017448" cy="1339628"/>
          </a:xfrm>
          <a:prstGeom prst="rect">
            <a:avLst/>
          </a:prstGeom>
        </p:spPr>
      </p:pic>
      <p:pic>
        <p:nvPicPr>
          <p:cNvPr id="2072" name="Picture 24">
            <a:extLst>
              <a:ext uri="{FF2B5EF4-FFF2-40B4-BE49-F238E27FC236}">
                <a16:creationId xmlns:a16="http://schemas.microsoft.com/office/drawing/2014/main" id="{37ECEEA2-C412-741F-6954-3E965CDE2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885" y="3160763"/>
            <a:ext cx="1786056" cy="93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59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C7630F2-F0E0-2F4C-0000-FD0381C29FCF}"/>
                  </a:ext>
                </a:extLst>
              </p:cNvPr>
              <p:cNvSpPr txBox="1"/>
              <p:nvPr/>
            </p:nvSpPr>
            <p:spPr>
              <a:xfrm>
                <a:off x="2985248" y="4455477"/>
                <a:ext cx="6391834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Fig. 4: Excess free energy as a function of grafting density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 respect to the hole morphology at fixed PE backbone charge fraction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. Dotted lines indicate regimes. (</a:t>
                </a:r>
                <a:r>
                  <a:rPr lang="en-US" b="1" dirty="0"/>
                  <a:t>unfinished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C7630F2-F0E0-2F4C-0000-FD0381C29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248" y="4455477"/>
                <a:ext cx="6391834" cy="923330"/>
              </a:xfrm>
              <a:prstGeom prst="rect">
                <a:avLst/>
              </a:prstGeom>
              <a:blipFill>
                <a:blip r:embed="rId2"/>
                <a:stretch>
                  <a:fillRect l="-859" t="-3311" r="-1431" b="-10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3D25F9AE-E66B-DFAB-C596-69E1F35AF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295" y="1685381"/>
            <a:ext cx="3991960" cy="24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41451E2-11B0-F959-6AE1-51A491BA5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185" y="1685381"/>
            <a:ext cx="3888124" cy="2452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9878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5864A-3E80-27B5-12D7-24634AF6E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>
            <a:extLst>
              <a:ext uri="{FF2B5EF4-FFF2-40B4-BE49-F238E27FC236}">
                <a16:creationId xmlns:a16="http://schemas.microsoft.com/office/drawing/2014/main" id="{625EED7E-554E-C2CB-D98B-F0099477F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533" y="3137746"/>
            <a:ext cx="1331683" cy="184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6653EA0-1CC6-EA83-0C50-01941B87F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714" y="1473344"/>
            <a:ext cx="1946086" cy="14830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6F016B-5111-480D-C73E-72317E3050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7724" y="1119469"/>
            <a:ext cx="1429721" cy="18280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E80710-DF98-938C-F5D7-9D296B5D111B}"/>
                  </a:ext>
                </a:extLst>
              </p:cNvPr>
              <p:cNvSpPr txBox="1"/>
              <p:nvPr/>
            </p:nvSpPr>
            <p:spPr>
              <a:xfrm>
                <a:off x="1043716" y="4977797"/>
                <a:ext cx="9428803" cy="1797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5: Evolution of PE brush morphologies with high PE backbone charge fraction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). Polymer density distributions plotted for varying grafting densities: (a) cylinder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(b) cylinder-</a:t>
                </a:r>
                <a:r>
                  <a:rPr lang="en-US" dirty="0" err="1"/>
                  <a:t>pn</a:t>
                </a:r>
                <a:r>
                  <a:rPr lang="en-US" dirty="0"/>
                  <a:t>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(c) cylinder-stripe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(d) raised-stripe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(e) homogeneous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xy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heatmaps plotted for representative slices of fixed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with colors linearly mapped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0.0, 0.80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E80710-DF98-938C-F5D7-9D296B5D1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716" y="4977797"/>
                <a:ext cx="9428803" cy="1797159"/>
              </a:xfrm>
              <a:prstGeom prst="rect">
                <a:avLst/>
              </a:prstGeom>
              <a:blipFill>
                <a:blip r:embed="rId5"/>
                <a:stretch>
                  <a:fillRect l="-517" t="-1701"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EB951D-CBD8-486A-9D64-00820AABEA33}"/>
                  </a:ext>
                </a:extLst>
              </p:cNvPr>
              <p:cNvSpPr txBox="1"/>
              <p:nvPr/>
            </p:nvSpPr>
            <p:spPr>
              <a:xfrm>
                <a:off x="1112784" y="778674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EB951D-CBD8-486A-9D64-00820AABE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784" y="778674"/>
                <a:ext cx="168143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C716CE4-9597-7CF0-22EF-220071CDB2EB}"/>
                  </a:ext>
                </a:extLst>
              </p:cNvPr>
              <p:cNvSpPr txBox="1"/>
              <p:nvPr/>
            </p:nvSpPr>
            <p:spPr>
              <a:xfrm>
                <a:off x="3052922" y="742385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C716CE4-9597-7CF0-22EF-220071CDB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922" y="742385"/>
                <a:ext cx="168143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1159D54-A874-D01A-C55E-C2F6665A28E4}"/>
                  </a:ext>
                </a:extLst>
              </p:cNvPr>
              <p:cNvSpPr txBox="1"/>
              <p:nvPr/>
            </p:nvSpPr>
            <p:spPr>
              <a:xfrm>
                <a:off x="4901764" y="754752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1159D54-A874-D01A-C55E-C2F6665A2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764" y="754752"/>
                <a:ext cx="1681433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4DCA4B-936C-34B5-E9BE-449D380F133E}"/>
                  </a:ext>
                </a:extLst>
              </p:cNvPr>
              <p:cNvSpPr txBox="1"/>
              <p:nvPr/>
            </p:nvSpPr>
            <p:spPr>
              <a:xfrm>
                <a:off x="6706148" y="754752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4DCA4B-936C-34B5-E9BE-449D380F1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6148" y="754752"/>
                <a:ext cx="168143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1AF718-D968-6854-3ACA-1F4FA9BF1695}"/>
                  </a:ext>
                </a:extLst>
              </p:cNvPr>
              <p:cNvSpPr txBox="1"/>
              <p:nvPr/>
            </p:nvSpPr>
            <p:spPr>
              <a:xfrm>
                <a:off x="8584203" y="720054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=5.5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1AF718-D968-6854-3ACA-1F4FA9BF1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4203" y="720054"/>
                <a:ext cx="1681433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449B1AF-DEE9-117F-3550-5B4745AAF2E4}"/>
              </a:ext>
            </a:extLst>
          </p:cNvPr>
          <p:cNvSpPr txBox="1"/>
          <p:nvPr/>
        </p:nvSpPr>
        <p:spPr>
          <a:xfrm>
            <a:off x="790657" y="51731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26AD28-6B20-9659-ED93-43F0EFD16BDD}"/>
              </a:ext>
            </a:extLst>
          </p:cNvPr>
          <p:cNvSpPr txBox="1"/>
          <p:nvPr/>
        </p:nvSpPr>
        <p:spPr>
          <a:xfrm>
            <a:off x="2647752" y="48796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5FBCF5-90EF-5CCA-654D-AA74900D8DFA}"/>
              </a:ext>
            </a:extLst>
          </p:cNvPr>
          <p:cNvSpPr txBox="1"/>
          <p:nvPr/>
        </p:nvSpPr>
        <p:spPr>
          <a:xfrm>
            <a:off x="4699913" y="48139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57C3C83-7B15-125F-D5CE-2E0CE4459B11}"/>
              </a:ext>
            </a:extLst>
          </p:cNvPr>
          <p:cNvSpPr txBox="1"/>
          <p:nvPr/>
        </p:nvSpPr>
        <p:spPr>
          <a:xfrm>
            <a:off x="6612901" y="48139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DD7ADF-DAB5-A17B-D536-2B8DF6436126}"/>
              </a:ext>
            </a:extLst>
          </p:cNvPr>
          <p:cNvSpPr txBox="1"/>
          <p:nvPr/>
        </p:nvSpPr>
        <p:spPr>
          <a:xfrm>
            <a:off x="8362362" y="45813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EF3764-EBCB-8A7E-8F21-6C9635AA5A2F}"/>
              </a:ext>
            </a:extLst>
          </p:cNvPr>
          <p:cNvSpPr txBox="1"/>
          <p:nvPr/>
        </p:nvSpPr>
        <p:spPr>
          <a:xfrm>
            <a:off x="790657" y="2790090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1728B922-B5A3-A0DA-2852-055829B41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100115" y="3325857"/>
            <a:ext cx="1645641" cy="1389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15338C9-53AF-E5E8-C606-EFA64BE7F3D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71223" y="1177832"/>
            <a:ext cx="1860034" cy="1806550"/>
          </a:xfrm>
          <a:prstGeom prst="rect">
            <a:avLst/>
          </a:prstGeom>
        </p:spPr>
      </p:pic>
      <p:pic>
        <p:nvPicPr>
          <p:cNvPr id="32" name="Picture 6">
            <a:extLst>
              <a:ext uri="{FF2B5EF4-FFF2-40B4-BE49-F238E27FC236}">
                <a16:creationId xmlns:a16="http://schemas.microsoft.com/office/drawing/2014/main" id="{3343F994-53F6-82D1-6A0A-ECB943C87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239" y="3128781"/>
            <a:ext cx="1429721" cy="184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6DC782C-9A5D-6D58-5A93-C43FFA0F4636}"/>
                  </a:ext>
                </a:extLst>
              </p:cNvPr>
              <p:cNvSpPr txBox="1"/>
              <p:nvPr/>
            </p:nvSpPr>
            <p:spPr>
              <a:xfrm>
                <a:off x="6680929" y="2916550"/>
                <a:ext cx="16814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=45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nm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6DC782C-9A5D-6D58-5A93-C43FFA0F4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929" y="2916550"/>
                <a:ext cx="1681433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4091126-8804-D77B-3965-653BF8C237B1}"/>
                  </a:ext>
                </a:extLst>
              </p:cNvPr>
              <p:cNvSpPr txBox="1"/>
              <p:nvPr/>
            </p:nvSpPr>
            <p:spPr>
              <a:xfrm>
                <a:off x="4913965" y="2884786"/>
                <a:ext cx="16814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=36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nm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4091126-8804-D77B-3965-653BF8C23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965" y="2884786"/>
                <a:ext cx="1681433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D276A7A4-9470-DBF8-3B96-8031F8E7AF13}"/>
              </a:ext>
            </a:extLst>
          </p:cNvPr>
          <p:cNvSpPr txBox="1"/>
          <p:nvPr/>
        </p:nvSpPr>
        <p:spPr>
          <a:xfrm>
            <a:off x="10040466" y="1821535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Keep const. </a:t>
            </a:r>
            <a:r>
              <a:rPr lang="en-US" dirty="0" err="1">
                <a:solidFill>
                  <a:srgbClr val="FF0000"/>
                </a:solidFill>
              </a:rPr>
              <a:t>Lz</a:t>
            </a:r>
            <a:r>
              <a:rPr lang="en-US" dirty="0">
                <a:solidFill>
                  <a:srgbClr val="FF0000"/>
                </a:solidFill>
              </a:rPr>
              <a:t>?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E57679B1-1AA0-5791-6FD6-A866574AB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207" y="3159422"/>
            <a:ext cx="1842382" cy="169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21F5C0-093D-08E8-6FA5-BCB26F23B610}"/>
              </a:ext>
            </a:extLst>
          </p:cNvPr>
          <p:cNvSpPr txBox="1"/>
          <p:nvPr/>
        </p:nvSpPr>
        <p:spPr>
          <a:xfrm>
            <a:off x="2690686" y="2805950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9FD3241-DDBA-11D0-55A6-8082444B691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543994" y="1167036"/>
            <a:ext cx="1684388" cy="1799756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C0AD7C68-8EF1-5B3D-955A-AE8D44640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3949" y="3150109"/>
            <a:ext cx="1804432" cy="1804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D61C52A-ECDC-B03A-AE3E-29114631FE53}"/>
                  </a:ext>
                </a:extLst>
              </p:cNvPr>
              <p:cNvSpPr txBox="1"/>
              <p:nvPr/>
            </p:nvSpPr>
            <p:spPr>
              <a:xfrm>
                <a:off x="8632479" y="2931700"/>
                <a:ext cx="16814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=50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nm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D61C52A-ECDC-B03A-AE3E-29114631F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2479" y="2931700"/>
                <a:ext cx="1681433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>
            <a:extLst>
              <a:ext uri="{FF2B5EF4-FFF2-40B4-BE49-F238E27FC236}">
                <a16:creationId xmlns:a16="http://schemas.microsoft.com/office/drawing/2014/main" id="{ABE8B5B0-B3EF-DA45-C561-544CF119B19A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901764" y="1203233"/>
            <a:ext cx="1561655" cy="175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743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30A3B4FB-EF88-CBAA-FA4C-9B02B4622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834" y="1824361"/>
            <a:ext cx="4204166" cy="2539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1002E7-0BDB-3EFC-C59E-A158172B7B8D}"/>
                  </a:ext>
                </a:extLst>
              </p:cNvPr>
              <p:cNvSpPr txBox="1"/>
              <p:nvPr/>
            </p:nvSpPr>
            <p:spPr>
              <a:xfrm>
                <a:off x="1951332" y="4377769"/>
                <a:ext cx="7644093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Fig. 6: Excess free energy as a function of grafting density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at fixed PE backbone charge fraction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 (a) with respect to the cylinder-</a:t>
                </a:r>
                <a:r>
                  <a:rPr lang="en-US" dirty="0" err="1"/>
                  <a:t>pn</a:t>
                </a:r>
                <a:r>
                  <a:rPr lang="en-US" dirty="0"/>
                  <a:t> morphology and (b) with respect to the raised-stripe morphology.  Dotted lines indicate metastable regimes. (</a:t>
                </a:r>
                <a:r>
                  <a:rPr lang="en-US" b="1" dirty="0"/>
                  <a:t>unfinished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1002E7-0BDB-3EFC-C59E-A158172B7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332" y="4377769"/>
                <a:ext cx="7644093" cy="1200329"/>
              </a:xfrm>
              <a:prstGeom prst="rect">
                <a:avLst/>
              </a:prstGeom>
              <a:blipFill>
                <a:blip r:embed="rId3"/>
                <a:stretch>
                  <a:fillRect l="-638" t="-2030" b="-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808014A-D186-C1E4-F5CD-9FBB3FF687F7}"/>
              </a:ext>
            </a:extLst>
          </p:cNvPr>
          <p:cNvSpPr txBox="1"/>
          <p:nvPr/>
        </p:nvSpPr>
        <p:spPr>
          <a:xfrm>
            <a:off x="1812686" y="1599217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8C3ED5-406A-AEEB-A73E-A36EBA1FE2AC}"/>
              </a:ext>
            </a:extLst>
          </p:cNvPr>
          <p:cNvSpPr txBox="1"/>
          <p:nvPr/>
        </p:nvSpPr>
        <p:spPr>
          <a:xfrm>
            <a:off x="5773379" y="1612944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AF43D0FE-6BFB-8D2F-3D36-C9BA9C453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148" y="1838088"/>
            <a:ext cx="4204166" cy="2539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265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11304-37A9-D09B-0145-E4CBCAC49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022D3E-4B55-25B7-198D-152F7D929868}"/>
                  </a:ext>
                </a:extLst>
              </p:cNvPr>
              <p:cNvSpPr txBox="1"/>
              <p:nvPr/>
            </p:nvSpPr>
            <p:spPr>
              <a:xfrm>
                <a:off x="1245890" y="4126326"/>
                <a:ext cx="9626249" cy="1777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7: Metastable multilayered PE brush morphologies at fixed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=0.30</m:t>
                    </m:r>
                  </m:oMath>
                </a14:m>
                <a:r>
                  <a:rPr lang="en-US" dirty="0"/>
                  <a:t>. Polymer density distributions plotted at representative grafting density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=0.040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: (a) two-layered brush with laterally arranged holes, (b) two-layered brush with laterally arranged stripes, (c) two-layered homogeneous brush.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. (d) Excess free energy with respect to the cylinder-stripe morphology as a function of grafting density. Dotted lines indicate metastable regimes (</a:t>
                </a:r>
                <a:r>
                  <a:rPr lang="en-US" b="1" dirty="0"/>
                  <a:t>unfinished</a:t>
                </a:r>
                <a:r>
                  <a:rPr lang="en-US" dirty="0"/>
                  <a:t>).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022D3E-4B55-25B7-198D-152F7D929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890" y="4126326"/>
                <a:ext cx="9626249" cy="1777987"/>
              </a:xfrm>
              <a:prstGeom prst="rect">
                <a:avLst/>
              </a:prstGeom>
              <a:blipFill>
                <a:blip r:embed="rId3"/>
                <a:stretch>
                  <a:fillRect l="-507" t="-1712" b="-4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12D1D304-0923-C48C-7FEF-4E650C3DF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2121" y="1548984"/>
            <a:ext cx="1656725" cy="2172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EF9924-5ED0-A927-A7E9-DD39AACA1095}"/>
              </a:ext>
            </a:extLst>
          </p:cNvPr>
          <p:cNvSpPr txBox="1"/>
          <p:nvPr/>
        </p:nvSpPr>
        <p:spPr>
          <a:xfrm>
            <a:off x="1028690" y="69651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BCF20C-9C6F-8429-1D8D-D1E055511F76}"/>
              </a:ext>
            </a:extLst>
          </p:cNvPr>
          <p:cNvSpPr txBox="1"/>
          <p:nvPr/>
        </p:nvSpPr>
        <p:spPr>
          <a:xfrm>
            <a:off x="3271653" y="69651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D1F077-44ED-23AC-691C-CEA62C91B5D2}"/>
              </a:ext>
            </a:extLst>
          </p:cNvPr>
          <p:cNvSpPr txBox="1"/>
          <p:nvPr/>
        </p:nvSpPr>
        <p:spPr>
          <a:xfrm>
            <a:off x="5114503" y="69651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B8F06E-0305-3B14-7CB3-571E54696ECE}"/>
              </a:ext>
            </a:extLst>
          </p:cNvPr>
          <p:cNvSpPr txBox="1"/>
          <p:nvPr/>
        </p:nvSpPr>
        <p:spPr>
          <a:xfrm>
            <a:off x="7167712" y="69651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2A8A42D-544D-2F15-41E8-AB07B90635E4}"/>
                  </a:ext>
                </a:extLst>
              </p:cNvPr>
              <p:cNvSpPr txBox="1"/>
              <p:nvPr/>
            </p:nvSpPr>
            <p:spPr>
              <a:xfrm>
                <a:off x="1496378" y="1131975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2A8A42D-544D-2F15-41E8-AB07B9063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378" y="1131975"/>
                <a:ext cx="1681433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78C21C0-DD38-CE32-8B0A-A37078179764}"/>
                  </a:ext>
                </a:extLst>
              </p:cNvPr>
              <p:cNvSpPr txBox="1"/>
              <p:nvPr/>
            </p:nvSpPr>
            <p:spPr>
              <a:xfrm>
                <a:off x="5367562" y="1041778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78C21C0-DD38-CE32-8B0A-A37078179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562" y="1041778"/>
                <a:ext cx="168143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F266FF-B50C-8C95-2A40-83E1CB8130C5}"/>
                  </a:ext>
                </a:extLst>
              </p:cNvPr>
              <p:cNvSpPr txBox="1"/>
              <p:nvPr/>
            </p:nvSpPr>
            <p:spPr>
              <a:xfrm>
                <a:off x="3362375" y="1049432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F266FF-B50C-8C95-2A40-83E1CB813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2375" y="1049432"/>
                <a:ext cx="1681433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662A827-BE43-9D2D-EC5C-8D287825DBB7}"/>
              </a:ext>
            </a:extLst>
          </p:cNvPr>
          <p:cNvCxnSpPr/>
          <p:nvPr/>
        </p:nvCxnSpPr>
        <p:spPr>
          <a:xfrm>
            <a:off x="9959643" y="393745"/>
            <a:ext cx="19567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0231698-2EE6-C768-B16C-88A170AF5513}"/>
              </a:ext>
            </a:extLst>
          </p:cNvPr>
          <p:cNvSpPr txBox="1"/>
          <p:nvPr/>
        </p:nvSpPr>
        <p:spPr>
          <a:xfrm>
            <a:off x="10047921" y="0"/>
            <a:ext cx="208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Inc. F, less lateral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7D558B-489B-5768-75DF-865FBC5B33C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60296" y="1548984"/>
            <a:ext cx="1997435" cy="227819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D3E5886-F908-ADE1-83DC-9AB2EB1C417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35132" y="1550297"/>
            <a:ext cx="1656725" cy="23908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DCB920-D089-0CFE-6220-7B1D22F2E1A1}"/>
              </a:ext>
            </a:extLst>
          </p:cNvPr>
          <p:cNvSpPr txBox="1"/>
          <p:nvPr/>
        </p:nvSpPr>
        <p:spPr>
          <a:xfrm>
            <a:off x="1116895" y="3859117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07DF9E8-5394-7489-040A-F88014F7A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264" y="1616850"/>
            <a:ext cx="3732780" cy="227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628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15826</TotalTime>
  <Words>702</Words>
  <Application>Microsoft Office PowerPoint</Application>
  <PresentationFormat>Widescreen</PresentationFormat>
  <Paragraphs>50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Takashi Yokokura</dc:creator>
  <cp:lastModifiedBy>Takashi Yokokura</cp:lastModifiedBy>
  <cp:revision>79</cp:revision>
  <dcterms:created xsi:type="dcterms:W3CDTF">2025-05-05T22:16:54Z</dcterms:created>
  <dcterms:modified xsi:type="dcterms:W3CDTF">2025-07-02T00:34:20Z</dcterms:modified>
</cp:coreProperties>
</file>