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0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9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8" Type="http://schemas.openxmlformats.org/officeDocument/2006/relationships/image" Target="../media/image39.png"/><Relationship Id="rId3" Type="http://schemas.openxmlformats.org/officeDocument/2006/relationships/image" Target="../media/image4.png"/><Relationship Id="rId21" Type="http://schemas.openxmlformats.org/officeDocument/2006/relationships/image" Target="../media/image41.png"/><Relationship Id="rId7" Type="http://schemas.openxmlformats.org/officeDocument/2006/relationships/image" Target="../media/image30.png"/><Relationship Id="rId17" Type="http://schemas.openxmlformats.org/officeDocument/2006/relationships/image" Target="../media/image36.png"/><Relationship Id="rId2" Type="http://schemas.openxmlformats.org/officeDocument/2006/relationships/image" Target="../media/image27.png"/><Relationship Id="rId16" Type="http://schemas.openxmlformats.org/officeDocument/2006/relationships/image" Target="../media/image35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4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0.png"/><Relationship Id="rId5" Type="http://schemas.openxmlformats.org/officeDocument/2006/relationships/image" Target="../media/image480.png"/><Relationship Id="rId10" Type="http://schemas.openxmlformats.org/officeDocument/2006/relationships/image" Target="../media/image53.png"/><Relationship Id="rId4" Type="http://schemas.openxmlformats.org/officeDocument/2006/relationships/image" Target="../media/image49.png"/><Relationship Id="rId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006824" y="4953690"/>
                <a:ext cx="60435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824" y="4953690"/>
                <a:ext cx="6043544" cy="1200329"/>
              </a:xfrm>
              <a:prstGeom prst="rect">
                <a:avLst/>
              </a:prstGeom>
              <a:blipFill>
                <a:blip r:embed="rId2"/>
                <a:stretch>
                  <a:fillRect l="-806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E1381DB-52F1-07E8-7C18-FF5724D9D7B1}"/>
              </a:ext>
            </a:extLst>
          </p:cNvPr>
          <p:cNvSpPr txBox="1"/>
          <p:nvPr/>
        </p:nvSpPr>
        <p:spPr>
          <a:xfrm>
            <a:off x="9923510" y="204409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DB2B955-C323-727E-E35B-E85BB55C0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247" y="875431"/>
            <a:ext cx="6579121" cy="382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as a function of backbone charge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2"/>
                <a:stretch>
                  <a:fillRect l="-623" t="-1375" r="-78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584110" y="135537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808686" y="13546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6874511" y="13546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31366-2054-2FA5-DBBD-94C1CFC8B3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8674" y="1913772"/>
            <a:ext cx="2247067" cy="17123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19C2CF-C19E-77C1-3319-8D6FDE5F94F6}"/>
              </a:ext>
            </a:extLst>
          </p:cNvPr>
          <p:cNvSpPr txBox="1"/>
          <p:nvPr/>
        </p:nvSpPr>
        <p:spPr>
          <a:xfrm>
            <a:off x="4961755" y="50726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17E194-AFB7-5ABD-EDC2-AACBABC4B947}"/>
              </a:ext>
            </a:extLst>
          </p:cNvPr>
          <p:cNvSpPr txBox="1"/>
          <p:nvPr/>
        </p:nvSpPr>
        <p:spPr>
          <a:xfrm>
            <a:off x="7451815" y="487381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E98A8-CFB6-5AFD-1194-B26EB7E18F4A}"/>
              </a:ext>
            </a:extLst>
          </p:cNvPr>
          <p:cNvSpPr txBox="1"/>
          <p:nvPr/>
        </p:nvSpPr>
        <p:spPr>
          <a:xfrm>
            <a:off x="2584110" y="487381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E9CF5B-6FE9-6E00-80A5-125BC593B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741" y="1806079"/>
            <a:ext cx="2815660" cy="177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585DAFE-D587-0E60-7D67-591A3FEAE7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93265" y="2041475"/>
            <a:ext cx="2268490" cy="160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203" y="1715865"/>
            <a:ext cx="1652825" cy="1397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153" y="1683920"/>
            <a:ext cx="1559147" cy="1380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=6.25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87176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49459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33303" y="103301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7236509" y="103557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9428507" y="104066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=6.25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and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blipFill>
                <a:blip r:embed="rId10"/>
                <a:stretch>
                  <a:fillRect l="-481" t="-2008" r="-722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FEAD2E2-688E-6384-C5A0-3016981658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05768" y="1823740"/>
            <a:ext cx="1926581" cy="119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8974C8-E1BF-9DB4-FB5E-30217B8694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84585" y="1895148"/>
            <a:ext cx="2149482" cy="1068836"/>
          </a:xfrm>
          <a:prstGeom prst="rect">
            <a:avLst/>
          </a:prstGeom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BF457C1-406E-B3D7-44C6-F43C1B4F5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723" y="3098757"/>
            <a:ext cx="1137139" cy="81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5108ACC6-3160-804D-16E5-22EC7FB21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020" y="3105004"/>
            <a:ext cx="1969851" cy="85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6FE2064E-6E17-DD82-BEA0-13E6B7B79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156" y="3100011"/>
            <a:ext cx="1569207" cy="82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2A7997E0-C582-CDA0-576E-448D0BC1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830" y="3101173"/>
            <a:ext cx="1548433" cy="8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ABD8BA-11C7-8DB5-BB66-8B8059084DAD}"/>
              </a:ext>
            </a:extLst>
          </p:cNvPr>
          <p:cNvSpPr txBox="1"/>
          <p:nvPr/>
        </p:nvSpPr>
        <p:spPr>
          <a:xfrm>
            <a:off x="884814" y="523956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603EE4-2F14-D3DC-E8A8-4AEF139D3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3" y="3085944"/>
            <a:ext cx="2303469" cy="86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8333E4-5E3F-9258-F139-DD62750CF3A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40235" y="1746386"/>
            <a:ext cx="1890849" cy="133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67BB2D7D-CDA9-7722-A1B8-7CF676EF1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028" y="1544021"/>
            <a:ext cx="3301751" cy="270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2617695" y="4505356"/>
                <a:ext cx="639183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hole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695" y="4505356"/>
                <a:ext cx="6391834" cy="923330"/>
              </a:xfrm>
              <a:prstGeom prst="rect">
                <a:avLst/>
              </a:prstGeom>
              <a:blipFill>
                <a:blip r:embed="rId3"/>
                <a:stretch>
                  <a:fillRect l="-763" t="-2632" r="-1430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26A198A-AFC0-BE53-BB19-D2DE55BD08D0}"/>
              </a:ext>
            </a:extLst>
          </p:cNvPr>
          <p:cNvSpPr txBox="1"/>
          <p:nvPr/>
        </p:nvSpPr>
        <p:spPr>
          <a:xfrm>
            <a:off x="3200491" y="469145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DF51B-F6F1-9B89-BB7E-2F31534C25D1}"/>
              </a:ext>
            </a:extLst>
          </p:cNvPr>
          <p:cNvSpPr txBox="1"/>
          <p:nvPr/>
        </p:nvSpPr>
        <p:spPr>
          <a:xfrm>
            <a:off x="5706533" y="12449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76F6E-2099-E015-AC6F-6FBB2BDDBCA3}"/>
              </a:ext>
            </a:extLst>
          </p:cNvPr>
          <p:cNvSpPr txBox="1"/>
          <p:nvPr/>
        </p:nvSpPr>
        <p:spPr>
          <a:xfrm>
            <a:off x="2234274" y="12449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9366B969-62AF-F65E-A6A0-40953B72E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533" y="1544021"/>
            <a:ext cx="3636106" cy="270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625EED7E-554E-C2CB-D98B-F0099477F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33" y="3137746"/>
            <a:ext cx="1331683" cy="184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653EA0-1CC6-EA83-0C50-01941B87F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14" y="1473344"/>
            <a:ext cx="1946086" cy="1483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724" y="1119469"/>
            <a:ext cx="1429721" cy="1828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). Polymer density distributions plotted for varying grafting densities: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blipFill>
                <a:blip r:embed="rId5"/>
                <a:stretch>
                  <a:fillRect l="-517" t="-1701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90657" y="5173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47752" y="48796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99913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612901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62362" y="4581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842772" y="279009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32" name="Picture 6">
            <a:extLst>
              <a:ext uri="{FF2B5EF4-FFF2-40B4-BE49-F238E27FC236}">
                <a16:creationId xmlns:a16="http://schemas.microsoft.com/office/drawing/2014/main" id="{3343F994-53F6-82D1-6A0A-ECB943C8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39" y="3128781"/>
            <a:ext cx="1429721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/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=45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/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=36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>
            <a:extLst>
              <a:ext uri="{FF2B5EF4-FFF2-40B4-BE49-F238E27FC236}">
                <a16:creationId xmlns:a16="http://schemas.microsoft.com/office/drawing/2014/main" id="{E57679B1-1AA0-5791-6FD6-A866574AB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7" y="3159422"/>
            <a:ext cx="1842382" cy="169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FD3241-DDBA-11D0-55A6-8082444B691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43994" y="1167036"/>
            <a:ext cx="1684388" cy="1799756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0AD7C68-8EF1-5B3D-955A-AE8D4464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949" y="3150109"/>
            <a:ext cx="1804432" cy="180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/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ABE8B5B0-B3EF-DA45-C561-544CF119B19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01764" y="1203233"/>
            <a:ext cx="1561655" cy="1753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798044-52FD-6549-1D69-ACE399BE276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44678" y="1227772"/>
            <a:ext cx="1739446" cy="1757075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792FCF2-75A6-DACF-9F3C-AD2464CCB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632" y="3137746"/>
            <a:ext cx="1262912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/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=24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717B5792-05AF-DD02-481C-9B2419C09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20" y="1884410"/>
            <a:ext cx="3333180" cy="251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CDEBBEF-DE49-9A73-E44D-3685D1479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060" y="1884410"/>
            <a:ext cx="3271838" cy="251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2204390" y="4427506"/>
                <a:ext cx="764409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 (a) with respect to the cylinder-</a:t>
                </a:r>
                <a:r>
                  <a:rPr lang="en-US" dirty="0" err="1"/>
                  <a:t>pn</a:t>
                </a:r>
                <a:r>
                  <a:rPr lang="en-US" dirty="0"/>
                  <a:t> morphology and (b) with respect to the raised-stripe morphology.  Dotted lines indicate metastable regimes.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90" y="4427506"/>
                <a:ext cx="7644093" cy="1200329"/>
              </a:xfrm>
              <a:prstGeom prst="rect">
                <a:avLst/>
              </a:prstGeom>
              <a:blipFill>
                <a:blip r:embed="rId4"/>
                <a:stretch>
                  <a:fillRect l="-718" t="-2030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D8C3ED5-406A-AEEB-A73E-A36EBA1FE2AC}"/>
              </a:ext>
            </a:extLst>
          </p:cNvPr>
          <p:cNvSpPr txBox="1"/>
          <p:nvPr/>
        </p:nvSpPr>
        <p:spPr>
          <a:xfrm>
            <a:off x="5656539" y="162200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6BF4C-4029-0543-8C41-8AF6925AD4D0}"/>
              </a:ext>
            </a:extLst>
          </p:cNvPr>
          <p:cNvSpPr txBox="1"/>
          <p:nvPr/>
        </p:nvSpPr>
        <p:spPr>
          <a:xfrm>
            <a:off x="2911846" y="1045499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8014A-D186-C1E4-F5CD-9FBB3FF687F7}"/>
              </a:ext>
            </a:extLst>
          </p:cNvPr>
          <p:cNvSpPr txBox="1"/>
          <p:nvPr/>
        </p:nvSpPr>
        <p:spPr>
          <a:xfrm>
            <a:off x="2275180" y="165187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multilayered PE brush morphologies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Polymer density distributions plotted at representative grafting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: (a) two-layered brush with laterally arranged holes, (b) two-layered brush with laterally arranged stripes, (c) two-layered homogeneous brush.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(d) Excess free energy with respect to the cylinder-stripe morphology as a function of grafting density. Dotted lines indicate metastable regimes.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blipFill>
                <a:blip r:embed="rId3"/>
                <a:stretch>
                  <a:fillRect l="-507" t="-1712" b="-4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188" y="1586985"/>
            <a:ext cx="1656725" cy="2172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774685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2662054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4589570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6642779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960436" y="112183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36" y="1121832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/>
              <p:nvPr/>
            </p:nvSpPr>
            <p:spPr>
              <a:xfrm>
                <a:off x="4842629" y="107977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629" y="1079779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/>
              <p:nvPr/>
            </p:nvSpPr>
            <p:spPr>
              <a:xfrm>
                <a:off x="2837442" y="108743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442" y="1087433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37D558B-489B-5768-75DF-865FBC5B33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5363" y="1586985"/>
            <a:ext cx="1997435" cy="2278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8753C-29EE-1090-6907-FDC3292E56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436" y="1597859"/>
            <a:ext cx="1659417" cy="223439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85F868D-5544-FF10-5D9D-15597FF93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121" y="1369265"/>
            <a:ext cx="4710442" cy="262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67BAA1-1C36-2E32-0606-3886991B1892}"/>
              </a:ext>
            </a:extLst>
          </p:cNvPr>
          <p:cNvSpPr/>
          <p:nvPr/>
        </p:nvSpPr>
        <p:spPr>
          <a:xfrm>
            <a:off x="4443913" y="4661648"/>
            <a:ext cx="2008094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17295</TotalTime>
  <Words>707</Words>
  <Application>Microsoft Office PowerPoint</Application>
  <PresentationFormat>Widescreen</PresentationFormat>
  <Paragraphs>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97</cp:revision>
  <dcterms:created xsi:type="dcterms:W3CDTF">2025-05-05T22:16:54Z</dcterms:created>
  <dcterms:modified xsi:type="dcterms:W3CDTF">2025-07-10T17:58:07Z</dcterms:modified>
</cp:coreProperties>
</file>