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7" r:id="rId2"/>
    <p:sldId id="376" r:id="rId3"/>
    <p:sldId id="371" r:id="rId4"/>
    <p:sldId id="378" r:id="rId5"/>
    <p:sldId id="372" r:id="rId6"/>
    <p:sldId id="379" r:id="rId7"/>
    <p:sldId id="3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 snapToGrid="0">
      <p:cViewPr>
        <p:scale>
          <a:sx n="100" d="100"/>
          <a:sy n="100" d="100"/>
        </p:scale>
        <p:origin x="87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9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6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5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390.png"/><Relationship Id="rId4" Type="http://schemas.openxmlformats.org/officeDocument/2006/relationships/image" Target="../media/image44.jpeg"/><Relationship Id="rId9" Type="http://schemas.openxmlformats.org/officeDocument/2006/relationships/image" Target="../media/image3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A7D1-0DC8-0DBE-0A3E-31B2058E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/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1: Diagram of states for PE brushes at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At each point in the parameter space, the plotted symbol represents the morphology with the minimum free energy.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blipFill>
                <a:blip r:embed="rId2"/>
                <a:stretch>
                  <a:fillRect l="-938" t="-2538" r="-521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10DCEEC-4151-B315-AA0C-ACAB0B0DA8D8}"/>
              </a:ext>
            </a:extLst>
          </p:cNvPr>
          <p:cNvSpPr txBox="1"/>
          <p:nvPr/>
        </p:nvSpPr>
        <p:spPr>
          <a:xfrm>
            <a:off x="2779059" y="148382"/>
            <a:ext cx="6633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unfinished, symbols not filled in are still being relaxed, some blank regions still need to be completed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F81142-B0E9-D5F0-9ACA-80AB54E36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059" y="963513"/>
            <a:ext cx="6633882" cy="385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E827FAA2-0949-CC4F-CDDA-87C7B0B9B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6" y="1705414"/>
            <a:ext cx="2803710" cy="175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F6CAF1-5290-8511-FD0A-AEDFB19DB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459" y="1860396"/>
            <a:ext cx="2293755" cy="15758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1F016D-7B79-211C-9B03-1CFE643BC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578" y="1762550"/>
            <a:ext cx="2000159" cy="17307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/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2: Evolution of sparse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 brush morphologies. Polymer density distributions are plotted for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and (b) cylinder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(c) Excess free energy with respect to the micelle morphology as a function of backbone charge fraction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Dotted lines indicate metastable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blipFill>
                <a:blip r:embed="rId5"/>
                <a:stretch>
                  <a:fillRect l="-623" t="-1375" r="-78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/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/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6D9C77-0AC4-0032-16B3-6300A327D362}"/>
              </a:ext>
            </a:extLst>
          </p:cNvPr>
          <p:cNvSpPr txBox="1"/>
          <p:nvPr/>
        </p:nvSpPr>
        <p:spPr>
          <a:xfrm>
            <a:off x="2730125" y="119221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54D2A-A1D4-3204-55B3-88C334F89765}"/>
              </a:ext>
            </a:extLst>
          </p:cNvPr>
          <p:cNvSpPr txBox="1"/>
          <p:nvPr/>
        </p:nvSpPr>
        <p:spPr>
          <a:xfrm>
            <a:off x="4954701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ED1B2-CCCA-2AF4-B7FA-7051EE66F9C2}"/>
              </a:ext>
            </a:extLst>
          </p:cNvPr>
          <p:cNvSpPr txBox="1"/>
          <p:nvPr/>
        </p:nvSpPr>
        <p:spPr>
          <a:xfrm>
            <a:off x="7020526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9E1010-808E-EC2F-683C-768CF99056DD}"/>
              </a:ext>
            </a:extLst>
          </p:cNvPr>
          <p:cNvSpPr txBox="1"/>
          <p:nvPr/>
        </p:nvSpPr>
        <p:spPr>
          <a:xfrm>
            <a:off x="4824309" y="3294530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4569DE9-8912-8136-67EA-16882ABD1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85" y="3121217"/>
            <a:ext cx="2070106" cy="85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086" y="1733964"/>
            <a:ext cx="1652825" cy="13974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2F1C2C-4022-3D5A-E35B-36288618F0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9084"/>
          <a:stretch>
            <a:fillRect/>
          </a:stretch>
        </p:blipFill>
        <p:spPr>
          <a:xfrm>
            <a:off x="7072206" y="1823211"/>
            <a:ext cx="1700337" cy="1132775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BE8873CF-4798-75E9-EFEE-0E662BE9F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097" y="3130742"/>
            <a:ext cx="2065314" cy="85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611EE-F4C5-1C25-8C68-256E6E5F38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2153" y="1664870"/>
            <a:ext cx="1559147" cy="1380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868E0D-3D99-A55C-42BD-79C246A93F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9174" y="1755426"/>
            <a:ext cx="1795006" cy="12331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/>
              <p:nvPr/>
            </p:nvSpPr>
            <p:spPr>
              <a:xfrm>
                <a:off x="1209174" y="129867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174" y="1298679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/>
              <p:nvPr/>
            </p:nvSpPr>
            <p:spPr>
              <a:xfrm>
                <a:off x="3269333" y="127101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=3.75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333" y="1271018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/>
              <p:nvPr/>
            </p:nvSpPr>
            <p:spPr>
              <a:xfrm>
                <a:off x="5209496" y="126114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496" y="1261145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/>
              <p:nvPr/>
            </p:nvSpPr>
            <p:spPr>
              <a:xfrm>
                <a:off x="7121084" y="122940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=7.5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084" y="1229409"/>
                <a:ext cx="168143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/>
              <p:nvPr/>
            </p:nvSpPr>
            <p:spPr>
              <a:xfrm>
                <a:off x="9100022" y="1217036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022" y="1217036"/>
                <a:ext cx="1681433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015422D-831A-E170-9C4F-F9C1CB99365E}"/>
              </a:ext>
            </a:extLst>
          </p:cNvPr>
          <p:cNvSpPr txBox="1"/>
          <p:nvPr/>
        </p:nvSpPr>
        <p:spPr>
          <a:xfrm>
            <a:off x="887176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E9221-20E0-F20F-4EED-C16F7B6DF179}"/>
              </a:ext>
            </a:extLst>
          </p:cNvPr>
          <p:cNvSpPr txBox="1"/>
          <p:nvPr/>
        </p:nvSpPr>
        <p:spPr>
          <a:xfrm>
            <a:off x="2931529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08451-585A-4C71-CD31-DD235739E66C}"/>
              </a:ext>
            </a:extLst>
          </p:cNvPr>
          <p:cNvSpPr txBox="1"/>
          <p:nvPr/>
        </p:nvSpPr>
        <p:spPr>
          <a:xfrm>
            <a:off x="5042268" y="103301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7B705-CDDF-CD80-15E4-E844F09EC014}"/>
              </a:ext>
            </a:extLst>
          </p:cNvPr>
          <p:cNvSpPr txBox="1"/>
          <p:nvPr/>
        </p:nvSpPr>
        <p:spPr>
          <a:xfrm>
            <a:off x="6823579" y="101698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E136F-1A1B-848E-A316-F88E172F1264}"/>
              </a:ext>
            </a:extLst>
          </p:cNvPr>
          <p:cNvSpPr txBox="1"/>
          <p:nvPr/>
        </p:nvSpPr>
        <p:spPr>
          <a:xfrm>
            <a:off x="8774269" y="102176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/>
              <p:nvPr/>
            </p:nvSpPr>
            <p:spPr>
              <a:xfrm>
                <a:off x="1006885" y="4125048"/>
                <a:ext cx="10137791" cy="149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3: Evolution of PE brush morphologies with moderate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). Polymer density distributions are plotted for varying grafting densities: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=3.75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hole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fused-stripe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and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heatmaps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plotted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fixed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nm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85" y="4125048"/>
                <a:ext cx="10137791" cy="1498744"/>
              </a:xfrm>
              <a:prstGeom prst="rect">
                <a:avLst/>
              </a:prstGeom>
              <a:blipFill>
                <a:blip r:embed="rId13"/>
                <a:stretch>
                  <a:fillRect l="-481" t="-2033" r="-722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2" name="Picture 6">
            <a:extLst>
              <a:ext uri="{FF2B5EF4-FFF2-40B4-BE49-F238E27FC236}">
                <a16:creationId xmlns:a16="http://schemas.microsoft.com/office/drawing/2014/main" id="{71498E1A-7D05-2F35-A03B-A313AFD27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783" y="3264579"/>
            <a:ext cx="1948269" cy="70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BA08416E-4C82-8C04-5BC2-D627ABCE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301" y="3066170"/>
            <a:ext cx="1617131" cy="8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205B6672-E94D-78FD-7F6E-D549FDA50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278" y="3130742"/>
            <a:ext cx="2024379" cy="86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EAD2E2-688E-6384-C5A0-3016981658A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100022" y="1795400"/>
            <a:ext cx="1926581" cy="11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ED97127-0B2B-3E88-0DAE-E59EE0921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613" y="1174377"/>
            <a:ext cx="4719742" cy="29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/>
              <p:nvPr/>
            </p:nvSpPr>
            <p:spPr>
              <a:xfrm>
                <a:off x="3227295" y="4455477"/>
                <a:ext cx="639183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4: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respect to the hole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Dotted lines indicate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295" y="4455477"/>
                <a:ext cx="6391834" cy="923330"/>
              </a:xfrm>
              <a:prstGeom prst="rect">
                <a:avLst/>
              </a:prstGeom>
              <a:blipFill>
                <a:blip r:embed="rId3"/>
                <a:stretch>
                  <a:fillRect l="-763" t="-3311" r="-1430" b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8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A825319F-1893-4E67-ADFD-A6C9FB05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207" y="1260413"/>
            <a:ext cx="1476718" cy="1750966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219D43E-AE08-0C56-A85E-22A6CBB5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94703" y="3398880"/>
            <a:ext cx="1724268" cy="96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F016B-5111-480D-C73E-72317E305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984" y="1206712"/>
            <a:ext cx="1373653" cy="17563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/>
              <p:nvPr/>
            </p:nvSpPr>
            <p:spPr>
              <a:xfrm>
                <a:off x="889599" y="4844793"/>
                <a:ext cx="10035576" cy="149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5: Evolution of PE brush morphologies with high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). Polymer density distributions plotted for varying grafting densities: (a</a:t>
                </a:r>
                <a:r>
                  <a:rPr lang="en-US"/>
                  <a:t>) cylinder </a:t>
                </a:r>
                <a:r>
                  <a:rPr lang="en-US" dirty="0"/>
                  <a:t>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cylinder-</a:t>
                </a:r>
                <a:r>
                  <a:rPr lang="en-US" dirty="0" err="1"/>
                  <a:t>pn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cylinder-stripe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raised-stripe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heatmaps plotted for representative slices of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99" y="4844793"/>
                <a:ext cx="10035576" cy="1498744"/>
              </a:xfrm>
              <a:prstGeom prst="rect">
                <a:avLst/>
              </a:prstGeom>
              <a:blipFill>
                <a:blip r:embed="rId5"/>
                <a:stretch>
                  <a:fillRect l="-547" t="-2033" r="-91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/>
              <p:nvPr/>
            </p:nvSpPr>
            <p:spPr>
              <a:xfrm>
                <a:off x="1074684" y="92825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84" y="928255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/>
              <p:nvPr/>
            </p:nvSpPr>
            <p:spPr>
              <a:xfrm>
                <a:off x="2860658" y="934070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658" y="934070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/>
              <p:nvPr/>
            </p:nvSpPr>
            <p:spPr>
              <a:xfrm>
                <a:off x="4772489" y="90920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489" y="909205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/>
              <p:nvPr/>
            </p:nvSpPr>
            <p:spPr>
              <a:xfrm>
                <a:off x="6668048" y="90433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48" y="904333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/>
              <p:nvPr/>
            </p:nvSpPr>
            <p:spPr>
              <a:xfrm>
                <a:off x="8546103" y="86963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103" y="869635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449B1AF-DEE9-117F-3550-5B4745AAF2E4}"/>
              </a:ext>
            </a:extLst>
          </p:cNvPr>
          <p:cNvSpPr txBox="1"/>
          <p:nvPr/>
        </p:nvSpPr>
        <p:spPr>
          <a:xfrm>
            <a:off x="752557" y="66689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AD28-6B20-9659-ED93-43F0EFD16BDD}"/>
              </a:ext>
            </a:extLst>
          </p:cNvPr>
          <p:cNvSpPr txBox="1"/>
          <p:nvPr/>
        </p:nvSpPr>
        <p:spPr>
          <a:xfrm>
            <a:off x="2609652" y="63754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FBCF5-90EF-5CCA-654D-AA74900D8DFA}"/>
              </a:ext>
            </a:extLst>
          </p:cNvPr>
          <p:cNvSpPr txBox="1"/>
          <p:nvPr/>
        </p:nvSpPr>
        <p:spPr>
          <a:xfrm>
            <a:off x="4661813" y="63097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C3C83-7B15-125F-D5CE-2E0CE4459B11}"/>
              </a:ext>
            </a:extLst>
          </p:cNvPr>
          <p:cNvSpPr txBox="1"/>
          <p:nvPr/>
        </p:nvSpPr>
        <p:spPr>
          <a:xfrm>
            <a:off x="6574801" y="63097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DD7ADF-DAB5-A17B-D536-2B8DF6436126}"/>
              </a:ext>
            </a:extLst>
          </p:cNvPr>
          <p:cNvSpPr txBox="1"/>
          <p:nvPr/>
        </p:nvSpPr>
        <p:spPr>
          <a:xfrm>
            <a:off x="8324262" y="6077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C2D45-D4FC-6F86-5E6D-3DD3EED30B8D}"/>
              </a:ext>
            </a:extLst>
          </p:cNvPr>
          <p:cNvSpPr txBox="1"/>
          <p:nvPr/>
        </p:nvSpPr>
        <p:spPr>
          <a:xfrm>
            <a:off x="8255040" y="2783545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Location?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FB4E052-738C-CBB0-FDB6-639AFEEFA8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8288" y="1352757"/>
            <a:ext cx="1742995" cy="15082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790657" y="2745265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16FA40-1A28-5B6D-EF03-9A7843AF35A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34967" y="1338088"/>
            <a:ext cx="1585749" cy="16195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D61F255-5A7A-CFF7-FE4F-86104C3D9E62}"/>
              </a:ext>
            </a:extLst>
          </p:cNvPr>
          <p:cNvSpPr txBox="1"/>
          <p:nvPr/>
        </p:nvSpPr>
        <p:spPr>
          <a:xfrm>
            <a:off x="2669054" y="2748248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2462D51-80FF-2C81-6821-A7FBEFF40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35" y="3200760"/>
            <a:ext cx="1871540" cy="143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386A7E0-D37D-222C-0E71-8EBC70F77C8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43287" y="1284387"/>
            <a:ext cx="1610635" cy="172699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2A219CE-3548-D2B7-FB36-19B658C06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61" y="2992833"/>
            <a:ext cx="1642642" cy="190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605DA37-5CBE-E79E-40CD-D98D732AE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058" y="3124579"/>
            <a:ext cx="1638877" cy="166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545DF33-87AB-E41E-9B09-F9BA1544C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690" y="3152764"/>
            <a:ext cx="1828341" cy="154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/>
              <p:nvPr/>
            </p:nvSpPr>
            <p:spPr>
              <a:xfrm>
                <a:off x="2976282" y="4167520"/>
                <a:ext cx="60960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6: Excess free energy as a function of densities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with respect to the raised-stripe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Dotted lines indicate metastable regimes.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282" y="4167520"/>
                <a:ext cx="6096000" cy="1200329"/>
              </a:xfrm>
              <a:prstGeom prst="rect">
                <a:avLst/>
              </a:prstGeom>
              <a:blipFill>
                <a:blip r:embed="rId2"/>
                <a:stretch>
                  <a:fillRect l="-800" t="-2538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3BBA5063-526C-059A-A13E-D5D7B93E5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1153920"/>
            <a:ext cx="4708189" cy="288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26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1084526" y="4682138"/>
                <a:ext cx="962624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7: Metastable vertically segregated PE brush morphologies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. (a) Two-layered brush with laterally arranged holes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two-layered brush with laterally arranged stripes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two-layered homogeneous brush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excess free energy with respect to the raised-stripe morphology for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 and varying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Dotted lines indicate metastable regimes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526" y="4682138"/>
                <a:ext cx="9626249" cy="1477328"/>
              </a:xfrm>
              <a:prstGeom prst="rect">
                <a:avLst/>
              </a:prstGeom>
              <a:blipFill>
                <a:blip r:embed="rId3"/>
                <a:stretch>
                  <a:fillRect l="-570" t="-1653" r="-253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6">
            <a:extLst>
              <a:ext uri="{FF2B5EF4-FFF2-40B4-BE49-F238E27FC236}">
                <a16:creationId xmlns:a16="http://schemas.microsoft.com/office/drawing/2014/main" id="{4CF01689-54B4-BA2C-2313-D244211DC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3" t="17925" r="26152"/>
          <a:stretch>
            <a:fillRect/>
          </a:stretch>
        </p:blipFill>
        <p:spPr bwMode="auto">
          <a:xfrm>
            <a:off x="5328633" y="2142433"/>
            <a:ext cx="1311366" cy="225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386" y="1959805"/>
            <a:ext cx="1656725" cy="21726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595CF9-E445-BDEB-FB1D-C0B5570A1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3349" y="1961798"/>
            <a:ext cx="1153629" cy="2353142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0DFF75C-C367-EF31-482D-07E076CBD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455" y="1774535"/>
            <a:ext cx="4195191" cy="256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9924-5ED0-A927-A7E9-DD39AACA1095}"/>
              </a:ext>
            </a:extLst>
          </p:cNvPr>
          <p:cNvSpPr txBox="1"/>
          <p:nvPr/>
        </p:nvSpPr>
        <p:spPr>
          <a:xfrm>
            <a:off x="867326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F20C-9C6F-8429-1D8D-D1E055511F76}"/>
              </a:ext>
            </a:extLst>
          </p:cNvPr>
          <p:cNvSpPr txBox="1"/>
          <p:nvPr/>
        </p:nvSpPr>
        <p:spPr>
          <a:xfrm>
            <a:off x="3110289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1F077-44ED-23AC-691C-CEA62C91B5D2}"/>
              </a:ext>
            </a:extLst>
          </p:cNvPr>
          <p:cNvSpPr txBox="1"/>
          <p:nvPr/>
        </p:nvSpPr>
        <p:spPr>
          <a:xfrm>
            <a:off x="4953139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F06E-0305-3B14-7CB3-571E54696ECE}"/>
              </a:ext>
            </a:extLst>
          </p:cNvPr>
          <p:cNvSpPr txBox="1"/>
          <p:nvPr/>
        </p:nvSpPr>
        <p:spPr>
          <a:xfrm>
            <a:off x="7006348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/>
              <p:nvPr/>
            </p:nvSpPr>
            <p:spPr>
              <a:xfrm>
                <a:off x="1335014" y="168778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014" y="1687787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/>
              <p:nvPr/>
            </p:nvSpPr>
            <p:spPr>
              <a:xfrm>
                <a:off x="3363349" y="168778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349" y="1687787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/>
              <p:nvPr/>
            </p:nvSpPr>
            <p:spPr>
              <a:xfrm>
                <a:off x="5145220" y="166507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220" y="1665079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12569</TotalTime>
  <Words>662</Words>
  <Application>Microsoft Office PowerPoint</Application>
  <PresentationFormat>Widescreen</PresentationFormat>
  <Paragraphs>45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62</cp:revision>
  <dcterms:created xsi:type="dcterms:W3CDTF">2025-05-05T22:16:54Z</dcterms:created>
  <dcterms:modified xsi:type="dcterms:W3CDTF">2025-06-25T22:25:08Z</dcterms:modified>
</cp:coreProperties>
</file>