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7" r:id="rId2"/>
    <p:sldId id="376" r:id="rId3"/>
    <p:sldId id="371" r:id="rId4"/>
    <p:sldId id="378" r:id="rId5"/>
    <p:sldId id="372" r:id="rId6"/>
    <p:sldId id="379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960" autoAdjust="0"/>
  </p:normalViewPr>
  <p:slideViewPr>
    <p:cSldViewPr snapToGrid="0">
      <p:cViewPr varScale="1">
        <p:scale>
          <a:sx n="107" d="100"/>
          <a:sy n="107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10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0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1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17" Type="http://schemas.openxmlformats.org/officeDocument/2006/relationships/image" Target="../media/image5.png"/><Relationship Id="rId2" Type="http://schemas.openxmlformats.org/officeDocument/2006/relationships/image" Target="../media/image8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8" Type="http://schemas.openxmlformats.org/officeDocument/2006/relationships/image" Target="../media/image39.png"/><Relationship Id="rId3" Type="http://schemas.openxmlformats.org/officeDocument/2006/relationships/image" Target="../media/image4.png"/><Relationship Id="rId21" Type="http://schemas.openxmlformats.org/officeDocument/2006/relationships/image" Target="../media/image41.png"/><Relationship Id="rId7" Type="http://schemas.openxmlformats.org/officeDocument/2006/relationships/image" Target="../media/image30.png"/><Relationship Id="rId17" Type="http://schemas.openxmlformats.org/officeDocument/2006/relationships/image" Target="../media/image36.png"/><Relationship Id="rId2" Type="http://schemas.openxmlformats.org/officeDocument/2006/relationships/image" Target="../media/image26.png"/><Relationship Id="rId16" Type="http://schemas.openxmlformats.org/officeDocument/2006/relationships/image" Target="../media/image35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23" Type="http://schemas.openxmlformats.org/officeDocument/2006/relationships/image" Target="../media/image44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A7D1-0DC8-0DBE-0A3E-31B2058E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/>
              <p:nvPr/>
            </p:nvSpPr>
            <p:spPr>
              <a:xfrm>
                <a:off x="3006824" y="4953690"/>
                <a:ext cx="604354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1: Diagram of states for PE brushes at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At each point in the parameter space, the plotted symbol represents the morphology with the minimum free energy.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824" y="4953690"/>
                <a:ext cx="6043544" cy="1200329"/>
              </a:xfrm>
              <a:prstGeom prst="rect">
                <a:avLst/>
              </a:prstGeom>
              <a:blipFill>
                <a:blip r:embed="rId2"/>
                <a:stretch>
                  <a:fillRect l="-806"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E1381DB-52F1-07E8-7C18-FF5724D9D7B1}"/>
              </a:ext>
            </a:extLst>
          </p:cNvPr>
          <p:cNvSpPr txBox="1"/>
          <p:nvPr/>
        </p:nvSpPr>
        <p:spPr>
          <a:xfrm>
            <a:off x="9923510" y="204409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ABE963-D6FF-5C2B-4604-FFB69296F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859" y="870907"/>
            <a:ext cx="6344509" cy="368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/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2: Evolution of sparse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 brush morphologies. Polymer density distributions are plotted for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and (b) cylinder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(c) Excess free energy with respect to the micelle morphology as a function of backbone charge 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Dotted lines indicate metastable.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blipFill>
                <a:blip r:embed="rId3"/>
                <a:stretch>
                  <a:fillRect l="-623" t="-1375" r="-78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/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/>
              <p:nvPr/>
            </p:nvSpPr>
            <p:spPr>
              <a:xfrm>
                <a:off x="5046092" y="149316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092" y="1493164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6D9C77-0AC4-0032-16B3-6300A327D362}"/>
              </a:ext>
            </a:extLst>
          </p:cNvPr>
          <p:cNvSpPr txBox="1"/>
          <p:nvPr/>
        </p:nvSpPr>
        <p:spPr>
          <a:xfrm>
            <a:off x="2584110" y="135537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54D2A-A1D4-3204-55B3-88C334F89765}"/>
              </a:ext>
            </a:extLst>
          </p:cNvPr>
          <p:cNvSpPr txBox="1"/>
          <p:nvPr/>
        </p:nvSpPr>
        <p:spPr>
          <a:xfrm>
            <a:off x="4584561" y="135469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ED1B2-CCCA-2AF4-B7FA-7051EE66F9C2}"/>
              </a:ext>
            </a:extLst>
          </p:cNvPr>
          <p:cNvSpPr txBox="1"/>
          <p:nvPr/>
        </p:nvSpPr>
        <p:spPr>
          <a:xfrm>
            <a:off x="6784860" y="135469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631366-2054-2FA5-DBBD-94C1CFC8B3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4549" y="1913772"/>
            <a:ext cx="2247067" cy="17123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19C2CF-C19E-77C1-3319-8D6FDE5F94F6}"/>
              </a:ext>
            </a:extLst>
          </p:cNvPr>
          <p:cNvSpPr txBox="1"/>
          <p:nvPr/>
        </p:nvSpPr>
        <p:spPr>
          <a:xfrm>
            <a:off x="4961755" y="50726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4DDD9E-6885-7A3A-0D9D-5EA3A213F8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1971" y="2065536"/>
            <a:ext cx="1976656" cy="1579233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18AB4EB-681E-7687-4699-5BEB77D7E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538" y="1600798"/>
            <a:ext cx="2532830" cy="204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203" y="1715865"/>
            <a:ext cx="1652825" cy="13974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153" y="1683920"/>
            <a:ext cx="1559147" cy="1380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/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/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=3.75×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/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/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=6.25×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/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015422D-831A-E170-9C4F-F9C1CB99365E}"/>
              </a:ext>
            </a:extLst>
          </p:cNvPr>
          <p:cNvSpPr txBox="1"/>
          <p:nvPr/>
        </p:nvSpPr>
        <p:spPr>
          <a:xfrm>
            <a:off x="887176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E9221-20E0-F20F-4EED-C16F7B6DF179}"/>
              </a:ext>
            </a:extLst>
          </p:cNvPr>
          <p:cNvSpPr txBox="1"/>
          <p:nvPr/>
        </p:nvSpPr>
        <p:spPr>
          <a:xfrm>
            <a:off x="2949459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08451-585A-4C71-CD31-DD235739E66C}"/>
              </a:ext>
            </a:extLst>
          </p:cNvPr>
          <p:cNvSpPr txBox="1"/>
          <p:nvPr/>
        </p:nvSpPr>
        <p:spPr>
          <a:xfrm>
            <a:off x="5033303" y="103301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7B705-CDDF-CD80-15E4-E844F09EC014}"/>
              </a:ext>
            </a:extLst>
          </p:cNvPr>
          <p:cNvSpPr txBox="1"/>
          <p:nvPr/>
        </p:nvSpPr>
        <p:spPr>
          <a:xfrm>
            <a:off x="7236509" y="103557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E136F-1A1B-848E-A316-F88E172F1264}"/>
              </a:ext>
            </a:extLst>
          </p:cNvPr>
          <p:cNvSpPr txBox="1"/>
          <p:nvPr/>
        </p:nvSpPr>
        <p:spPr>
          <a:xfrm>
            <a:off x="9428507" y="104066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/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3: Evolution of PE brush morphologies with moderate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). Polymer density distributions are plotted for varying grafting densities: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hole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fused-stripe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=6.25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and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heatmaps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plotted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fixed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blipFill>
                <a:blip r:embed="rId10"/>
                <a:stretch>
                  <a:fillRect l="-481" t="-2008" r="-722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FEAD2E2-688E-6384-C5A0-3016981658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05768" y="1823740"/>
            <a:ext cx="1926581" cy="119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8974C8-E1BF-9DB4-FB5E-30217B8694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84585" y="1895148"/>
            <a:ext cx="2149482" cy="1068836"/>
          </a:xfrm>
          <a:prstGeom prst="rect">
            <a:avLst/>
          </a:prstGeom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7BF457C1-406E-B3D7-44C6-F43C1B4F5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723" y="3098757"/>
            <a:ext cx="1137139" cy="81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5108ACC6-3160-804D-16E5-22EC7FB21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020" y="3105004"/>
            <a:ext cx="1969851" cy="85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6FE2064E-6E17-DD82-BEA0-13E6B7B79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156" y="3100011"/>
            <a:ext cx="1569207" cy="82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2A7997E0-C582-CDA0-576E-448D0BC13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830" y="3101173"/>
            <a:ext cx="1548433" cy="83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413FD37-5678-D70E-E9FB-5E9DCB26511F}"/>
              </a:ext>
            </a:extLst>
          </p:cNvPr>
          <p:cNvSpPr/>
          <p:nvPr/>
        </p:nvSpPr>
        <p:spPr>
          <a:xfrm>
            <a:off x="4762013" y="4785623"/>
            <a:ext cx="2008094" cy="48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A37CD0-567C-7EF8-627E-AF548AFEEFA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52965" y="1683920"/>
            <a:ext cx="1752884" cy="140045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7A0D88F-DCE6-D7D9-5E97-03EB620C0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46" y="3131585"/>
            <a:ext cx="2214365" cy="87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/>
              <p:nvPr/>
            </p:nvSpPr>
            <p:spPr>
              <a:xfrm>
                <a:off x="2617695" y="4505356"/>
                <a:ext cx="639183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4: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respect to the hole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Dotted lines indicate regimes.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695" y="4505356"/>
                <a:ext cx="6391834" cy="923330"/>
              </a:xfrm>
              <a:prstGeom prst="rect">
                <a:avLst/>
              </a:prstGeom>
              <a:blipFill>
                <a:blip r:embed="rId2"/>
                <a:stretch>
                  <a:fillRect l="-763" t="-2632" r="-1430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8ADF51B-F6F1-9B89-BB7E-2F31534C25D1}"/>
              </a:ext>
            </a:extLst>
          </p:cNvPr>
          <p:cNvSpPr txBox="1"/>
          <p:nvPr/>
        </p:nvSpPr>
        <p:spPr>
          <a:xfrm>
            <a:off x="5706533" y="12449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76F6E-2099-E015-AC6F-6FBB2BDDBCA3}"/>
              </a:ext>
            </a:extLst>
          </p:cNvPr>
          <p:cNvSpPr txBox="1"/>
          <p:nvPr/>
        </p:nvSpPr>
        <p:spPr>
          <a:xfrm>
            <a:off x="2234274" y="12449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F92D5F1-2AAC-8E01-8C5B-47E153E9A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274" y="1562996"/>
            <a:ext cx="3287806" cy="26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D0FB6C-18D5-F4D7-5C7B-194E918BF9FD}"/>
              </a:ext>
            </a:extLst>
          </p:cNvPr>
          <p:cNvSpPr/>
          <p:nvPr/>
        </p:nvSpPr>
        <p:spPr>
          <a:xfrm>
            <a:off x="4762013" y="4785623"/>
            <a:ext cx="2008094" cy="48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PDF DONE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37BD3F-FB56-ED5E-BFDB-C881FE489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533" y="1604190"/>
            <a:ext cx="3661833" cy="266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8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625EED7E-554E-C2CB-D98B-F0099477F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533" y="3137746"/>
            <a:ext cx="1331683" cy="184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653EA0-1CC6-EA83-0C50-01941B87F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714" y="1473344"/>
            <a:ext cx="1946086" cy="1483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724" y="1119469"/>
            <a:ext cx="1429721" cy="1828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/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Evolution of PE brush morphologies with high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). Polymer density distributions plotted for varying grafting densities: (a) cylinder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cylinder-</a:t>
                </a:r>
                <a:r>
                  <a:rPr lang="en-US" dirty="0" err="1"/>
                  <a:t>pn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cylinder-stripe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raised-stripe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heatmaps plotted for representative slices of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blipFill>
                <a:blip r:embed="rId5"/>
                <a:stretch>
                  <a:fillRect l="-517" t="-1701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/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/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/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/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/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=5.5×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49B1AF-DEE9-117F-3550-5B4745AAF2E4}"/>
              </a:ext>
            </a:extLst>
          </p:cNvPr>
          <p:cNvSpPr txBox="1"/>
          <p:nvPr/>
        </p:nvSpPr>
        <p:spPr>
          <a:xfrm>
            <a:off x="790657" y="5173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AD28-6B20-9659-ED93-43F0EFD16BDD}"/>
              </a:ext>
            </a:extLst>
          </p:cNvPr>
          <p:cNvSpPr txBox="1"/>
          <p:nvPr/>
        </p:nvSpPr>
        <p:spPr>
          <a:xfrm>
            <a:off x="2647752" y="48796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FBCF5-90EF-5CCA-654D-AA74900D8DFA}"/>
              </a:ext>
            </a:extLst>
          </p:cNvPr>
          <p:cNvSpPr txBox="1"/>
          <p:nvPr/>
        </p:nvSpPr>
        <p:spPr>
          <a:xfrm>
            <a:off x="4699913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C3C83-7B15-125F-D5CE-2E0CE4459B11}"/>
              </a:ext>
            </a:extLst>
          </p:cNvPr>
          <p:cNvSpPr txBox="1"/>
          <p:nvPr/>
        </p:nvSpPr>
        <p:spPr>
          <a:xfrm>
            <a:off x="6612901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D7ADF-DAB5-A17B-D536-2B8DF6436126}"/>
              </a:ext>
            </a:extLst>
          </p:cNvPr>
          <p:cNvSpPr txBox="1"/>
          <p:nvPr/>
        </p:nvSpPr>
        <p:spPr>
          <a:xfrm>
            <a:off x="8362362" y="4581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707153" y="46618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32" name="Picture 6">
            <a:extLst>
              <a:ext uri="{FF2B5EF4-FFF2-40B4-BE49-F238E27FC236}">
                <a16:creationId xmlns:a16="http://schemas.microsoft.com/office/drawing/2014/main" id="{3343F994-53F6-82D1-6A0A-ECB943C8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239" y="3128781"/>
            <a:ext cx="1429721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/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=45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/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=36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>
            <a:extLst>
              <a:ext uri="{FF2B5EF4-FFF2-40B4-BE49-F238E27FC236}">
                <a16:creationId xmlns:a16="http://schemas.microsoft.com/office/drawing/2014/main" id="{E57679B1-1AA0-5791-6FD6-A866574AB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07" y="3159422"/>
            <a:ext cx="1842382" cy="169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FD3241-DDBA-11D0-55A6-8082444B691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43994" y="1167036"/>
            <a:ext cx="1684388" cy="1799756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0AD7C68-8EF1-5B3D-955A-AE8D44640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949" y="3150109"/>
            <a:ext cx="1804432" cy="180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/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=50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ABE8B5B0-B3EF-DA45-C561-544CF119B19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01764" y="1203233"/>
            <a:ext cx="1561655" cy="17531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798044-52FD-6549-1D69-ACE399BE276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144678" y="1227772"/>
            <a:ext cx="1739446" cy="1757075"/>
          </a:xfrm>
          <a:prstGeom prst="rect">
            <a:avLst/>
          </a:prstGeom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792FCF2-75A6-DACF-9F3C-AD2464CCB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632" y="3137746"/>
            <a:ext cx="1262912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C0170-EE92-398C-197E-9771A8CEF996}"/>
                  </a:ext>
                </a:extLst>
              </p:cNvPr>
              <p:cNvSpPr txBox="1"/>
              <p:nvPr/>
            </p:nvSpPr>
            <p:spPr>
              <a:xfrm>
                <a:off x="3211511" y="2892407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=24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C0170-EE92-398C-197E-9771A8CEF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511" y="2892407"/>
                <a:ext cx="1681433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C4C2616-A462-3B0B-5A6C-AFC423E2A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598" y="1836536"/>
            <a:ext cx="3308667" cy="254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0E56AF4-83ED-E69E-AD91-405868037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759" y="1836537"/>
            <a:ext cx="3372484" cy="254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/>
              <p:nvPr/>
            </p:nvSpPr>
            <p:spPr>
              <a:xfrm>
                <a:off x="2204390" y="4427506"/>
                <a:ext cx="764409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6: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 (a) with respect to the cylinder-</a:t>
                </a:r>
                <a:r>
                  <a:rPr lang="en-US" dirty="0" err="1"/>
                  <a:t>pn</a:t>
                </a:r>
                <a:r>
                  <a:rPr lang="en-US" dirty="0"/>
                  <a:t> morphology and (b) with respect to the raised-stripe morphology.  Dotted lines indicate metastable regimes.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390" y="4427506"/>
                <a:ext cx="7644093" cy="1200329"/>
              </a:xfrm>
              <a:prstGeom prst="rect">
                <a:avLst/>
              </a:prstGeom>
              <a:blipFill>
                <a:blip r:embed="rId4"/>
                <a:stretch>
                  <a:fillRect l="-718" t="-2030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D8C3ED5-406A-AEEB-A73E-A36EBA1FE2AC}"/>
              </a:ext>
            </a:extLst>
          </p:cNvPr>
          <p:cNvSpPr txBox="1"/>
          <p:nvPr/>
        </p:nvSpPr>
        <p:spPr>
          <a:xfrm>
            <a:off x="5656539" y="162200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8014A-D186-C1E4-F5CD-9FBB3FF687F7}"/>
              </a:ext>
            </a:extLst>
          </p:cNvPr>
          <p:cNvSpPr txBox="1"/>
          <p:nvPr/>
        </p:nvSpPr>
        <p:spPr>
          <a:xfrm>
            <a:off x="2275180" y="165187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D55370-E60E-FD79-05D0-473FE7EB9B85}"/>
              </a:ext>
            </a:extLst>
          </p:cNvPr>
          <p:cNvSpPr/>
          <p:nvPr/>
        </p:nvSpPr>
        <p:spPr>
          <a:xfrm>
            <a:off x="4762013" y="4785623"/>
            <a:ext cx="2008094" cy="48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74426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7: Metastable multilayered PE brush morphologies at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Polymer density distributions plotted at representative grafting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: (a) two-layered brush with laterally arranged holes, (b) two-layered brush with laterally arranged stripes, (c) two-layered homogeneous brush.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(d) Excess free energy with respect to the cylinder-stripe morphology as a function of grafting density. Dotted lines indicate metastable regimes.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blipFill>
                <a:blip r:embed="rId3"/>
                <a:stretch>
                  <a:fillRect l="-507" t="-1712" b="-4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054" y="1528421"/>
            <a:ext cx="1781859" cy="23367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774685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2662054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4589570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6642779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/>
              <p:nvPr/>
            </p:nvSpPr>
            <p:spPr>
              <a:xfrm>
                <a:off x="960436" y="112183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36" y="1121832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37D558B-489B-5768-75DF-865FBC5B33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3972" y="1557702"/>
            <a:ext cx="1997435" cy="2278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E8753C-29EE-1090-6907-FDC3292E56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436" y="1671639"/>
            <a:ext cx="1659417" cy="223439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67BAA1-1C36-2E32-0606-3886991B1892}"/>
              </a:ext>
            </a:extLst>
          </p:cNvPr>
          <p:cNvSpPr/>
          <p:nvPr/>
        </p:nvSpPr>
        <p:spPr>
          <a:xfrm>
            <a:off x="4443913" y="4661648"/>
            <a:ext cx="2008094" cy="48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C3A88A-FBD1-7DF3-808F-A1A78A90AD77}"/>
                  </a:ext>
                </a:extLst>
              </p:cNvPr>
              <p:cNvSpPr txBox="1"/>
              <p:nvPr/>
            </p:nvSpPr>
            <p:spPr>
              <a:xfrm>
                <a:off x="2915113" y="110384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C3A88A-FBD1-7DF3-808F-A1A78A90A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113" y="1103848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9A7EB0-3269-9AF5-2AB9-2C0A93C3B894}"/>
                  </a:ext>
                </a:extLst>
              </p:cNvPr>
              <p:cNvSpPr txBox="1"/>
              <p:nvPr/>
            </p:nvSpPr>
            <p:spPr>
              <a:xfrm>
                <a:off x="4819017" y="107393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9A7EB0-3269-9AF5-2AB9-2C0A93C3B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017" y="1073936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95C59AF4-7B2B-02A9-14B7-D71463B71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779" y="1416492"/>
            <a:ext cx="4492999" cy="250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21689</TotalTime>
  <Words>696</Words>
  <Application>Microsoft Office PowerPoint</Application>
  <PresentationFormat>Widescreen</PresentationFormat>
  <Paragraphs>55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104</cp:revision>
  <dcterms:created xsi:type="dcterms:W3CDTF">2025-05-05T22:16:54Z</dcterms:created>
  <dcterms:modified xsi:type="dcterms:W3CDTF">2025-07-21T03:07:20Z</dcterms:modified>
</cp:coreProperties>
</file>