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77" r:id="rId2"/>
    <p:sldId id="376" r:id="rId3"/>
    <p:sldId id="371" r:id="rId4"/>
    <p:sldId id="378" r:id="rId5"/>
    <p:sldId id="372" r:id="rId6"/>
    <p:sldId id="379" r:id="rId7"/>
    <p:sldId id="3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60" autoAdjust="0"/>
  </p:normalViewPr>
  <p:slideViewPr>
    <p:cSldViewPr snapToGrid="0">
      <p:cViewPr>
        <p:scale>
          <a:sx n="100" d="100"/>
          <a:sy n="100" d="100"/>
        </p:scale>
        <p:origin x="87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378C8-50D4-41CA-B139-C16B0923ACC7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8446E-0259-4758-8A78-089F4A06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26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8446E-0259-4758-8A78-089F4A0687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9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1E4E-C747-484C-1CF1-B61464277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95580-871B-4F5C-457C-90204493D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6ED4-EC10-19B8-28BA-E7C3CDB5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2D5A6-02DD-DB07-AFF2-CB9544D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42E3-70B2-C305-2A4E-41AF72A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939D-6FE9-99E5-DE92-14157A2C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D3B3-BDEE-9140-2AED-129AB555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2C38-F7DD-F2AF-35BA-9661C8AA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F1FA-EFD6-BBF8-98B0-82995272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686C-657C-DA78-F6D0-DB2A2356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78C84-DB36-8459-32F4-F1BBC9D50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A1AF7-F66A-2CF1-883A-4C43300E9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0769-D99A-7918-CC54-DD320589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9760-7E9F-EA23-D939-07E8A8DD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20649-AC24-B882-44D5-741CD378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F2CD-86B7-12B7-6E36-A90C23D8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E597-C7CE-2F5E-DC9A-0BD11ACD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85B-E4D1-5CCE-06E0-B2B93EF3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C171D-BFDE-1B90-5549-21E60D8D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CADC-5F8B-38FA-BEF9-2E1F1249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2FA3-A39C-8652-DCFC-2068D790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34F5-B67D-0848-9131-E75CB6BE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C35B-9BA3-A66C-93D8-15C0CD31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21EE-8B0F-1B35-817A-599EC341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A451-5A2E-A59B-58AB-EC36F643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CCF-D165-C8C4-B015-5BC47255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AE6F-6128-D9E6-6C34-50F6A67D0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04F67-9751-7929-1C13-C31CEF773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76D9F-7000-86D1-5132-A833E6DC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ADFF4-362D-0B03-2DCC-E6157137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F4011-45CD-90AB-3389-7A174EC1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597B-1C76-B0A4-FA21-76E57F32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75994-BC93-F683-95C5-B1F1CA0C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48C2C-0338-ABF8-216F-D2EA693F0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18EFD-BCDD-C90B-B608-6502F1C6E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7998C-6BAB-EB58-D0F4-852535525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B06FD-F69B-DACB-096C-9A6191A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7930C-E360-E000-7F0B-78FC9956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6DFD5-4246-43F3-EDEB-FDC0C145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00B9-660E-3FDA-FC3E-5FB7D15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0B7B5-EE41-8A3B-BA64-7FA1FE33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36977-A640-6A96-3CAF-D5A3949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F62D5-A1C9-D669-0C9B-C9B62E71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F6926-0FFD-7291-0C03-7FFC2549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BE6D2-D491-8D68-5583-12C82E45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F04E3-4513-9FE8-98F7-C7178EFE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CA81-2A5A-F580-C68C-2EB7CAB6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6ADB-21FD-8DA4-315B-0A5B478D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BCEA4-C5DC-FBE8-1AB2-0F8DE7F8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CD433-1460-E521-1732-95FBD3D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4FE9-C9C9-BD95-CEA4-317B5FF3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DCCB6-10C9-910B-87D4-9E3607DA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F15E-8F32-DB6E-F95C-975BC71F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4D5A1-4BDB-AE3C-B366-832F2C0FE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5B362-A3D3-FF4B-4457-C179CB54C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3703E-B942-154F-01A6-4DD2F5D3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A3575-76B9-8418-8002-0F42A06D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69A0D-DEA5-BB0C-DF47-860A902B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13C91-DE02-72E0-3F2E-60CC0B18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4B264-E7BD-0740-5E31-D0489232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A00F-8B3C-E23D-4971-B140AA926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03BE-2017-63DB-A330-D1BBD01E1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FB92-7676-6689-7CF2-858F7386F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1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12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2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2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5.png"/><Relationship Id="rId5" Type="http://schemas.openxmlformats.org/officeDocument/2006/relationships/image" Target="../media/image25.png"/><Relationship Id="rId15" Type="http://schemas.openxmlformats.org/officeDocument/2006/relationships/image" Target="../media/image34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390.png"/><Relationship Id="rId4" Type="http://schemas.openxmlformats.org/officeDocument/2006/relationships/image" Target="../media/image40.jpeg"/><Relationship Id="rId9" Type="http://schemas.openxmlformats.org/officeDocument/2006/relationships/image" Target="../media/image3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2A7D1-0DC8-0DBE-0A3E-31B2058EA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04A51-4915-6EAF-E655-0C97EF15A8B2}"/>
                  </a:ext>
                </a:extLst>
              </p:cNvPr>
              <p:cNvSpPr txBox="1"/>
              <p:nvPr/>
            </p:nvSpPr>
            <p:spPr>
              <a:xfrm>
                <a:off x="3213287" y="4984506"/>
                <a:ext cx="612232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1: Diagram of states for PE brushes at varying PE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grafting densities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At each point in the parameter space, the plotted symbol represents the morphology with the minimum free energy.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04A51-4915-6EAF-E655-0C97EF15A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287" y="4984506"/>
                <a:ext cx="6122321" cy="1200329"/>
              </a:xfrm>
              <a:prstGeom prst="rect">
                <a:avLst/>
              </a:prstGeom>
              <a:blipFill>
                <a:blip r:embed="rId3"/>
                <a:stretch>
                  <a:fillRect l="-797" t="-2538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10DCEEC-4151-B315-AA0C-ACAB0B0DA8D8}"/>
              </a:ext>
            </a:extLst>
          </p:cNvPr>
          <p:cNvSpPr txBox="1"/>
          <p:nvPr/>
        </p:nvSpPr>
        <p:spPr>
          <a:xfrm>
            <a:off x="2779059" y="148382"/>
            <a:ext cx="6633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unfinished, symbols not filled in are still being relaxed, some blank regions still need to be completed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F81142-B0E9-D5F0-9ACA-80AB54E36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059" y="963513"/>
            <a:ext cx="6633882" cy="385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74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AFED3-EDC6-F32F-4FC0-5508C27B3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E827FAA2-0949-CC4F-CDDA-87C7B0B9B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6" y="1705414"/>
            <a:ext cx="2803710" cy="175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1F6CAF1-5290-8511-FD0A-AEDFB19DB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459" y="1860396"/>
            <a:ext cx="2293755" cy="15758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1F016D-7B79-211C-9B03-1CFE643BC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2578" y="1762550"/>
            <a:ext cx="2000159" cy="17307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F0F49-9045-7D3E-396F-4F042A0D1128}"/>
                  </a:ext>
                </a:extLst>
              </p:cNvPr>
              <p:cNvSpPr txBox="1"/>
              <p:nvPr/>
            </p:nvSpPr>
            <p:spPr>
              <a:xfrm>
                <a:off x="2555514" y="3792201"/>
                <a:ext cx="7833861" cy="1775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2: Evolution of sparse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PE brush morphologies. Polymer density distributions are plotted for varying PE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(a) micelle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 and (b) cylinder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(c) Excess free energy with respect to the micelle morphology and varying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 Dotted lines indicate metastable (</a:t>
                </a:r>
                <a:r>
                  <a:rPr lang="en-US" b="1" dirty="0"/>
                  <a:t>unfinished</a:t>
                </a:r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F0F49-9045-7D3E-396F-4F042A0D1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514" y="3792201"/>
                <a:ext cx="7833861" cy="1775743"/>
              </a:xfrm>
              <a:prstGeom prst="rect">
                <a:avLst/>
              </a:prstGeom>
              <a:blipFill>
                <a:blip r:embed="rId5"/>
                <a:stretch>
                  <a:fillRect l="-623" t="-1375" b="-4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3A603-2C3C-D9A6-B32C-22C4D6E7922D}"/>
                  </a:ext>
                </a:extLst>
              </p:cNvPr>
              <p:cNvSpPr txBox="1"/>
              <p:nvPr/>
            </p:nvSpPr>
            <p:spPr>
              <a:xfrm>
                <a:off x="2979974" y="1487117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=0.10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3A603-2C3C-D9A6-B32C-22C4D6E79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974" y="1487117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FA3E7-F33A-E583-9106-00B019B4B662}"/>
                  </a:ext>
                </a:extLst>
              </p:cNvPr>
              <p:cNvSpPr txBox="1"/>
              <p:nvPr/>
            </p:nvSpPr>
            <p:spPr>
              <a:xfrm>
                <a:off x="5270217" y="149316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FA3E7-F33A-E583-9106-00B019B4B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217" y="1493164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B6D9C77-0AC4-0032-16B3-6300A327D362}"/>
              </a:ext>
            </a:extLst>
          </p:cNvPr>
          <p:cNvSpPr txBox="1"/>
          <p:nvPr/>
        </p:nvSpPr>
        <p:spPr>
          <a:xfrm>
            <a:off x="2730125" y="1192210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854D2A-A1D4-3204-55B3-88C334F89765}"/>
              </a:ext>
            </a:extLst>
          </p:cNvPr>
          <p:cNvSpPr txBox="1"/>
          <p:nvPr/>
        </p:nvSpPr>
        <p:spPr>
          <a:xfrm>
            <a:off x="4954701" y="119152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3ED1B2-CCCA-2AF4-B7FA-7051EE66F9C2}"/>
              </a:ext>
            </a:extLst>
          </p:cNvPr>
          <p:cNvSpPr txBox="1"/>
          <p:nvPr/>
        </p:nvSpPr>
        <p:spPr>
          <a:xfrm>
            <a:off x="7020526" y="119152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9F6A08-A4CC-24FC-4AAE-9B5D1B984473}"/>
              </a:ext>
            </a:extLst>
          </p:cNvPr>
          <p:cNvSpPr txBox="1"/>
          <p:nvPr/>
        </p:nvSpPr>
        <p:spPr>
          <a:xfrm>
            <a:off x="2345733" y="3252229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9E1010-808E-EC2F-683C-768CF99056DD}"/>
              </a:ext>
            </a:extLst>
          </p:cNvPr>
          <p:cNvSpPr txBox="1"/>
          <p:nvPr/>
        </p:nvSpPr>
        <p:spPr>
          <a:xfrm>
            <a:off x="4824309" y="3294530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</p:spTree>
    <p:extLst>
      <p:ext uri="{BB962C8B-B14F-4D97-AF65-F5344CB8AC3E}">
        <p14:creationId xmlns:p14="http://schemas.microsoft.com/office/powerpoint/2010/main" val="62725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4268E-71CC-4849-5C77-1A6CED889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FC1D6EC-6903-8FB6-4F95-BA66815AC28F}"/>
              </a:ext>
            </a:extLst>
          </p:cNvPr>
          <p:cNvSpPr txBox="1"/>
          <p:nvPr/>
        </p:nvSpPr>
        <p:spPr>
          <a:xfrm>
            <a:off x="753333" y="2623741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543FFC9-26A5-3AFC-5E9C-E3F99983A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484" y="1428276"/>
            <a:ext cx="1652825" cy="13974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82F1C2C-4022-3D5A-E35B-36288618F0D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084"/>
          <a:stretch>
            <a:fillRect/>
          </a:stretch>
        </p:blipFill>
        <p:spPr>
          <a:xfrm>
            <a:off x="7010952" y="1463456"/>
            <a:ext cx="1700337" cy="1132775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BE8873CF-4798-75E9-EFEE-0E662BE9F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093" y="2712375"/>
            <a:ext cx="1736820" cy="71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>
            <a:extLst>
              <a:ext uri="{FF2B5EF4-FFF2-40B4-BE49-F238E27FC236}">
                <a16:creationId xmlns:a16="http://schemas.microsoft.com/office/drawing/2014/main" id="{1F1C44BE-2995-BFE6-65E7-5673DFF68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932" y="1470529"/>
            <a:ext cx="2084131" cy="112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3611EE-F4C5-1C25-8C68-256E6E5F38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4110" y="1380871"/>
            <a:ext cx="1559147" cy="13800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868E0D-3D99-A55C-42BD-79C246A93F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8391" y="1479201"/>
            <a:ext cx="1795006" cy="12331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7E5F9-9E39-1182-FC35-9B84BB9AB98D}"/>
                  </a:ext>
                </a:extLst>
              </p:cNvPr>
              <p:cNvSpPr txBox="1"/>
              <p:nvPr/>
            </p:nvSpPr>
            <p:spPr>
              <a:xfrm>
                <a:off x="1238391" y="102245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7E5F9-9E39-1182-FC35-9B84BB9AB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391" y="1022454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87A27-1E67-B346-2B83-6541666DC7B4}"/>
                  </a:ext>
                </a:extLst>
              </p:cNvPr>
              <p:cNvSpPr txBox="1"/>
              <p:nvPr/>
            </p:nvSpPr>
            <p:spPr>
              <a:xfrm>
                <a:off x="3260450" y="994793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=3.75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87A27-1E67-B346-2B83-6541666DC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450" y="994793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83735-C926-E16A-9B98-0D899E93D89D}"/>
                  </a:ext>
                </a:extLst>
              </p:cNvPr>
              <p:cNvSpPr txBox="1"/>
              <p:nvPr/>
            </p:nvSpPr>
            <p:spPr>
              <a:xfrm>
                <a:off x="5228320" y="98454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83735-C926-E16A-9B98-0D899E93D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320" y="984545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9E9CC8-36BA-6216-904D-FE2D2939043A}"/>
                  </a:ext>
                </a:extLst>
              </p:cNvPr>
              <p:cNvSpPr txBox="1"/>
              <p:nvPr/>
            </p:nvSpPr>
            <p:spPr>
              <a:xfrm>
                <a:off x="7083626" y="95318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=7.5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9E9CC8-36BA-6216-904D-FE2D29390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626" y="953184"/>
                <a:ext cx="1681433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B0DE40-7E22-D1D9-6732-F0FC5196E521}"/>
                  </a:ext>
                </a:extLst>
              </p:cNvPr>
              <p:cNvSpPr txBox="1"/>
              <p:nvPr/>
            </p:nvSpPr>
            <p:spPr>
              <a:xfrm>
                <a:off x="9062564" y="940811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B0DE40-7E22-D1D9-6732-F0FC5196E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564" y="940811"/>
                <a:ext cx="1681433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015422D-831A-E170-9C4F-F9C1CB99365E}"/>
              </a:ext>
            </a:extLst>
          </p:cNvPr>
          <p:cNvSpPr txBox="1"/>
          <p:nvPr/>
        </p:nvSpPr>
        <p:spPr>
          <a:xfrm>
            <a:off x="849718" y="76122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BE9221-20E0-F20F-4EED-C16F7B6DF179}"/>
              </a:ext>
            </a:extLst>
          </p:cNvPr>
          <p:cNvSpPr txBox="1"/>
          <p:nvPr/>
        </p:nvSpPr>
        <p:spPr>
          <a:xfrm>
            <a:off x="2894071" y="76122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108451-585A-4C71-CD31-DD235739E66C}"/>
              </a:ext>
            </a:extLst>
          </p:cNvPr>
          <p:cNvSpPr txBox="1"/>
          <p:nvPr/>
        </p:nvSpPr>
        <p:spPr>
          <a:xfrm>
            <a:off x="5004810" y="756788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E7B705-CDDF-CD80-15E4-E844F09EC014}"/>
              </a:ext>
            </a:extLst>
          </p:cNvPr>
          <p:cNvSpPr txBox="1"/>
          <p:nvPr/>
        </p:nvSpPr>
        <p:spPr>
          <a:xfrm>
            <a:off x="6786121" y="74075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DE136F-1A1B-848E-A316-F88E172F1264}"/>
              </a:ext>
            </a:extLst>
          </p:cNvPr>
          <p:cNvSpPr txBox="1"/>
          <p:nvPr/>
        </p:nvSpPr>
        <p:spPr>
          <a:xfrm>
            <a:off x="8736811" y="745540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4F196C-D3C6-7014-5A00-71691336B668}"/>
                  </a:ext>
                </a:extLst>
              </p:cNvPr>
              <p:cNvSpPr txBox="1"/>
              <p:nvPr/>
            </p:nvSpPr>
            <p:spPr>
              <a:xfrm>
                <a:off x="1000140" y="4111381"/>
                <a:ext cx="10137791" cy="1498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3: Evolution of PE brush morphologies with moderate PE backbone charge fraction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). Polymer density distributions are plotted for varying grafting densities: (a) micelle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=3.75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hole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fused-stripe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(e) homogeneous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dirty="0"/>
                      <m:t>heatmaps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plotted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fixed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nm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4F196C-D3C6-7014-5A00-71691336B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40" y="4111381"/>
                <a:ext cx="10137791" cy="1498744"/>
              </a:xfrm>
              <a:prstGeom prst="rect">
                <a:avLst/>
              </a:prstGeom>
              <a:blipFill>
                <a:blip r:embed="rId13"/>
                <a:stretch>
                  <a:fillRect l="-481" t="-1626" r="-722"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78C445B5-C028-3521-E65C-4FEE248B1C59}"/>
              </a:ext>
            </a:extLst>
          </p:cNvPr>
          <p:cNvSpPr txBox="1"/>
          <p:nvPr/>
        </p:nvSpPr>
        <p:spPr>
          <a:xfrm>
            <a:off x="9553064" y="2683845"/>
            <a:ext cx="925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Plot </a:t>
            </a:r>
            <a:r>
              <a:rPr lang="en-US" dirty="0" err="1">
                <a:solidFill>
                  <a:srgbClr val="FF0000"/>
                </a:solidFill>
              </a:rPr>
              <a:t>xz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5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ED97127-0B2B-3E88-0DAE-E59EE0921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613" y="1174377"/>
            <a:ext cx="4719742" cy="29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7630F2-F0E0-2F4C-0000-FD0381C29FCF}"/>
                  </a:ext>
                </a:extLst>
              </p:cNvPr>
              <p:cNvSpPr txBox="1"/>
              <p:nvPr/>
            </p:nvSpPr>
            <p:spPr>
              <a:xfrm>
                <a:off x="3227295" y="4455477"/>
                <a:ext cx="6391834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Fig. 4: Excess free energy as a function of grafting densities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respect to the raised-stripe morphology at fixed PE backbone charge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. Dotted lines indicate regimes.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7630F2-F0E0-2F4C-0000-FD0381C29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295" y="4455477"/>
                <a:ext cx="6391834" cy="1200329"/>
              </a:xfrm>
              <a:prstGeom prst="rect">
                <a:avLst/>
              </a:prstGeom>
              <a:blipFill>
                <a:blip r:embed="rId3"/>
                <a:stretch>
                  <a:fillRect l="-763" t="-2538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87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5864A-3E80-27B5-12D7-24634AF6E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A825319F-1893-4E67-ADFD-A6C9FB055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8207" y="1260413"/>
            <a:ext cx="1476718" cy="1750966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E219D43E-AE08-0C56-A85E-22A6CBB5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994703" y="3398880"/>
            <a:ext cx="1724268" cy="96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6F016B-5111-480D-C73E-72317E305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5984" y="1206712"/>
            <a:ext cx="1373653" cy="175638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80710-DF98-938C-F5D7-9D296B5D111B}"/>
                  </a:ext>
                </a:extLst>
              </p:cNvPr>
              <p:cNvSpPr txBox="1"/>
              <p:nvPr/>
            </p:nvSpPr>
            <p:spPr>
              <a:xfrm>
                <a:off x="889599" y="4844793"/>
                <a:ext cx="10035576" cy="1498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5: Evolution of PE brush morphologies with high PE backbone charge fraction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) at varying grafting densities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(a) Cylinder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cylinder-</a:t>
                </a:r>
                <a:r>
                  <a:rPr lang="en-US" dirty="0" err="1"/>
                  <a:t>pn</a:t>
                </a:r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cylinder-stripe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raised-stripe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(e) homogeneous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heatmaps plotted for representative slices of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80710-DF98-938C-F5D7-9D296B5D1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599" y="4844793"/>
                <a:ext cx="10035576" cy="1498744"/>
              </a:xfrm>
              <a:prstGeom prst="rect">
                <a:avLst/>
              </a:prstGeom>
              <a:blipFill>
                <a:blip r:embed="rId5"/>
                <a:stretch>
                  <a:fillRect l="-547" t="-2033" b="-5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B951D-CBD8-486A-9D64-00820AABEA33}"/>
                  </a:ext>
                </a:extLst>
              </p:cNvPr>
              <p:cNvSpPr txBox="1"/>
              <p:nvPr/>
            </p:nvSpPr>
            <p:spPr>
              <a:xfrm>
                <a:off x="1074684" y="92825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B951D-CBD8-486A-9D64-00820AABE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684" y="928255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16CE4-9597-7CF0-22EF-220071CDB2EB}"/>
                  </a:ext>
                </a:extLst>
              </p:cNvPr>
              <p:cNvSpPr txBox="1"/>
              <p:nvPr/>
            </p:nvSpPr>
            <p:spPr>
              <a:xfrm>
                <a:off x="2860658" y="934070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16CE4-9597-7CF0-22EF-220071CDB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658" y="934070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59D54-A874-D01A-C55E-C2F6665A28E4}"/>
                  </a:ext>
                </a:extLst>
              </p:cNvPr>
              <p:cNvSpPr txBox="1"/>
              <p:nvPr/>
            </p:nvSpPr>
            <p:spPr>
              <a:xfrm>
                <a:off x="4772489" y="90920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59D54-A874-D01A-C55E-C2F6665A2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489" y="909205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DCA4B-936C-34B5-E9BE-449D380F133E}"/>
                  </a:ext>
                </a:extLst>
              </p:cNvPr>
              <p:cNvSpPr txBox="1"/>
              <p:nvPr/>
            </p:nvSpPr>
            <p:spPr>
              <a:xfrm>
                <a:off x="6668048" y="904333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DCA4B-936C-34B5-E9BE-449D380F1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048" y="904333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AF718-D968-6854-3ACA-1F4FA9BF1695}"/>
                  </a:ext>
                </a:extLst>
              </p:cNvPr>
              <p:cNvSpPr txBox="1"/>
              <p:nvPr/>
            </p:nvSpPr>
            <p:spPr>
              <a:xfrm>
                <a:off x="8546103" y="86963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AF718-D968-6854-3ACA-1F4FA9B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6103" y="869635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449B1AF-DEE9-117F-3550-5B4745AAF2E4}"/>
              </a:ext>
            </a:extLst>
          </p:cNvPr>
          <p:cNvSpPr txBox="1"/>
          <p:nvPr/>
        </p:nvSpPr>
        <p:spPr>
          <a:xfrm>
            <a:off x="752557" y="66689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26AD28-6B20-9659-ED93-43F0EFD16BDD}"/>
              </a:ext>
            </a:extLst>
          </p:cNvPr>
          <p:cNvSpPr txBox="1"/>
          <p:nvPr/>
        </p:nvSpPr>
        <p:spPr>
          <a:xfrm>
            <a:off x="2609652" y="637542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5FBCF5-90EF-5CCA-654D-AA74900D8DFA}"/>
              </a:ext>
            </a:extLst>
          </p:cNvPr>
          <p:cNvSpPr txBox="1"/>
          <p:nvPr/>
        </p:nvSpPr>
        <p:spPr>
          <a:xfrm>
            <a:off x="4661813" y="630972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7C3C83-7B15-125F-D5CE-2E0CE4459B11}"/>
              </a:ext>
            </a:extLst>
          </p:cNvPr>
          <p:cNvSpPr txBox="1"/>
          <p:nvPr/>
        </p:nvSpPr>
        <p:spPr>
          <a:xfrm>
            <a:off x="6574801" y="630972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DD7ADF-DAB5-A17B-D536-2B8DF6436126}"/>
              </a:ext>
            </a:extLst>
          </p:cNvPr>
          <p:cNvSpPr txBox="1"/>
          <p:nvPr/>
        </p:nvSpPr>
        <p:spPr>
          <a:xfrm>
            <a:off x="8324262" y="60771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DC2D45-D4FC-6F86-5E6D-3DD3EED30B8D}"/>
              </a:ext>
            </a:extLst>
          </p:cNvPr>
          <p:cNvSpPr txBox="1"/>
          <p:nvPr/>
        </p:nvSpPr>
        <p:spPr>
          <a:xfrm>
            <a:off x="8255040" y="2783545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Location?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FB4E052-738C-CBB0-FDB6-639AFEEFA8C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8288" y="1352757"/>
            <a:ext cx="1742995" cy="15082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EF3764-EBCB-8A7E-8F21-6C9635AA5A2F}"/>
              </a:ext>
            </a:extLst>
          </p:cNvPr>
          <p:cNvSpPr txBox="1"/>
          <p:nvPr/>
        </p:nvSpPr>
        <p:spPr>
          <a:xfrm>
            <a:off x="790657" y="2745265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16FA40-1A28-5B6D-EF03-9A7843AF35A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34967" y="1338088"/>
            <a:ext cx="1585749" cy="161959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D61F255-5A7A-CFF7-FE4F-86104C3D9E62}"/>
              </a:ext>
            </a:extLst>
          </p:cNvPr>
          <p:cNvSpPr txBox="1"/>
          <p:nvPr/>
        </p:nvSpPr>
        <p:spPr>
          <a:xfrm>
            <a:off x="2669054" y="2748248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2462D51-80FF-2C81-6821-A7FBEFF40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135" y="3200760"/>
            <a:ext cx="1871540" cy="143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386A7E0-D37D-222C-0E71-8EBC70F77C8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43287" y="1284387"/>
            <a:ext cx="1610635" cy="172699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2A219CE-3548-D2B7-FB36-19B658C06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661" y="2992833"/>
            <a:ext cx="1642642" cy="190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605DA37-5CBE-E79E-40CD-D98D732AE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058" y="3124579"/>
            <a:ext cx="1638877" cy="166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545DF33-87AB-E41E-9B09-F9BA1544C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690" y="3152764"/>
            <a:ext cx="1828341" cy="154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743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1002E7-0BDB-3EFC-C59E-A158172B7B8D}"/>
                  </a:ext>
                </a:extLst>
              </p:cNvPr>
              <p:cNvSpPr txBox="1"/>
              <p:nvPr/>
            </p:nvSpPr>
            <p:spPr>
              <a:xfrm>
                <a:off x="2976282" y="4167520"/>
                <a:ext cx="609600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Fig. 6: Excess free energy as a function of densities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with respect to the raised-stripe morphology at fixed PE backbone charge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. Dotted lines indicate metastable regimes.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1002E7-0BDB-3EFC-C59E-A158172B7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282" y="4167520"/>
                <a:ext cx="6096000" cy="1200329"/>
              </a:xfrm>
              <a:prstGeom prst="rect">
                <a:avLst/>
              </a:prstGeom>
              <a:blipFill>
                <a:blip r:embed="rId2"/>
                <a:stretch>
                  <a:fillRect l="-800" t="-2538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3BBA5063-526C-059A-A13E-D5D7B93E5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925" y="1153920"/>
            <a:ext cx="4708189" cy="288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265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11304-37A9-D09B-0145-E4CBCAC4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/>
              <p:nvPr/>
            </p:nvSpPr>
            <p:spPr>
              <a:xfrm>
                <a:off x="1084526" y="4682138"/>
                <a:ext cx="962624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7: Metastable vertically segregated PE brush morphologies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</m:t>
                    </m:r>
                  </m:oMath>
                </a14:m>
                <a:r>
                  <a:rPr lang="en-US" dirty="0"/>
                  <a:t>. (a) Two-layered brush with laterally arranged holes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=0.040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two-layered brush with laterally arranged stripes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=0.040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two-layered homogeneous brush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=0.040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excess free energy with respect to the raised-stripe morphology for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</m:t>
                    </m:r>
                  </m:oMath>
                </a14:m>
                <a:r>
                  <a:rPr lang="en-US" dirty="0"/>
                  <a:t> and varying grafting densities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Dotted lines indicate metastable regimes (</a:t>
                </a:r>
                <a:r>
                  <a:rPr lang="en-US" b="1" dirty="0"/>
                  <a:t>unfinished</a:t>
                </a:r>
                <a:r>
                  <a:rPr lang="en-US" dirty="0"/>
                  <a:t>).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526" y="4682138"/>
                <a:ext cx="9626249" cy="1477328"/>
              </a:xfrm>
              <a:prstGeom prst="rect">
                <a:avLst/>
              </a:prstGeom>
              <a:blipFill>
                <a:blip r:embed="rId3"/>
                <a:stretch>
                  <a:fillRect l="-570" t="-1653" r="-253" b="-6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6">
            <a:extLst>
              <a:ext uri="{FF2B5EF4-FFF2-40B4-BE49-F238E27FC236}">
                <a16:creationId xmlns:a16="http://schemas.microsoft.com/office/drawing/2014/main" id="{4CF01689-54B4-BA2C-2313-D244211DCA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3" t="17925" r="26152"/>
          <a:stretch>
            <a:fillRect/>
          </a:stretch>
        </p:blipFill>
        <p:spPr bwMode="auto">
          <a:xfrm>
            <a:off x="5328633" y="2142433"/>
            <a:ext cx="1311366" cy="2252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2D1D304-0923-C48C-7FEF-4E650C3DF3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0386" y="1959805"/>
            <a:ext cx="1656725" cy="21726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595CF9-E445-BDEB-FB1D-C0B5570A11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3349" y="1961798"/>
            <a:ext cx="1153629" cy="2353142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0DFF75C-C367-EF31-482D-07E076CBD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455" y="1774535"/>
            <a:ext cx="4195191" cy="256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EF9924-5ED0-A927-A7E9-DD39AACA1095}"/>
              </a:ext>
            </a:extLst>
          </p:cNvPr>
          <p:cNvSpPr txBox="1"/>
          <p:nvPr/>
        </p:nvSpPr>
        <p:spPr>
          <a:xfrm>
            <a:off x="867326" y="125232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BCF20C-9C6F-8429-1D8D-D1E055511F76}"/>
              </a:ext>
            </a:extLst>
          </p:cNvPr>
          <p:cNvSpPr txBox="1"/>
          <p:nvPr/>
        </p:nvSpPr>
        <p:spPr>
          <a:xfrm>
            <a:off x="3110289" y="125232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D1F077-44ED-23AC-691C-CEA62C91B5D2}"/>
              </a:ext>
            </a:extLst>
          </p:cNvPr>
          <p:cNvSpPr txBox="1"/>
          <p:nvPr/>
        </p:nvSpPr>
        <p:spPr>
          <a:xfrm>
            <a:off x="4953139" y="125232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8F06E-0305-3B14-7CB3-571E54696ECE}"/>
              </a:ext>
            </a:extLst>
          </p:cNvPr>
          <p:cNvSpPr txBox="1"/>
          <p:nvPr/>
        </p:nvSpPr>
        <p:spPr>
          <a:xfrm>
            <a:off x="7006348" y="125232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A8A42D-544D-2F15-41E8-AB07B90635E4}"/>
                  </a:ext>
                </a:extLst>
              </p:cNvPr>
              <p:cNvSpPr txBox="1"/>
              <p:nvPr/>
            </p:nvSpPr>
            <p:spPr>
              <a:xfrm>
                <a:off x="1335014" y="1687787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A8A42D-544D-2F15-41E8-AB07B9063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014" y="1687787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8C21C0-DD38-CE32-8B0A-A37078179764}"/>
                  </a:ext>
                </a:extLst>
              </p:cNvPr>
              <p:cNvSpPr txBox="1"/>
              <p:nvPr/>
            </p:nvSpPr>
            <p:spPr>
              <a:xfrm>
                <a:off x="3363349" y="1687787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8C21C0-DD38-CE32-8B0A-A37078179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349" y="1687787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F266FF-B50C-8C95-2A40-83E1CB8130C5}"/>
                  </a:ext>
                </a:extLst>
              </p:cNvPr>
              <p:cNvSpPr txBox="1"/>
              <p:nvPr/>
            </p:nvSpPr>
            <p:spPr>
              <a:xfrm>
                <a:off x="5145220" y="1665079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F266FF-B50C-8C95-2A40-83E1CB813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220" y="1665079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62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12423</TotalTime>
  <Words>661</Words>
  <Application>Microsoft Office PowerPoint</Application>
  <PresentationFormat>Widescreen</PresentationFormat>
  <Paragraphs>48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Takashi Yokokura</dc:creator>
  <cp:lastModifiedBy>Takashi Yokokura</cp:lastModifiedBy>
  <cp:revision>55</cp:revision>
  <dcterms:created xsi:type="dcterms:W3CDTF">2025-05-05T22:16:54Z</dcterms:created>
  <dcterms:modified xsi:type="dcterms:W3CDTF">2025-06-25T19:59:36Z</dcterms:modified>
</cp:coreProperties>
</file>