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3" r:id="rId2"/>
    <p:sldId id="376" r:id="rId3"/>
    <p:sldId id="371" r:id="rId4"/>
    <p:sldId id="372" r:id="rId5"/>
    <p:sldId id="3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>
            <a:extLst>
              <a:ext uri="{FF2B5EF4-FFF2-40B4-BE49-F238E27FC236}">
                <a16:creationId xmlns:a16="http://schemas.microsoft.com/office/drawing/2014/main" id="{85162CD9-8496-53DC-6039-E35F770CD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66813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6825C-26E9-DC2B-A0C0-9C50730C0881}"/>
              </a:ext>
            </a:extLst>
          </p:cNvPr>
          <p:cNvSpPr txBox="1"/>
          <p:nvPr/>
        </p:nvSpPr>
        <p:spPr>
          <a:xfrm>
            <a:off x="4213638" y="624129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B54C08-B823-677E-D724-22519034B483}"/>
              </a:ext>
            </a:extLst>
          </p:cNvPr>
          <p:cNvSpPr/>
          <p:nvPr/>
        </p:nvSpPr>
        <p:spPr>
          <a:xfrm>
            <a:off x="5882105" y="1704817"/>
            <a:ext cx="598414" cy="446712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3E4D0-3652-1A2C-B955-2B41B4520707}"/>
              </a:ext>
            </a:extLst>
          </p:cNvPr>
          <p:cNvSpPr/>
          <p:nvPr/>
        </p:nvSpPr>
        <p:spPr>
          <a:xfrm>
            <a:off x="3428630" y="3215777"/>
            <a:ext cx="529655" cy="426445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CF8D2-4A99-CD45-371B-51A23C2DD4F0}"/>
              </a:ext>
            </a:extLst>
          </p:cNvPr>
          <p:cNvSpPr/>
          <p:nvPr/>
        </p:nvSpPr>
        <p:spPr>
          <a:xfrm>
            <a:off x="3224497" y="1704817"/>
            <a:ext cx="372405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7F417-AEB8-5814-1166-2B0D5099107D}"/>
              </a:ext>
            </a:extLst>
          </p:cNvPr>
          <p:cNvSpPr/>
          <p:nvPr/>
        </p:nvSpPr>
        <p:spPr>
          <a:xfrm>
            <a:off x="4213638" y="1697481"/>
            <a:ext cx="372405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06/20</a:t>
            </a:r>
          </a:p>
        </p:txBody>
      </p:sp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55CEB-A31A-7350-913D-19EA58C646E7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r>
              <a:rPr lang="en-US" dirty="0">
                <a:sym typeface="Wingdings" panose="05000000000000000000" pitchFamily="2" charset="2"/>
              </a:rPr>
              <a:t>,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r>
              <a:rPr lang="en-US" dirty="0">
                <a:sym typeface="Wingdings" panose="05000000000000000000" pitchFamily="2" charset="2"/>
              </a:rPr>
              <a:t>. Sigma = 0.0025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6D5F1-19CA-5B04-F336-F215E50A1EDD}"/>
              </a:ext>
            </a:extLst>
          </p:cNvPr>
          <p:cNvSpPr txBox="1"/>
          <p:nvPr/>
        </p:nvSpPr>
        <p:spPr>
          <a:xfrm>
            <a:off x="316799" y="4737560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FE05-687F-1C82-4260-B4BA1C37E1E4}"/>
              </a:ext>
            </a:extLst>
          </p:cNvPr>
          <p:cNvSpPr txBox="1"/>
          <p:nvPr/>
        </p:nvSpPr>
        <p:spPr>
          <a:xfrm>
            <a:off x="219681" y="2170815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</a:t>
            </a:r>
            <a:r>
              <a:rPr lang="en-US" dirty="0" err="1"/>
              <a:t>init</a:t>
            </a:r>
            <a:r>
              <a:rPr lang="en-US" dirty="0"/>
              <a:t> from alpha = 0.25 when done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06EDB-D83C-C70F-9106-5146C310E7C4}"/>
              </a:ext>
            </a:extLst>
          </p:cNvPr>
          <p:cNvSpPr txBox="1"/>
          <p:nvPr/>
        </p:nvSpPr>
        <p:spPr>
          <a:xfrm>
            <a:off x="2931766" y="4854668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Fused mic </a:t>
            </a:r>
            <a:br>
              <a:rPr lang="en-US" dirty="0"/>
            </a:br>
            <a:r>
              <a:rPr lang="en-US" dirty="0"/>
              <a:t>@ (0.15, 0.0025)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34EAA-7C3B-95CF-2D9E-25C9666E9C62}"/>
              </a:ext>
            </a:extLst>
          </p:cNvPr>
          <p:cNvSpPr txBox="1"/>
          <p:nvPr/>
        </p:nvSpPr>
        <p:spPr>
          <a:xfrm>
            <a:off x="2931765" y="2189990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fusing 1</a:t>
            </a:r>
            <a:r>
              <a:rPr lang="en-US" baseline="30000" dirty="0"/>
              <a:t>st</a:t>
            </a:r>
            <a:r>
              <a:rPr lang="en-US" dirty="0"/>
              <a:t> order?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0877E6-F3E6-317E-CCBB-91E31AD52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941" y="2836321"/>
            <a:ext cx="1570778" cy="1965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5C8DBC-5111-0185-9C54-0703556E8583}"/>
              </a:ext>
            </a:extLst>
          </p:cNvPr>
          <p:cNvSpPr txBox="1"/>
          <p:nvPr/>
        </p:nvSpPr>
        <p:spPr>
          <a:xfrm>
            <a:off x="5696886" y="4950991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E5D67-EB3A-3931-51D2-E9BF1C140BE4}"/>
              </a:ext>
            </a:extLst>
          </p:cNvPr>
          <p:cNvSpPr txBox="1"/>
          <p:nvPr/>
        </p:nvSpPr>
        <p:spPr>
          <a:xfrm>
            <a:off x="5712228" y="227704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349" y="2633290"/>
            <a:ext cx="3549428" cy="222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CCF191-CE3C-3846-F35D-7A62AA9F8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827" y="2969543"/>
            <a:ext cx="2268911" cy="19585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E38CB0-2880-BB4C-A81E-B2C29BCB2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84" y="3285942"/>
            <a:ext cx="1303182" cy="13401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D1F221D-02F7-7099-DC6D-2019852694FC}"/>
              </a:ext>
            </a:extLst>
          </p:cNvPr>
          <p:cNvSpPr/>
          <p:nvPr/>
        </p:nvSpPr>
        <p:spPr>
          <a:xfrm>
            <a:off x="739224" y="1519212"/>
            <a:ext cx="4180858" cy="974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trying to determine if intermediate step (e.g., fusing of multiple micelles)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99AE2-D8A5-FF7D-1148-7559534F0DA5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0.10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7EB42-7390-E8E1-EBB2-B975933294DF}"/>
              </a:ext>
            </a:extLst>
          </p:cNvPr>
          <p:cNvSpPr txBox="1"/>
          <p:nvPr/>
        </p:nvSpPr>
        <p:spPr>
          <a:xfrm>
            <a:off x="64614" y="3808725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1D6EC-6903-8FB6-4F95-BA66815AC28F}"/>
              </a:ext>
            </a:extLst>
          </p:cNvPr>
          <p:cNvSpPr txBox="1"/>
          <p:nvPr/>
        </p:nvSpPr>
        <p:spPr>
          <a:xfrm>
            <a:off x="64614" y="1568503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see slide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E70BB-5C48-DCFA-E0E8-E02B3269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3" y="2292065"/>
            <a:ext cx="1921050" cy="1362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84829F-3570-ACAB-D7F7-46E0F273ECFA}"/>
              </a:ext>
            </a:extLst>
          </p:cNvPr>
          <p:cNvSpPr txBox="1"/>
          <p:nvPr/>
        </p:nvSpPr>
        <p:spPr>
          <a:xfrm>
            <a:off x="2878894" y="3764019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str </a:t>
            </a:r>
            <a:br>
              <a:rPr lang="en-US" dirty="0"/>
            </a:br>
            <a:r>
              <a:rPr lang="en-US" dirty="0"/>
              <a:t>@ (0.10, 0.00375??)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815" y="2284901"/>
            <a:ext cx="1569953" cy="1327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848827-1226-499C-0CFB-018E9D738F9B}"/>
              </a:ext>
            </a:extLst>
          </p:cNvPr>
          <p:cNvSpPr txBox="1"/>
          <p:nvPr/>
        </p:nvSpPr>
        <p:spPr>
          <a:xfrm>
            <a:off x="5252258" y="3654264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Hol </a:t>
            </a:r>
            <a:br>
              <a:rPr lang="en-US" dirty="0"/>
            </a:br>
            <a:r>
              <a:rPr lang="en-US" dirty="0"/>
              <a:t>@ (0.10, 0.005)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529" y="4670961"/>
            <a:ext cx="1341483" cy="1104488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42" y="5690634"/>
            <a:ext cx="1736820" cy="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9977A7-B881-6FEB-C881-54B2CF7BF8CB}"/>
              </a:ext>
            </a:extLst>
          </p:cNvPr>
          <p:cNvSpPr txBox="1"/>
          <p:nvPr/>
        </p:nvSpPr>
        <p:spPr>
          <a:xfrm>
            <a:off x="1122471" y="6325580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Fus</a:t>
            </a:r>
            <a:br>
              <a:rPr lang="en-US" dirty="0"/>
            </a:br>
            <a:r>
              <a:rPr lang="en-US" dirty="0"/>
              <a:t>@ (0.10, 0.0075) 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1F1C44BE-2995-BFE6-65E7-5673DFF6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26" y="4781039"/>
            <a:ext cx="1980532" cy="10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91E229-4CE9-B04F-0A62-34B86C6F1D9F}"/>
              </a:ext>
            </a:extLst>
          </p:cNvPr>
          <p:cNvSpPr txBox="1"/>
          <p:nvPr/>
        </p:nvSpPr>
        <p:spPr>
          <a:xfrm>
            <a:off x="4119838" y="6003988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 </a:t>
            </a:r>
            <a:br>
              <a:rPr lang="en-US" dirty="0"/>
            </a:br>
            <a:r>
              <a:rPr lang="en-US" dirty="0"/>
              <a:t>@ (0.10, 0.010)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5FE7ACD-28A3-38D2-BB17-A48D0FC99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819" y="2803535"/>
            <a:ext cx="4271254" cy="266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D83F069-81EB-F731-4ED6-B19DFEFA3A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9722" y="1966094"/>
            <a:ext cx="1511709" cy="17164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C2D23D-D4B1-7DCB-89F6-29366907EE10}"/>
              </a:ext>
            </a:extLst>
          </p:cNvPr>
          <p:cNvSpPr txBox="1"/>
          <p:nvPr/>
        </p:nvSpPr>
        <p:spPr>
          <a:xfrm>
            <a:off x="2718113" y="1649297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63CD23-89D8-C57E-B45A-A273F65D5F50}"/>
              </a:ext>
            </a:extLst>
          </p:cNvPr>
          <p:cNvSpPr txBox="1"/>
          <p:nvPr/>
        </p:nvSpPr>
        <p:spPr>
          <a:xfrm>
            <a:off x="951173" y="444158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03A4E-A217-CDE0-AB00-890419752756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</a:t>
            </a:r>
            <a:r>
              <a:rPr lang="en-US" dirty="0" err="1"/>
              <a:t>cyl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0.25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AC1CE-5121-159E-81D5-D3706C42884B}"/>
              </a:ext>
            </a:extLst>
          </p:cNvPr>
          <p:cNvSpPr txBox="1"/>
          <p:nvPr/>
        </p:nvSpPr>
        <p:spPr>
          <a:xfrm>
            <a:off x="486554" y="3475205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552393" y="1402544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4F575-7B10-6A39-EF33-F3F58384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76" y="1771876"/>
            <a:ext cx="1466490" cy="1578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F8B14-568D-484C-1888-393AB0A417F8}"/>
              </a:ext>
            </a:extLst>
          </p:cNvPr>
          <p:cNvSpPr txBox="1"/>
          <p:nvPr/>
        </p:nvSpPr>
        <p:spPr>
          <a:xfrm>
            <a:off x="2504286" y="3474479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r>
              <a:rPr lang="en-US" dirty="0"/>
              <a:t>-str</a:t>
            </a:r>
            <a:br>
              <a:rPr lang="en-US" dirty="0"/>
            </a:br>
            <a:r>
              <a:rPr lang="en-US" dirty="0"/>
              <a:t>@ (0.25, 0.020)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CAA75-EAAF-B692-5A2C-CDF7A8572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45" y="4188696"/>
            <a:ext cx="1567399" cy="188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BD58C-DC57-5733-D9A4-081832E17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70" y="4307712"/>
            <a:ext cx="1757748" cy="17875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13462F-3F31-7473-5236-737D7E955407}"/>
              </a:ext>
            </a:extLst>
          </p:cNvPr>
          <p:cNvSpPr txBox="1"/>
          <p:nvPr/>
        </p:nvSpPr>
        <p:spPr>
          <a:xfrm>
            <a:off x="618013" y="6095253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Rai-str</a:t>
            </a:r>
            <a:br>
              <a:rPr lang="en-US" dirty="0"/>
            </a:br>
            <a:r>
              <a:rPr lang="en-US" dirty="0"/>
              <a:t>@ (0.25, 0.035??)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3014670" y="6153972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Hom?</a:t>
            </a:r>
            <a:br>
              <a:rPr lang="en-US" dirty="0"/>
            </a:br>
            <a:r>
              <a:rPr lang="en-US" dirty="0"/>
              <a:t>@ (0.25, 0.050???)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164463-12D6-B4F7-9236-57396D2FD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98" y="1846492"/>
            <a:ext cx="1828692" cy="1578513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3AE03CB-C023-3DD1-4777-4DB4740B7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201" y="1651355"/>
            <a:ext cx="5844750" cy="35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A8010A4-3B94-AC93-4B35-81260C307ECC}"/>
              </a:ext>
            </a:extLst>
          </p:cNvPr>
          <p:cNvSpPr/>
          <p:nvPr/>
        </p:nvSpPr>
        <p:spPr>
          <a:xfrm>
            <a:off x="958845" y="636786"/>
            <a:ext cx="4180858" cy="974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trying to determine if intermediate step (e.g., fusing of multiple cylinders)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Metastable multilayered morphologies with </a:t>
            </a:r>
            <a:r>
              <a:rPr lang="en-US" dirty="0" err="1"/>
              <a:t>freeE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22D3E-4B55-25B7-198D-152F7D929868}"/>
              </a:ext>
            </a:extLst>
          </p:cNvPr>
          <p:cNvSpPr txBox="1"/>
          <p:nvPr/>
        </p:nvSpPr>
        <p:spPr>
          <a:xfrm>
            <a:off x="493638" y="5772284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0.040)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CAF2C-7C43-CD08-04D6-B9D3E93B8AF7}"/>
              </a:ext>
            </a:extLst>
          </p:cNvPr>
          <p:cNvSpPr txBox="1"/>
          <p:nvPr/>
        </p:nvSpPr>
        <p:spPr>
          <a:xfrm>
            <a:off x="2313305" y="5772284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0.040)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6D927-F3DD-FB66-BF99-5D8D97C8C303}"/>
              </a:ext>
            </a:extLst>
          </p:cNvPr>
          <p:cNvSpPr txBox="1"/>
          <p:nvPr/>
        </p:nvSpPr>
        <p:spPr>
          <a:xfrm>
            <a:off x="4378952" y="5740592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0.040)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430E75-5F96-B748-4198-EAD0D5030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629" y="2059833"/>
            <a:ext cx="5294245" cy="323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r="26152"/>
          <a:stretch/>
        </p:blipFill>
        <p:spPr bwMode="auto">
          <a:xfrm>
            <a:off x="4378373" y="1085716"/>
            <a:ext cx="1525564" cy="319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27" y="1488382"/>
            <a:ext cx="1927334" cy="2527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305" y="1460895"/>
            <a:ext cx="1342063" cy="2737504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4E7C55D1-2F03-B431-6711-B96F303F2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53" y="3984232"/>
            <a:ext cx="1845943" cy="16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1E228389-07A1-083C-5D1E-3F9E5E4E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88" y="3925016"/>
            <a:ext cx="1654036" cy="173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9095</TotalTime>
  <Words>247</Words>
  <Application>Microsoft Office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37</cp:revision>
  <dcterms:created xsi:type="dcterms:W3CDTF">2025-05-05T22:16:54Z</dcterms:created>
  <dcterms:modified xsi:type="dcterms:W3CDTF">2025-06-20T23:27:51Z</dcterms:modified>
</cp:coreProperties>
</file>